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22"/>
  </p:notesMasterIdLst>
  <p:sldIdLst>
    <p:sldId id="256" r:id="rId2"/>
    <p:sldId id="2560" r:id="rId3"/>
    <p:sldId id="2550" r:id="rId4"/>
    <p:sldId id="2535" r:id="rId5"/>
    <p:sldId id="2540" r:id="rId6"/>
    <p:sldId id="2544" r:id="rId7"/>
    <p:sldId id="2556" r:id="rId8"/>
    <p:sldId id="2555" r:id="rId9"/>
    <p:sldId id="2559" r:id="rId10"/>
    <p:sldId id="2549" r:id="rId11"/>
    <p:sldId id="2548" r:id="rId12"/>
    <p:sldId id="2557" r:id="rId13"/>
    <p:sldId id="2541" r:id="rId14"/>
    <p:sldId id="2554" r:id="rId15"/>
    <p:sldId id="2537" r:id="rId16"/>
    <p:sldId id="2553" r:id="rId17"/>
    <p:sldId id="2551" r:id="rId18"/>
    <p:sldId id="260" r:id="rId19"/>
    <p:sldId id="297" r:id="rId20"/>
    <p:sldId id="2552" r:id="rId21"/>
  </p:sldIdLst>
  <p:sldSz cx="9144000" cy="6858000" type="screen4x3"/>
  <p:notesSz cx="6873875" cy="100615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6144" autoAdjust="0"/>
  </p:normalViewPr>
  <p:slideViewPr>
    <p:cSldViewPr>
      <p:cViewPr>
        <p:scale>
          <a:sx n="83" d="100"/>
          <a:sy n="83" d="100"/>
        </p:scale>
        <p:origin x="1474" y="-45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Czacharowska" userId="95efc97ddb4e9a64" providerId="LiveId" clId="{C22B32D4-94DE-4308-8F54-BB5D40B3FC6D}"/>
    <pc:docChg chg="custSel modSld">
      <pc:chgData name="Anita Czacharowska" userId="95efc97ddb4e9a64" providerId="LiveId" clId="{C22B32D4-94DE-4308-8F54-BB5D40B3FC6D}" dt="2025-11-30T21:26:50.395" v="9" actId="1076"/>
      <pc:docMkLst>
        <pc:docMk/>
      </pc:docMkLst>
      <pc:sldChg chg="addSp delSp modSp mod">
        <pc:chgData name="Anita Czacharowska" userId="95efc97ddb4e9a64" providerId="LiveId" clId="{C22B32D4-94DE-4308-8F54-BB5D40B3FC6D}" dt="2025-11-30T21:26:13.526" v="7" actId="1076"/>
        <pc:sldMkLst>
          <pc:docMk/>
          <pc:sldMk cId="0" sldId="2544"/>
        </pc:sldMkLst>
        <pc:picChg chg="add del mod">
          <ac:chgData name="Anita Czacharowska" userId="95efc97ddb4e9a64" providerId="LiveId" clId="{C22B32D4-94DE-4308-8F54-BB5D40B3FC6D}" dt="2025-11-30T21:25:29.213" v="4" actId="478"/>
          <ac:picMkLst>
            <pc:docMk/>
            <pc:sldMk cId="0" sldId="2544"/>
            <ac:picMk id="4" creationId="{F202486F-7840-8382-406D-FF216A988A3C}"/>
          </ac:picMkLst>
        </pc:picChg>
        <pc:picChg chg="add mod">
          <ac:chgData name="Anita Czacharowska" userId="95efc97ddb4e9a64" providerId="LiveId" clId="{C22B32D4-94DE-4308-8F54-BB5D40B3FC6D}" dt="2025-11-30T21:26:13.526" v="7" actId="1076"/>
          <ac:picMkLst>
            <pc:docMk/>
            <pc:sldMk cId="0" sldId="2544"/>
            <ac:picMk id="6" creationId="{8FFF49B6-4BA6-8395-4D64-0F7FDFF5004A}"/>
          </ac:picMkLst>
        </pc:picChg>
      </pc:sldChg>
      <pc:sldChg chg="addSp modSp mod">
        <pc:chgData name="Anita Czacharowska" userId="95efc97ddb4e9a64" providerId="LiveId" clId="{C22B32D4-94DE-4308-8F54-BB5D40B3FC6D}" dt="2025-11-30T21:26:50.395" v="9" actId="1076"/>
        <pc:sldMkLst>
          <pc:docMk/>
          <pc:sldMk cId="2260727480" sldId="2556"/>
        </pc:sldMkLst>
        <pc:picChg chg="add mod">
          <ac:chgData name="Anita Czacharowska" userId="95efc97ddb4e9a64" providerId="LiveId" clId="{C22B32D4-94DE-4308-8F54-BB5D40B3FC6D}" dt="2025-11-30T21:26:50.395" v="9" actId="1076"/>
          <ac:picMkLst>
            <pc:docMk/>
            <pc:sldMk cId="2260727480" sldId="2556"/>
            <ac:picMk id="3" creationId="{795EBFA3-CCA4-67FE-DA09-4E1FB42FEB4A}"/>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52BA8-0474-4107-9719-72FB76965082}"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n-GB"/>
        </a:p>
      </dgm:t>
    </dgm:pt>
    <dgm:pt modelId="{19445638-E81B-4759-9EAE-888DD5AE5DDD}">
      <dgm:prSet phldrT="[Text]"/>
      <dgm:spPr/>
      <dgm:t>
        <a:bodyPr/>
        <a:lstStyle/>
        <a:p>
          <a:pPr>
            <a:buNone/>
          </a:pPr>
          <a:r>
            <a:rPr lang="en-GB" b="1" dirty="0">
              <a:latin typeface="+mn-lt"/>
            </a:rPr>
            <a:t>Early-passage MSCs</a:t>
          </a:r>
          <a:r>
            <a:rPr lang="en-GB" dirty="0">
              <a:latin typeface="+mn-lt"/>
            </a:rPr>
            <a:t> (↑MMP-13, ↑TIMP-1): better for </a:t>
          </a:r>
          <a:r>
            <a:rPr lang="en-GB" b="1" dirty="0">
              <a:latin typeface="+mn-lt"/>
            </a:rPr>
            <a:t>autologous OA therapy</a:t>
          </a:r>
          <a:r>
            <a:rPr lang="en-GB" dirty="0">
              <a:latin typeface="+mn-lt"/>
            </a:rPr>
            <a:t> → chondrogenesis &amp; engraftment</a:t>
          </a:r>
        </a:p>
        <a:p>
          <a:pPr>
            <a:buNone/>
          </a:pPr>
          <a:r>
            <a:rPr lang="en-GB" b="1" dirty="0">
              <a:latin typeface="+mn-lt"/>
            </a:rPr>
            <a:t>Late-passage MSCs</a:t>
          </a:r>
          <a:r>
            <a:rPr lang="en-GB" dirty="0">
              <a:latin typeface="+mn-lt"/>
            </a:rPr>
            <a:t> (↓MMP-13, ↑TIMP-1): better for </a:t>
          </a:r>
          <a:r>
            <a:rPr lang="en-GB" b="1" dirty="0">
              <a:latin typeface="+mn-lt"/>
            </a:rPr>
            <a:t>allogeneic therapy</a:t>
          </a:r>
          <a:r>
            <a:rPr lang="en-GB" dirty="0">
              <a:latin typeface="+mn-lt"/>
            </a:rPr>
            <a:t> → paracrine repair</a:t>
          </a:r>
        </a:p>
      </dgm:t>
    </dgm:pt>
    <dgm:pt modelId="{174B3ECD-CFAC-4F45-BBD5-D5019CBEDB31}" type="parTrans" cxnId="{D2425BBA-12AA-4824-AC0D-2267B6AEF8C8}">
      <dgm:prSet/>
      <dgm:spPr/>
      <dgm:t>
        <a:bodyPr/>
        <a:lstStyle/>
        <a:p>
          <a:endParaRPr lang="en-GB"/>
        </a:p>
      </dgm:t>
    </dgm:pt>
    <dgm:pt modelId="{1C06EBB0-4263-499E-921A-6D98592A8130}" type="sibTrans" cxnId="{D2425BBA-12AA-4824-AC0D-2267B6AEF8C8}">
      <dgm:prSet/>
      <dgm:spPr/>
      <dgm:t>
        <a:bodyPr/>
        <a:lstStyle/>
        <a:p>
          <a:endParaRPr lang="en-GB"/>
        </a:p>
      </dgm:t>
    </dgm:pt>
    <dgm:pt modelId="{AC8C55E6-D508-49AE-B1CF-8E66E7091FB9}">
      <dgm:prSet phldrT="[Text]"/>
      <dgm:spPr/>
      <dgm:t>
        <a:bodyPr/>
        <a:lstStyle/>
        <a:p>
          <a:pPr>
            <a:buNone/>
          </a:pPr>
          <a:r>
            <a:rPr lang="en-GB" dirty="0"/>
            <a:t>Compare </a:t>
          </a:r>
          <a:r>
            <a:rPr lang="en-GB" b="1" dirty="0"/>
            <a:t>TIMP-1 &amp; MMP-13 expression</a:t>
          </a:r>
          <a:r>
            <a:rPr lang="en-GB" dirty="0"/>
            <a:t> in equine vs human MSCs</a:t>
          </a:r>
        </a:p>
        <a:p>
          <a:pPr>
            <a:buNone/>
          </a:pPr>
          <a:r>
            <a:rPr lang="en-GB" dirty="0"/>
            <a:t>Inform guidelines to </a:t>
          </a:r>
          <a:r>
            <a:rPr lang="en-GB" b="1" dirty="0"/>
            <a:t>optimise MSC therapies for equine OA</a:t>
          </a:r>
          <a:endParaRPr lang="en-GB" dirty="0"/>
        </a:p>
      </dgm:t>
    </dgm:pt>
    <dgm:pt modelId="{7776BB4A-5DEB-4F6B-A986-8B7563173BF3}" type="parTrans" cxnId="{702E9D30-D8E3-493F-AACB-67D11B49E25A}">
      <dgm:prSet/>
      <dgm:spPr/>
      <dgm:t>
        <a:bodyPr/>
        <a:lstStyle/>
        <a:p>
          <a:endParaRPr lang="en-GB"/>
        </a:p>
      </dgm:t>
    </dgm:pt>
    <dgm:pt modelId="{75EF4E49-8225-404C-945A-2DD19DA022EF}" type="sibTrans" cxnId="{702E9D30-D8E3-493F-AACB-67D11B49E25A}">
      <dgm:prSet/>
      <dgm:spPr/>
      <dgm:t>
        <a:bodyPr/>
        <a:lstStyle/>
        <a:p>
          <a:endParaRPr lang="en-GB"/>
        </a:p>
      </dgm:t>
    </dgm:pt>
    <dgm:pt modelId="{26E946FB-0D67-4D9C-82F6-FAC2F3E5F3F6}" type="pres">
      <dgm:prSet presAssocID="{76152BA8-0474-4107-9719-72FB76965082}" presName="linearFlow" presStyleCnt="0">
        <dgm:presLayoutVars>
          <dgm:dir/>
          <dgm:resizeHandles val="exact"/>
        </dgm:presLayoutVars>
      </dgm:prSet>
      <dgm:spPr/>
    </dgm:pt>
    <dgm:pt modelId="{14C832F6-9929-45FC-898D-C55E4A24D1B4}" type="pres">
      <dgm:prSet presAssocID="{19445638-E81B-4759-9EAE-888DD5AE5DDD}" presName="composite" presStyleCnt="0"/>
      <dgm:spPr/>
    </dgm:pt>
    <dgm:pt modelId="{E83661D0-B56A-467A-8A41-2FB6296C71F0}" type="pres">
      <dgm:prSet presAssocID="{19445638-E81B-4759-9EAE-888DD5AE5DDD}" presName="imgShp"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erson with idea with solid fill"/>
        </a:ext>
      </dgm:extLst>
    </dgm:pt>
    <dgm:pt modelId="{DA1F41B3-BAA0-4934-A7D3-D230EC7B1BF0}" type="pres">
      <dgm:prSet presAssocID="{19445638-E81B-4759-9EAE-888DD5AE5DDD}" presName="txShp" presStyleLbl="node1" presStyleIdx="0" presStyleCnt="2" custLinFactNeighborX="642" custLinFactNeighborY="-75">
        <dgm:presLayoutVars>
          <dgm:bulletEnabled val="1"/>
        </dgm:presLayoutVars>
      </dgm:prSet>
      <dgm:spPr/>
    </dgm:pt>
    <dgm:pt modelId="{57CB6FDB-6AD6-46CB-BE2E-21028B184432}" type="pres">
      <dgm:prSet presAssocID="{1C06EBB0-4263-499E-921A-6D98592A8130}" presName="spacing" presStyleCnt="0"/>
      <dgm:spPr/>
    </dgm:pt>
    <dgm:pt modelId="{F905CAC5-4AD7-42B7-9B23-9010458E01DC}" type="pres">
      <dgm:prSet presAssocID="{AC8C55E6-D508-49AE-B1CF-8E66E7091FB9}" presName="composite" presStyleCnt="0"/>
      <dgm:spPr/>
    </dgm:pt>
    <dgm:pt modelId="{90BE698E-5CD1-4867-8EFD-915D7EDEE888}" type="pres">
      <dgm:prSet presAssocID="{AC8C55E6-D508-49AE-B1CF-8E66E7091FB9}" presName="imgShp" presStyleLbl="fgImgPlace1" presStyleIdx="1" presStyleCnt="2" custLinFactNeighborX="-186" custLinFactNeighborY="-350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ullseye with solid fill"/>
        </a:ext>
      </dgm:extLst>
    </dgm:pt>
    <dgm:pt modelId="{1BB9B47B-AB89-40DC-8A89-AB698B97AE6F}" type="pres">
      <dgm:prSet presAssocID="{AC8C55E6-D508-49AE-B1CF-8E66E7091FB9}" presName="txShp" presStyleLbl="node1" presStyleIdx="1" presStyleCnt="2">
        <dgm:presLayoutVars>
          <dgm:bulletEnabled val="1"/>
        </dgm:presLayoutVars>
      </dgm:prSet>
      <dgm:spPr/>
    </dgm:pt>
  </dgm:ptLst>
  <dgm:cxnLst>
    <dgm:cxn modelId="{1D4CA023-A517-460F-B697-289094A57EED}" type="presOf" srcId="{76152BA8-0474-4107-9719-72FB76965082}" destId="{26E946FB-0D67-4D9C-82F6-FAC2F3E5F3F6}" srcOrd="0" destOrd="0" presId="urn:microsoft.com/office/officeart/2005/8/layout/vList3"/>
    <dgm:cxn modelId="{702E9D30-D8E3-493F-AACB-67D11B49E25A}" srcId="{76152BA8-0474-4107-9719-72FB76965082}" destId="{AC8C55E6-D508-49AE-B1CF-8E66E7091FB9}" srcOrd="1" destOrd="0" parTransId="{7776BB4A-5DEB-4F6B-A986-8B7563173BF3}" sibTransId="{75EF4E49-8225-404C-945A-2DD19DA022EF}"/>
    <dgm:cxn modelId="{329D6D5C-A907-44DB-98FC-5E10DBA8FE1C}" type="presOf" srcId="{AC8C55E6-D508-49AE-B1CF-8E66E7091FB9}" destId="{1BB9B47B-AB89-40DC-8A89-AB698B97AE6F}" srcOrd="0" destOrd="0" presId="urn:microsoft.com/office/officeart/2005/8/layout/vList3"/>
    <dgm:cxn modelId="{D2425BBA-12AA-4824-AC0D-2267B6AEF8C8}" srcId="{76152BA8-0474-4107-9719-72FB76965082}" destId="{19445638-E81B-4759-9EAE-888DD5AE5DDD}" srcOrd="0" destOrd="0" parTransId="{174B3ECD-CFAC-4F45-BBD5-D5019CBEDB31}" sibTransId="{1C06EBB0-4263-499E-921A-6D98592A8130}"/>
    <dgm:cxn modelId="{EAA4EDC5-E788-4240-89A9-4DF53FB30E47}" type="presOf" srcId="{19445638-E81B-4759-9EAE-888DD5AE5DDD}" destId="{DA1F41B3-BAA0-4934-A7D3-D230EC7B1BF0}" srcOrd="0" destOrd="0" presId="urn:microsoft.com/office/officeart/2005/8/layout/vList3"/>
    <dgm:cxn modelId="{6CB52557-FCCC-4E30-AAE7-DF1C1E31E0C3}" type="presParOf" srcId="{26E946FB-0D67-4D9C-82F6-FAC2F3E5F3F6}" destId="{14C832F6-9929-45FC-898D-C55E4A24D1B4}" srcOrd="0" destOrd="0" presId="urn:microsoft.com/office/officeart/2005/8/layout/vList3"/>
    <dgm:cxn modelId="{21185DC3-4506-4F9D-8FA9-375303796992}" type="presParOf" srcId="{14C832F6-9929-45FC-898D-C55E4A24D1B4}" destId="{E83661D0-B56A-467A-8A41-2FB6296C71F0}" srcOrd="0" destOrd="0" presId="urn:microsoft.com/office/officeart/2005/8/layout/vList3"/>
    <dgm:cxn modelId="{A9714A00-5770-4D12-9EF9-A560EB34D37E}" type="presParOf" srcId="{14C832F6-9929-45FC-898D-C55E4A24D1B4}" destId="{DA1F41B3-BAA0-4934-A7D3-D230EC7B1BF0}" srcOrd="1" destOrd="0" presId="urn:microsoft.com/office/officeart/2005/8/layout/vList3"/>
    <dgm:cxn modelId="{D150706A-8C20-4307-8D3B-581D94BE2739}" type="presParOf" srcId="{26E946FB-0D67-4D9C-82F6-FAC2F3E5F3F6}" destId="{57CB6FDB-6AD6-46CB-BE2E-21028B184432}" srcOrd="1" destOrd="0" presId="urn:microsoft.com/office/officeart/2005/8/layout/vList3"/>
    <dgm:cxn modelId="{575DF0FE-6BDE-4A61-84F0-2A948571C243}" type="presParOf" srcId="{26E946FB-0D67-4D9C-82F6-FAC2F3E5F3F6}" destId="{F905CAC5-4AD7-42B7-9B23-9010458E01DC}" srcOrd="2" destOrd="0" presId="urn:microsoft.com/office/officeart/2005/8/layout/vList3"/>
    <dgm:cxn modelId="{97133D37-F3FE-4F41-824A-FF3CF428C67B}" type="presParOf" srcId="{F905CAC5-4AD7-42B7-9B23-9010458E01DC}" destId="{90BE698E-5CD1-4867-8EFD-915D7EDEE888}" srcOrd="0" destOrd="0" presId="urn:microsoft.com/office/officeart/2005/8/layout/vList3"/>
    <dgm:cxn modelId="{9EE4EFAA-81AA-417F-A284-35330FA0A5B1}" type="presParOf" srcId="{F905CAC5-4AD7-42B7-9B23-9010458E01DC}" destId="{1BB9B47B-AB89-40DC-8A89-AB698B97AE6F}"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FF5B8C-8885-4F10-BB99-1F6D902FDA6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F0C6E5D-3D72-447B-8242-134B6848BDCC}">
      <dgm:prSet/>
      <dgm:spPr/>
      <dgm:t>
        <a:bodyPr/>
        <a:lstStyle/>
        <a:p>
          <a:r>
            <a:rPr lang="en-GB" dirty="0"/>
            <a:t>Ethical approval secured for the use of equine adipose-derived MSCs. </a:t>
          </a:r>
          <a:endParaRPr lang="en-US" dirty="0"/>
        </a:p>
      </dgm:t>
    </dgm:pt>
    <dgm:pt modelId="{A40BA599-6BE0-4899-B7C6-A8F43234EE1B}" type="parTrans" cxnId="{6B82ED64-80A4-4409-9C2F-08CE3211B7DF}">
      <dgm:prSet/>
      <dgm:spPr/>
      <dgm:t>
        <a:bodyPr/>
        <a:lstStyle/>
        <a:p>
          <a:endParaRPr lang="en-US"/>
        </a:p>
      </dgm:t>
    </dgm:pt>
    <dgm:pt modelId="{8700D2E1-1767-4F55-BB23-1762DFE5D7EC}" type="sibTrans" cxnId="{6B82ED64-80A4-4409-9C2F-08CE3211B7DF}">
      <dgm:prSet/>
      <dgm:spPr/>
      <dgm:t>
        <a:bodyPr/>
        <a:lstStyle/>
        <a:p>
          <a:endParaRPr lang="en-US"/>
        </a:p>
      </dgm:t>
    </dgm:pt>
    <dgm:pt modelId="{8BFABF2F-9B92-4895-90DD-AFC2F056E3A6}">
      <dgm:prSet/>
      <dgm:spPr/>
      <dgm:t>
        <a:bodyPr/>
        <a:lstStyle/>
        <a:p>
          <a:r>
            <a:rPr lang="en-GB" dirty="0"/>
            <a:t>MSCs cultured from five biological donors at early (P1 and P5) and late passages (P10 and P15). </a:t>
          </a:r>
          <a:endParaRPr lang="en-US" dirty="0"/>
        </a:p>
      </dgm:t>
    </dgm:pt>
    <dgm:pt modelId="{21D9F746-4885-42A8-A4A7-18CAD32A9426}" type="parTrans" cxnId="{13F01D0C-A8BE-4FF4-8283-69D7C690DC9A}">
      <dgm:prSet/>
      <dgm:spPr/>
      <dgm:t>
        <a:bodyPr/>
        <a:lstStyle/>
        <a:p>
          <a:endParaRPr lang="en-US"/>
        </a:p>
      </dgm:t>
    </dgm:pt>
    <dgm:pt modelId="{9D33D232-5D52-448C-A751-B43F6842F437}" type="sibTrans" cxnId="{13F01D0C-A8BE-4FF4-8283-69D7C690DC9A}">
      <dgm:prSet/>
      <dgm:spPr/>
      <dgm:t>
        <a:bodyPr/>
        <a:lstStyle/>
        <a:p>
          <a:endParaRPr lang="en-US"/>
        </a:p>
      </dgm:t>
    </dgm:pt>
    <dgm:pt modelId="{F1DAD29C-2CBC-4076-B598-F44A7DA3D36E}">
      <dgm:prSet/>
      <dgm:spPr/>
      <dgm:t>
        <a:bodyPr/>
        <a:lstStyle/>
        <a:p>
          <a:r>
            <a:rPr lang="en-GB" dirty="0"/>
            <a:t>Cells collected in </a:t>
          </a:r>
          <a:r>
            <a:rPr lang="en-GB" dirty="0" err="1"/>
            <a:t>Trizol</a:t>
          </a:r>
          <a:r>
            <a:rPr lang="en-GB" dirty="0"/>
            <a:t> for RNA extraction, followed by cDNA synthesis. </a:t>
          </a:r>
          <a:endParaRPr lang="en-US" dirty="0"/>
        </a:p>
      </dgm:t>
    </dgm:pt>
    <dgm:pt modelId="{05098AA0-AC35-46BE-B4D5-7EEA5ECB41A8}" type="parTrans" cxnId="{7C1B08A8-37EF-4BC9-B0E9-B22E59CA38B7}">
      <dgm:prSet/>
      <dgm:spPr/>
      <dgm:t>
        <a:bodyPr/>
        <a:lstStyle/>
        <a:p>
          <a:endParaRPr lang="en-US"/>
        </a:p>
      </dgm:t>
    </dgm:pt>
    <dgm:pt modelId="{541E450E-E33B-4B19-BADE-091682200B50}" type="sibTrans" cxnId="{7C1B08A8-37EF-4BC9-B0E9-B22E59CA38B7}">
      <dgm:prSet/>
      <dgm:spPr/>
      <dgm:t>
        <a:bodyPr/>
        <a:lstStyle/>
        <a:p>
          <a:endParaRPr lang="en-US"/>
        </a:p>
      </dgm:t>
    </dgm:pt>
    <dgm:pt modelId="{F60031D3-6B11-4ED8-A000-9256F40A9494}">
      <dgm:prSet/>
      <dgm:spPr/>
      <dgm:t>
        <a:bodyPr/>
        <a:lstStyle/>
        <a:p>
          <a:r>
            <a:rPr lang="en-GB" dirty="0"/>
            <a:t>Gene expression analysis of TIMP-1 and MMP-13 performed using quantitative polymerase chain reaction (qPCR). </a:t>
          </a:r>
          <a:endParaRPr lang="en-US" dirty="0"/>
        </a:p>
      </dgm:t>
    </dgm:pt>
    <dgm:pt modelId="{819A9D62-3630-4932-BD51-B47B794DAFEA}" type="parTrans" cxnId="{1D7E6021-AC90-4312-A9EF-BF470DDD5B15}">
      <dgm:prSet/>
      <dgm:spPr/>
      <dgm:t>
        <a:bodyPr/>
        <a:lstStyle/>
        <a:p>
          <a:endParaRPr lang="en-US"/>
        </a:p>
      </dgm:t>
    </dgm:pt>
    <dgm:pt modelId="{DA0C3783-0515-4F53-987D-9C54893E53C1}" type="sibTrans" cxnId="{1D7E6021-AC90-4312-A9EF-BF470DDD5B15}">
      <dgm:prSet/>
      <dgm:spPr/>
      <dgm:t>
        <a:bodyPr/>
        <a:lstStyle/>
        <a:p>
          <a:endParaRPr lang="en-US"/>
        </a:p>
      </dgm:t>
    </dgm:pt>
    <dgm:pt modelId="{2A69D474-5A38-42D9-9273-9EAB30C59BB6}">
      <dgm:prSet/>
      <dgm:spPr/>
      <dgm:t>
        <a:bodyPr/>
        <a:lstStyle/>
        <a:p>
          <a:r>
            <a:rPr lang="en-GB" dirty="0"/>
            <a:t>Data analysed statistically using univariate methods with GraphPad Prism software v.8.</a:t>
          </a:r>
          <a:endParaRPr lang="en-US" dirty="0"/>
        </a:p>
      </dgm:t>
    </dgm:pt>
    <dgm:pt modelId="{2C3B447E-F07C-4CC4-AED3-2C91E0D035EC}" type="parTrans" cxnId="{CBC26D0E-29D9-493C-AC18-A68A563F40A4}">
      <dgm:prSet/>
      <dgm:spPr/>
      <dgm:t>
        <a:bodyPr/>
        <a:lstStyle/>
        <a:p>
          <a:endParaRPr lang="en-US"/>
        </a:p>
      </dgm:t>
    </dgm:pt>
    <dgm:pt modelId="{6E05CEDB-CB17-4C6F-B9FD-B1998D590104}" type="sibTrans" cxnId="{CBC26D0E-29D9-493C-AC18-A68A563F40A4}">
      <dgm:prSet/>
      <dgm:spPr/>
      <dgm:t>
        <a:bodyPr/>
        <a:lstStyle/>
        <a:p>
          <a:endParaRPr lang="en-US"/>
        </a:p>
      </dgm:t>
    </dgm:pt>
    <dgm:pt modelId="{C75E4963-648A-4CC3-AB59-402312449B90}" type="pres">
      <dgm:prSet presAssocID="{9DFF5B8C-8885-4F10-BB99-1F6D902FDA60}" presName="diagram" presStyleCnt="0">
        <dgm:presLayoutVars>
          <dgm:dir/>
          <dgm:resizeHandles val="exact"/>
        </dgm:presLayoutVars>
      </dgm:prSet>
      <dgm:spPr/>
    </dgm:pt>
    <dgm:pt modelId="{FC824494-C1C9-439F-8492-13E4C20DDA41}" type="pres">
      <dgm:prSet presAssocID="{DF0C6E5D-3D72-447B-8242-134B6848BDCC}" presName="node" presStyleLbl="node1" presStyleIdx="0" presStyleCnt="5" custLinFactNeighborX="-12017" custLinFactNeighborY="-675">
        <dgm:presLayoutVars>
          <dgm:bulletEnabled val="1"/>
        </dgm:presLayoutVars>
      </dgm:prSet>
      <dgm:spPr/>
    </dgm:pt>
    <dgm:pt modelId="{C786A990-4631-4BB0-B804-AB9BD0533DFD}" type="pres">
      <dgm:prSet presAssocID="{8700D2E1-1767-4F55-BB23-1762DFE5D7EC}" presName="sibTrans" presStyleCnt="0"/>
      <dgm:spPr/>
    </dgm:pt>
    <dgm:pt modelId="{0B36DF04-DC71-493D-97CF-AA6A0CC6F909}" type="pres">
      <dgm:prSet presAssocID="{8BFABF2F-9B92-4895-90DD-AFC2F056E3A6}" presName="node" presStyleLbl="node1" presStyleIdx="1" presStyleCnt="5">
        <dgm:presLayoutVars>
          <dgm:bulletEnabled val="1"/>
        </dgm:presLayoutVars>
      </dgm:prSet>
      <dgm:spPr/>
    </dgm:pt>
    <dgm:pt modelId="{72143F05-1B1E-4638-82E5-99366D91CF5A}" type="pres">
      <dgm:prSet presAssocID="{9D33D232-5D52-448C-A751-B43F6842F437}" presName="sibTrans" presStyleCnt="0"/>
      <dgm:spPr/>
    </dgm:pt>
    <dgm:pt modelId="{2A464B2B-AA1F-4EB5-BBF9-71C4E70DDC8F}" type="pres">
      <dgm:prSet presAssocID="{F1DAD29C-2CBC-4076-B598-F44A7DA3D36E}" presName="node" presStyleLbl="node1" presStyleIdx="2" presStyleCnt="5">
        <dgm:presLayoutVars>
          <dgm:bulletEnabled val="1"/>
        </dgm:presLayoutVars>
      </dgm:prSet>
      <dgm:spPr/>
    </dgm:pt>
    <dgm:pt modelId="{C2C45B3A-3405-4127-BDAF-1979B7B13F51}" type="pres">
      <dgm:prSet presAssocID="{541E450E-E33B-4B19-BADE-091682200B50}" presName="sibTrans" presStyleCnt="0"/>
      <dgm:spPr/>
    </dgm:pt>
    <dgm:pt modelId="{4805C8E4-C3BF-44A0-994C-938F0B7C0781}" type="pres">
      <dgm:prSet presAssocID="{F60031D3-6B11-4ED8-A000-9256F40A9494}" presName="node" presStyleLbl="node1" presStyleIdx="3" presStyleCnt="5">
        <dgm:presLayoutVars>
          <dgm:bulletEnabled val="1"/>
        </dgm:presLayoutVars>
      </dgm:prSet>
      <dgm:spPr/>
    </dgm:pt>
    <dgm:pt modelId="{D5A7D870-047B-429E-8616-DC7A3458DAA2}" type="pres">
      <dgm:prSet presAssocID="{DA0C3783-0515-4F53-987D-9C54893E53C1}" presName="sibTrans" presStyleCnt="0"/>
      <dgm:spPr/>
    </dgm:pt>
    <dgm:pt modelId="{CEA98512-D02A-45DC-A39F-8F4A9FE94B84}" type="pres">
      <dgm:prSet presAssocID="{2A69D474-5A38-42D9-9273-9EAB30C59BB6}" presName="node" presStyleLbl="node1" presStyleIdx="4" presStyleCnt="5">
        <dgm:presLayoutVars>
          <dgm:bulletEnabled val="1"/>
        </dgm:presLayoutVars>
      </dgm:prSet>
      <dgm:spPr/>
    </dgm:pt>
  </dgm:ptLst>
  <dgm:cxnLst>
    <dgm:cxn modelId="{F2EF7308-73C5-4AD1-8793-35EAABC0A8EE}" type="presOf" srcId="{8BFABF2F-9B92-4895-90DD-AFC2F056E3A6}" destId="{0B36DF04-DC71-493D-97CF-AA6A0CC6F909}" srcOrd="0" destOrd="0" presId="urn:microsoft.com/office/officeart/2005/8/layout/default"/>
    <dgm:cxn modelId="{9E89B309-A362-4ECB-8E12-CFA8D05E7CDE}" type="presOf" srcId="{F60031D3-6B11-4ED8-A000-9256F40A9494}" destId="{4805C8E4-C3BF-44A0-994C-938F0B7C0781}" srcOrd="0" destOrd="0" presId="urn:microsoft.com/office/officeart/2005/8/layout/default"/>
    <dgm:cxn modelId="{13F01D0C-A8BE-4FF4-8283-69D7C690DC9A}" srcId="{9DFF5B8C-8885-4F10-BB99-1F6D902FDA60}" destId="{8BFABF2F-9B92-4895-90DD-AFC2F056E3A6}" srcOrd="1" destOrd="0" parTransId="{21D9F746-4885-42A8-A4A7-18CAD32A9426}" sibTransId="{9D33D232-5D52-448C-A751-B43F6842F437}"/>
    <dgm:cxn modelId="{CBC26D0E-29D9-493C-AC18-A68A563F40A4}" srcId="{9DFF5B8C-8885-4F10-BB99-1F6D902FDA60}" destId="{2A69D474-5A38-42D9-9273-9EAB30C59BB6}" srcOrd="4" destOrd="0" parTransId="{2C3B447E-F07C-4CC4-AED3-2C91E0D035EC}" sibTransId="{6E05CEDB-CB17-4C6F-B9FD-B1998D590104}"/>
    <dgm:cxn modelId="{EC419E12-1DC5-4FC4-84AF-46FE78BF64D0}" type="presOf" srcId="{2A69D474-5A38-42D9-9273-9EAB30C59BB6}" destId="{CEA98512-D02A-45DC-A39F-8F4A9FE94B84}" srcOrd="0" destOrd="0" presId="urn:microsoft.com/office/officeart/2005/8/layout/default"/>
    <dgm:cxn modelId="{1D7E6021-AC90-4312-A9EF-BF470DDD5B15}" srcId="{9DFF5B8C-8885-4F10-BB99-1F6D902FDA60}" destId="{F60031D3-6B11-4ED8-A000-9256F40A9494}" srcOrd="3" destOrd="0" parTransId="{819A9D62-3630-4932-BD51-B47B794DAFEA}" sibTransId="{DA0C3783-0515-4F53-987D-9C54893E53C1}"/>
    <dgm:cxn modelId="{6B82ED64-80A4-4409-9C2F-08CE3211B7DF}" srcId="{9DFF5B8C-8885-4F10-BB99-1F6D902FDA60}" destId="{DF0C6E5D-3D72-447B-8242-134B6848BDCC}" srcOrd="0" destOrd="0" parTransId="{A40BA599-6BE0-4899-B7C6-A8F43234EE1B}" sibTransId="{8700D2E1-1767-4F55-BB23-1762DFE5D7EC}"/>
    <dgm:cxn modelId="{23AE4756-FD0E-450A-9464-8D7F137406E5}" type="presOf" srcId="{F1DAD29C-2CBC-4076-B598-F44A7DA3D36E}" destId="{2A464B2B-AA1F-4EB5-BBF9-71C4E70DDC8F}" srcOrd="0" destOrd="0" presId="urn:microsoft.com/office/officeart/2005/8/layout/default"/>
    <dgm:cxn modelId="{8BABCC5A-9B3F-4B92-8C0F-072B5839084C}" type="presOf" srcId="{9DFF5B8C-8885-4F10-BB99-1F6D902FDA60}" destId="{C75E4963-648A-4CC3-AB59-402312449B90}" srcOrd="0" destOrd="0" presId="urn:microsoft.com/office/officeart/2005/8/layout/default"/>
    <dgm:cxn modelId="{8011FA9A-500D-46C2-B613-9E95965767AC}" type="presOf" srcId="{DF0C6E5D-3D72-447B-8242-134B6848BDCC}" destId="{FC824494-C1C9-439F-8492-13E4C20DDA41}" srcOrd="0" destOrd="0" presId="urn:microsoft.com/office/officeart/2005/8/layout/default"/>
    <dgm:cxn modelId="{7C1B08A8-37EF-4BC9-B0E9-B22E59CA38B7}" srcId="{9DFF5B8C-8885-4F10-BB99-1F6D902FDA60}" destId="{F1DAD29C-2CBC-4076-B598-F44A7DA3D36E}" srcOrd="2" destOrd="0" parTransId="{05098AA0-AC35-46BE-B4D5-7EEA5ECB41A8}" sibTransId="{541E450E-E33B-4B19-BADE-091682200B50}"/>
    <dgm:cxn modelId="{8858A32D-A8A6-4FB4-9311-81830112995F}" type="presParOf" srcId="{C75E4963-648A-4CC3-AB59-402312449B90}" destId="{FC824494-C1C9-439F-8492-13E4C20DDA41}" srcOrd="0" destOrd="0" presId="urn:microsoft.com/office/officeart/2005/8/layout/default"/>
    <dgm:cxn modelId="{445CC081-57C2-4A5A-AD3E-5855D3C24500}" type="presParOf" srcId="{C75E4963-648A-4CC3-AB59-402312449B90}" destId="{C786A990-4631-4BB0-B804-AB9BD0533DFD}" srcOrd="1" destOrd="0" presId="urn:microsoft.com/office/officeart/2005/8/layout/default"/>
    <dgm:cxn modelId="{33EACF7A-496F-423D-89E2-538854FD5C35}" type="presParOf" srcId="{C75E4963-648A-4CC3-AB59-402312449B90}" destId="{0B36DF04-DC71-493D-97CF-AA6A0CC6F909}" srcOrd="2" destOrd="0" presId="urn:microsoft.com/office/officeart/2005/8/layout/default"/>
    <dgm:cxn modelId="{245BF077-8D86-470F-A061-A276B1B0C1A1}" type="presParOf" srcId="{C75E4963-648A-4CC3-AB59-402312449B90}" destId="{72143F05-1B1E-4638-82E5-99366D91CF5A}" srcOrd="3" destOrd="0" presId="urn:microsoft.com/office/officeart/2005/8/layout/default"/>
    <dgm:cxn modelId="{D86E5717-B92F-4BFB-8BCD-5CBB35A61850}" type="presParOf" srcId="{C75E4963-648A-4CC3-AB59-402312449B90}" destId="{2A464B2B-AA1F-4EB5-BBF9-71C4E70DDC8F}" srcOrd="4" destOrd="0" presId="urn:microsoft.com/office/officeart/2005/8/layout/default"/>
    <dgm:cxn modelId="{E15EA96B-03A1-48AE-A0C6-22E02AE8B557}" type="presParOf" srcId="{C75E4963-648A-4CC3-AB59-402312449B90}" destId="{C2C45B3A-3405-4127-BDAF-1979B7B13F51}" srcOrd="5" destOrd="0" presId="urn:microsoft.com/office/officeart/2005/8/layout/default"/>
    <dgm:cxn modelId="{55C62987-D858-48DA-8E0D-6D2ED8E42281}" type="presParOf" srcId="{C75E4963-648A-4CC3-AB59-402312449B90}" destId="{4805C8E4-C3BF-44A0-994C-938F0B7C0781}" srcOrd="6" destOrd="0" presId="urn:microsoft.com/office/officeart/2005/8/layout/default"/>
    <dgm:cxn modelId="{8E808F2B-4EFF-480C-9C77-D33F424DD7BC}" type="presParOf" srcId="{C75E4963-648A-4CC3-AB59-402312449B90}" destId="{D5A7D870-047B-429E-8616-DC7A3458DAA2}" srcOrd="7" destOrd="0" presId="urn:microsoft.com/office/officeart/2005/8/layout/default"/>
    <dgm:cxn modelId="{8D749373-260F-4F7A-9F0D-E341C187532C}" type="presParOf" srcId="{C75E4963-648A-4CC3-AB59-402312449B90}" destId="{CEA98512-D02A-45DC-A39F-8F4A9FE94B84}"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F41B3-BAA0-4934-A7D3-D230EC7B1BF0}">
      <dsp:nvSpPr>
        <dsp:cNvPr id="0" name=""/>
        <dsp:cNvSpPr/>
      </dsp:nvSpPr>
      <dsp:spPr>
        <a:xfrm rot="10800000">
          <a:off x="2067628" y="664"/>
          <a:ext cx="5822807" cy="2254396"/>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4126"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mn-lt"/>
            </a:rPr>
            <a:t>Early-passage MSCs</a:t>
          </a:r>
          <a:r>
            <a:rPr lang="en-GB" sz="2000" kern="1200" dirty="0">
              <a:latin typeface="+mn-lt"/>
            </a:rPr>
            <a:t> (↑MMP-13, ↑TIMP-1): better for </a:t>
          </a:r>
          <a:r>
            <a:rPr lang="en-GB" sz="2000" b="1" kern="1200" dirty="0">
              <a:latin typeface="+mn-lt"/>
            </a:rPr>
            <a:t>autologous OA therapy</a:t>
          </a:r>
          <a:r>
            <a:rPr lang="en-GB" sz="2000" kern="1200" dirty="0">
              <a:latin typeface="+mn-lt"/>
            </a:rPr>
            <a:t> → chondrogenesis &amp; engraftment</a:t>
          </a:r>
        </a:p>
        <a:p>
          <a:pPr marL="0" lvl="0" indent="0" algn="ctr" defTabSz="889000">
            <a:lnSpc>
              <a:spcPct val="90000"/>
            </a:lnSpc>
            <a:spcBef>
              <a:spcPct val="0"/>
            </a:spcBef>
            <a:spcAft>
              <a:spcPct val="35000"/>
            </a:spcAft>
            <a:buNone/>
          </a:pPr>
          <a:r>
            <a:rPr lang="en-GB" sz="2000" b="1" kern="1200" dirty="0">
              <a:latin typeface="+mn-lt"/>
            </a:rPr>
            <a:t>Late-passage MSCs</a:t>
          </a:r>
          <a:r>
            <a:rPr lang="en-GB" sz="2000" kern="1200" dirty="0">
              <a:latin typeface="+mn-lt"/>
            </a:rPr>
            <a:t> (↓MMP-13, ↑TIMP-1): better for </a:t>
          </a:r>
          <a:r>
            <a:rPr lang="en-GB" sz="2000" b="1" kern="1200" dirty="0">
              <a:latin typeface="+mn-lt"/>
            </a:rPr>
            <a:t>allogeneic therapy</a:t>
          </a:r>
          <a:r>
            <a:rPr lang="en-GB" sz="2000" kern="1200" dirty="0">
              <a:latin typeface="+mn-lt"/>
            </a:rPr>
            <a:t> → paracrine repair</a:t>
          </a:r>
        </a:p>
      </dsp:txBody>
      <dsp:txXfrm rot="10800000">
        <a:off x="2631227" y="664"/>
        <a:ext cx="5259208" cy="2254396"/>
      </dsp:txXfrm>
    </dsp:sp>
    <dsp:sp modelId="{E83661D0-B56A-467A-8A41-2FB6296C71F0}">
      <dsp:nvSpPr>
        <dsp:cNvPr id="0" name=""/>
        <dsp:cNvSpPr/>
      </dsp:nvSpPr>
      <dsp:spPr>
        <a:xfrm>
          <a:off x="903047" y="2354"/>
          <a:ext cx="2254396" cy="225439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B9B47B-AB89-40DC-8A89-AB698B97AE6F}">
      <dsp:nvSpPr>
        <dsp:cNvPr id="0" name=""/>
        <dsp:cNvSpPr/>
      </dsp:nvSpPr>
      <dsp:spPr>
        <a:xfrm rot="10800000">
          <a:off x="2030246" y="2929706"/>
          <a:ext cx="5822807" cy="2254396"/>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4126"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Compare </a:t>
          </a:r>
          <a:r>
            <a:rPr lang="en-GB" sz="2000" b="1" kern="1200" dirty="0"/>
            <a:t>TIMP-1 &amp; MMP-13 expression</a:t>
          </a:r>
          <a:r>
            <a:rPr lang="en-GB" sz="2000" kern="1200" dirty="0"/>
            <a:t> in equine vs human MSCs</a:t>
          </a:r>
        </a:p>
        <a:p>
          <a:pPr marL="0" lvl="0" indent="0" algn="ctr" defTabSz="889000">
            <a:lnSpc>
              <a:spcPct val="90000"/>
            </a:lnSpc>
            <a:spcBef>
              <a:spcPct val="0"/>
            </a:spcBef>
            <a:spcAft>
              <a:spcPct val="35000"/>
            </a:spcAft>
            <a:buNone/>
          </a:pPr>
          <a:r>
            <a:rPr lang="en-GB" sz="2000" kern="1200" dirty="0"/>
            <a:t>Inform guidelines to </a:t>
          </a:r>
          <a:r>
            <a:rPr lang="en-GB" sz="2000" b="1" kern="1200" dirty="0"/>
            <a:t>optimise MSC therapies for equine OA</a:t>
          </a:r>
          <a:endParaRPr lang="en-GB" sz="2000" kern="1200" dirty="0"/>
        </a:p>
      </dsp:txBody>
      <dsp:txXfrm rot="10800000">
        <a:off x="2593845" y="2929706"/>
        <a:ext cx="5259208" cy="2254396"/>
      </dsp:txXfrm>
    </dsp:sp>
    <dsp:sp modelId="{90BE698E-5CD1-4867-8EFD-915D7EDEE888}">
      <dsp:nvSpPr>
        <dsp:cNvPr id="0" name=""/>
        <dsp:cNvSpPr/>
      </dsp:nvSpPr>
      <dsp:spPr>
        <a:xfrm>
          <a:off x="898854" y="2850689"/>
          <a:ext cx="2254396" cy="225439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24494-C1C9-439F-8492-13E4C20DDA41}">
      <dsp:nvSpPr>
        <dsp:cNvPr id="0" name=""/>
        <dsp:cNvSpPr/>
      </dsp:nvSpPr>
      <dsp:spPr>
        <a:xfrm>
          <a:off x="0" y="268947"/>
          <a:ext cx="2762818" cy="16576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Ethical approval secured for the use of equine adipose-derived MSCs. </a:t>
          </a:r>
          <a:endParaRPr lang="en-US" sz="2000" kern="1200" dirty="0"/>
        </a:p>
      </dsp:txBody>
      <dsp:txXfrm>
        <a:off x="0" y="268947"/>
        <a:ext cx="2762818" cy="1657691"/>
      </dsp:txXfrm>
    </dsp:sp>
    <dsp:sp modelId="{0B36DF04-DC71-493D-97CF-AA6A0CC6F909}">
      <dsp:nvSpPr>
        <dsp:cNvPr id="0" name=""/>
        <dsp:cNvSpPr/>
      </dsp:nvSpPr>
      <dsp:spPr>
        <a:xfrm>
          <a:off x="3039100" y="280136"/>
          <a:ext cx="2762818" cy="165769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MSCs cultured from five biological donors at early (P1 and P5) and late passages (P10 and P15). </a:t>
          </a:r>
          <a:endParaRPr lang="en-US" sz="2000" kern="1200" dirty="0"/>
        </a:p>
      </dsp:txBody>
      <dsp:txXfrm>
        <a:off x="3039100" y="280136"/>
        <a:ext cx="2762818" cy="1657691"/>
      </dsp:txXfrm>
    </dsp:sp>
    <dsp:sp modelId="{2A464B2B-AA1F-4EB5-BBF9-71C4E70DDC8F}">
      <dsp:nvSpPr>
        <dsp:cNvPr id="0" name=""/>
        <dsp:cNvSpPr/>
      </dsp:nvSpPr>
      <dsp:spPr>
        <a:xfrm>
          <a:off x="6078200" y="280136"/>
          <a:ext cx="2762818" cy="165769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Cells collected in </a:t>
          </a:r>
          <a:r>
            <a:rPr lang="en-GB" sz="2000" kern="1200" dirty="0" err="1"/>
            <a:t>Trizol</a:t>
          </a:r>
          <a:r>
            <a:rPr lang="en-GB" sz="2000" kern="1200" dirty="0"/>
            <a:t> for RNA extraction, followed by cDNA synthesis. </a:t>
          </a:r>
          <a:endParaRPr lang="en-US" sz="2000" kern="1200" dirty="0"/>
        </a:p>
      </dsp:txBody>
      <dsp:txXfrm>
        <a:off x="6078200" y="280136"/>
        <a:ext cx="2762818" cy="1657691"/>
      </dsp:txXfrm>
    </dsp:sp>
    <dsp:sp modelId="{4805C8E4-C3BF-44A0-994C-938F0B7C0781}">
      <dsp:nvSpPr>
        <dsp:cNvPr id="0" name=""/>
        <dsp:cNvSpPr/>
      </dsp:nvSpPr>
      <dsp:spPr>
        <a:xfrm>
          <a:off x="1519550" y="2214109"/>
          <a:ext cx="2762818" cy="165769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Gene expression analysis of TIMP-1 and MMP-13 performed using quantitative polymerase chain reaction (qPCR). </a:t>
          </a:r>
          <a:endParaRPr lang="en-US" sz="2000" kern="1200" dirty="0"/>
        </a:p>
      </dsp:txBody>
      <dsp:txXfrm>
        <a:off x="1519550" y="2214109"/>
        <a:ext cx="2762818" cy="1657691"/>
      </dsp:txXfrm>
    </dsp:sp>
    <dsp:sp modelId="{CEA98512-D02A-45DC-A39F-8F4A9FE94B84}">
      <dsp:nvSpPr>
        <dsp:cNvPr id="0" name=""/>
        <dsp:cNvSpPr/>
      </dsp:nvSpPr>
      <dsp:spPr>
        <a:xfrm>
          <a:off x="4558650" y="2214109"/>
          <a:ext cx="2762818" cy="165769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Data analysed statistically using univariate methods with GraphPad Prism software v.8.</a:t>
          </a:r>
          <a:endParaRPr lang="en-US" sz="2000" kern="1200" dirty="0"/>
        </a:p>
      </dsp:txBody>
      <dsp:txXfrm>
        <a:off x="4558650" y="2214109"/>
        <a:ext cx="2762818" cy="165769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D3D56-BB31-4B54-85F1-873265C3C687}"/>
              </a:ext>
            </a:extLst>
          </p:cNvPr>
          <p:cNvSpPr>
            <a:spLocks noGrp="1"/>
          </p:cNvSpPr>
          <p:nvPr>
            <p:ph type="hdr" sz="quarter"/>
          </p:nvPr>
        </p:nvSpPr>
        <p:spPr>
          <a:xfrm>
            <a:off x="0" y="0"/>
            <a:ext cx="2978150" cy="5032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AF0FD35A-C45A-4495-B53E-4F236D0EFB22}"/>
              </a:ext>
            </a:extLst>
          </p:cNvPr>
          <p:cNvSpPr>
            <a:spLocks noGrp="1"/>
          </p:cNvSpPr>
          <p:nvPr>
            <p:ph type="dt" idx="1"/>
          </p:nvPr>
        </p:nvSpPr>
        <p:spPr>
          <a:xfrm>
            <a:off x="3894138" y="0"/>
            <a:ext cx="2978150" cy="503238"/>
          </a:xfrm>
          <a:prstGeom prst="rect">
            <a:avLst/>
          </a:prstGeom>
        </p:spPr>
        <p:txBody>
          <a:bodyPr vert="horz" lIns="91440" tIns="45720" rIns="91440" bIns="45720" rtlCol="0"/>
          <a:lstStyle>
            <a:lvl1pPr algn="r" eaLnBrk="1" hangingPunct="1">
              <a:defRPr sz="1200">
                <a:latin typeface="Arial" charset="0"/>
              </a:defRPr>
            </a:lvl1pPr>
          </a:lstStyle>
          <a:p>
            <a:pPr>
              <a:defRPr/>
            </a:pPr>
            <a:fld id="{F6B77EE0-7262-9F40-BE9C-3200B4EC57FB}" type="datetimeFigureOut">
              <a:rPr lang="en-US"/>
              <a:pPr>
                <a:defRPr/>
              </a:pPr>
              <a:t>11/30/2025</a:t>
            </a:fld>
            <a:endParaRPr lang="en-GB"/>
          </a:p>
        </p:txBody>
      </p:sp>
      <p:sp>
        <p:nvSpPr>
          <p:cNvPr id="4" name="Slide Image Placeholder 3">
            <a:extLst>
              <a:ext uri="{FF2B5EF4-FFF2-40B4-BE49-F238E27FC236}">
                <a16:creationId xmlns:a16="http://schemas.microsoft.com/office/drawing/2014/main" id="{AF402CCA-CE3D-41CA-953C-B391FA6660A7}"/>
              </a:ext>
            </a:extLst>
          </p:cNvPr>
          <p:cNvSpPr>
            <a:spLocks noGrp="1" noRot="1" noChangeAspect="1"/>
          </p:cNvSpPr>
          <p:nvPr>
            <p:ph type="sldImg" idx="2"/>
          </p:nvPr>
        </p:nvSpPr>
        <p:spPr>
          <a:xfrm>
            <a:off x="922338" y="754063"/>
            <a:ext cx="5029200" cy="37734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E141902-F4F6-45BC-825B-44D28C929C70}"/>
              </a:ext>
            </a:extLst>
          </p:cNvPr>
          <p:cNvSpPr>
            <a:spLocks noGrp="1"/>
          </p:cNvSpPr>
          <p:nvPr>
            <p:ph type="body" sz="quarter" idx="3"/>
          </p:nvPr>
        </p:nvSpPr>
        <p:spPr>
          <a:xfrm>
            <a:off x="687388" y="4779963"/>
            <a:ext cx="5499100" cy="452755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6CAEED5F-E5A7-4321-83ED-44DAC7367D55}"/>
              </a:ext>
            </a:extLst>
          </p:cNvPr>
          <p:cNvSpPr>
            <a:spLocks noGrp="1"/>
          </p:cNvSpPr>
          <p:nvPr>
            <p:ph type="ftr" sz="quarter" idx="4"/>
          </p:nvPr>
        </p:nvSpPr>
        <p:spPr>
          <a:xfrm>
            <a:off x="0" y="9556750"/>
            <a:ext cx="2978150" cy="5032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71C539BF-1741-4D41-A10E-698B139BD54F}"/>
              </a:ext>
            </a:extLst>
          </p:cNvPr>
          <p:cNvSpPr>
            <a:spLocks noGrp="1"/>
          </p:cNvSpPr>
          <p:nvPr>
            <p:ph type="sldNum" sz="quarter" idx="5"/>
          </p:nvPr>
        </p:nvSpPr>
        <p:spPr>
          <a:xfrm>
            <a:off x="3894138" y="9556750"/>
            <a:ext cx="2978150" cy="5032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C36D877-DB74-A247-98B5-47B73E4428AA}"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ogle.com/search?sca_esv=b4f5d26490e949a3&amp;rlz=1C1UEAD_enGB1127GB1127&amp;cs=0&amp;sxsrf=AE3TifNr-ofxSQlGBg_KnAC-1VNaGTY3Zw%3A1758471968230&amp;q=extracellular+matrix+%28ECM%29&amp;sa=X&amp;ved=2ahUKEwiAvozIouqPAxUvQkEAHXeDPKwQxccNegQIAhAC&amp;mstk=AUtExfBImVAoAmSAve3EQkJX2huNIg7Y2bFl4K31p3jPgVBlLfaFaosIfIkIyoQGKqWbDPH1CP3KEq7SwewVWRwZcvS6nCTxS1f59uALlTLsoxptxxK7IPmh8jbNI609wql5cGzG92tNI5Ch3ieNhvV6B0RcxnvqSmBUaDYOkuqD6DG7Vgc92BdE4fjI4Zvexd6WrklIMVCbt0KkhEzLe8rvidiX40hRI2lgoGbgs3vyJ5QjhMb2uk5lMnm9sjOz0ofraK-FXNgFz2uKWnaUSmYqEZwL&amp;csui=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5069DED9-5C3E-DBE0-4DAB-1458D7BA5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F490DFE6-AA57-7DE7-257F-46A52928E6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z="1200" b="1" i="0" kern="1200" dirty="0">
                <a:solidFill>
                  <a:schemeClr val="tx1"/>
                </a:solidFill>
                <a:effectLst/>
                <a:latin typeface="+mn-lt"/>
                <a:ea typeface="+mn-ea"/>
                <a:cs typeface="+mn-cs"/>
              </a:rPr>
              <a:t>TIMP1</a:t>
            </a:r>
          </a:p>
          <a:p>
            <a:pPr eaLnBrk="1" hangingPunct="1">
              <a:spcBef>
                <a:spcPct val="0"/>
              </a:spcBef>
            </a:pPr>
            <a:r>
              <a:rPr lang="en-GB" sz="1200" b="0" i="0" kern="1200" dirty="0">
                <a:solidFill>
                  <a:schemeClr val="tx1"/>
                </a:solidFill>
                <a:effectLst/>
                <a:latin typeface="+mn-lt"/>
                <a:ea typeface="+mn-ea"/>
                <a:cs typeface="+mn-cs"/>
              </a:rPr>
              <a:t>Tissue Inhibitor of Metalloproteinases-1 </a:t>
            </a:r>
          </a:p>
          <a:p>
            <a:pPr eaLnBrk="1" hangingPunct="1">
              <a:spcBef>
                <a:spcPct val="0"/>
              </a:spcBef>
            </a:pPr>
            <a:r>
              <a:rPr lang="en-GB" altLang="en-US" b="1" dirty="0"/>
              <a:t>MMP13</a:t>
            </a:r>
          </a:p>
          <a:p>
            <a:pPr eaLnBrk="1" hangingPunct="1">
              <a:spcBef>
                <a:spcPct val="0"/>
              </a:spcBef>
            </a:pPr>
            <a:r>
              <a:rPr lang="en-GB" sz="1200" b="0" i="0" kern="1200" dirty="0">
                <a:solidFill>
                  <a:schemeClr val="tx1"/>
                </a:solidFill>
                <a:effectLst/>
                <a:latin typeface="+mn-lt"/>
                <a:ea typeface="+mn-ea"/>
                <a:cs typeface="+mn-cs"/>
              </a:rPr>
              <a:t>Matrix Metalloproteinase-13</a:t>
            </a:r>
          </a:p>
        </p:txBody>
      </p:sp>
      <p:sp>
        <p:nvSpPr>
          <p:cNvPr id="8196" name="Slide Number Placeholder 3">
            <a:extLst>
              <a:ext uri="{FF2B5EF4-FFF2-40B4-BE49-F238E27FC236}">
                <a16:creationId xmlns:a16="http://schemas.microsoft.com/office/drawing/2014/main" id="{D67B5405-D91B-6725-B5EC-2878496CC9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AAFAC7-80EF-074D-9D28-A02A28395BA6}" type="slidenum">
              <a:rPr lang="en-GB" altLang="en-US">
                <a:latin typeface="Arial" panose="020B0604020202020204" pitchFamily="34" charset="0"/>
              </a:rPr>
              <a:pPr>
                <a:spcBef>
                  <a:spcPct val="0"/>
                </a:spcBef>
              </a:pPr>
              <a:t>1</a:t>
            </a:fld>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CD90= Mesenchymal stem cell marker</a:t>
            </a:r>
          </a:p>
          <a:p>
            <a:r>
              <a:rPr lang="en-GB" sz="1200" b="0" i="0" kern="1200" dirty="0">
                <a:solidFill>
                  <a:schemeClr val="tx1"/>
                </a:solidFill>
                <a:effectLst/>
                <a:latin typeface="+mn-lt"/>
                <a:ea typeface="+mn-ea"/>
                <a:cs typeface="+mn-cs"/>
              </a:rPr>
              <a:t>CD34= hematopoietic stem cell markers CD34</a:t>
            </a:r>
          </a:p>
          <a:p>
            <a:endParaRPr lang="en-GB" dirty="0"/>
          </a:p>
          <a:p>
            <a:r>
              <a:rPr lang="en-GB" dirty="0"/>
              <a:t>Unpaired t-test showing significance</a:t>
            </a:r>
          </a:p>
          <a:p>
            <a:r>
              <a:rPr lang="en-GB" dirty="0"/>
              <a:t>CD90 dropped insignificantly</a:t>
            </a:r>
          </a:p>
          <a:p>
            <a:r>
              <a:rPr lang="en-GB" dirty="0"/>
              <a:t>CD34 decreased significantly</a:t>
            </a:r>
          </a:p>
          <a:p>
            <a:endParaRPr lang="en-GB" dirty="0"/>
          </a:p>
          <a:p>
            <a:r>
              <a:rPr lang="en-GB" dirty="0"/>
              <a:t>Explain results in next slide…</a:t>
            </a:r>
          </a:p>
        </p:txBody>
      </p:sp>
      <p:sp>
        <p:nvSpPr>
          <p:cNvPr id="4" name="Slide Number Placeholder 3"/>
          <p:cNvSpPr>
            <a:spLocks noGrp="1"/>
          </p:cNvSpPr>
          <p:nvPr>
            <p:ph type="sldNum" sz="quarter" idx="5"/>
          </p:nvPr>
        </p:nvSpPr>
        <p:spPr/>
        <p:txBody>
          <a:bodyPr/>
          <a:lstStyle/>
          <a:p>
            <a:fld id="{CC36D877-DB74-A247-98B5-47B73E4428AA}" type="slidenum">
              <a:rPr lang="en-GB" altLang="en-US" smtClean="0"/>
              <a:pPr/>
              <a:t>10</a:t>
            </a:fld>
            <a:endParaRPr lang="en-GB" altLang="en-US"/>
          </a:p>
        </p:txBody>
      </p:sp>
    </p:spTree>
    <p:extLst>
      <p:ext uri="{BB962C8B-B14F-4D97-AF65-F5344CB8AC3E}">
        <p14:creationId xmlns:p14="http://schemas.microsoft.com/office/powerpoint/2010/main" val="2416489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C36D877-DB74-A247-98B5-47B73E4428AA}" type="slidenum">
              <a:rPr lang="en-GB" altLang="en-US" smtClean="0"/>
              <a:pPr/>
              <a:t>11</a:t>
            </a:fld>
            <a:endParaRPr lang="en-GB" altLang="en-US"/>
          </a:p>
        </p:txBody>
      </p:sp>
    </p:spTree>
    <p:extLst>
      <p:ext uri="{BB962C8B-B14F-4D97-AF65-F5344CB8AC3E}">
        <p14:creationId xmlns:p14="http://schemas.microsoft.com/office/powerpoint/2010/main" val="914597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8E363-DBB0-2688-4CE1-CF6D567DCD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5FB22E-2B7D-EE25-1B94-82FC01695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ED311-F26A-5C67-0332-F237CBAE0E1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CD34= Marker for hematopoietic stem cells</a:t>
            </a:r>
          </a:p>
        </p:txBody>
      </p:sp>
      <p:sp>
        <p:nvSpPr>
          <p:cNvPr id="4" name="Slide Number Placeholder 3">
            <a:extLst>
              <a:ext uri="{FF2B5EF4-FFF2-40B4-BE49-F238E27FC236}">
                <a16:creationId xmlns:a16="http://schemas.microsoft.com/office/drawing/2014/main" id="{C4732073-2A3A-A9D3-CDFB-316C691DF65C}"/>
              </a:ext>
            </a:extLst>
          </p:cNvPr>
          <p:cNvSpPr>
            <a:spLocks noGrp="1"/>
          </p:cNvSpPr>
          <p:nvPr>
            <p:ph type="sldNum" sz="quarter" idx="5"/>
          </p:nvPr>
        </p:nvSpPr>
        <p:spPr/>
        <p:txBody>
          <a:bodyPr/>
          <a:lstStyle/>
          <a:p>
            <a:fld id="{CC36D877-DB74-A247-98B5-47B73E4428AA}" type="slidenum">
              <a:rPr lang="en-GB" altLang="en-US" smtClean="0"/>
              <a:pPr/>
              <a:t>12</a:t>
            </a:fld>
            <a:endParaRPr lang="en-GB" altLang="en-US"/>
          </a:p>
        </p:txBody>
      </p:sp>
    </p:spTree>
    <p:extLst>
      <p:ext uri="{BB962C8B-B14F-4D97-AF65-F5344CB8AC3E}">
        <p14:creationId xmlns:p14="http://schemas.microsoft.com/office/powerpoint/2010/main" val="1935919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TIMP1 increased with passage</a:t>
            </a:r>
          </a:p>
        </p:txBody>
      </p:sp>
      <p:sp>
        <p:nvSpPr>
          <p:cNvPr id="4" name="Slide Number Placeholder 3"/>
          <p:cNvSpPr>
            <a:spLocks noGrp="1"/>
          </p:cNvSpPr>
          <p:nvPr>
            <p:ph type="sldNum" sz="quarter" idx="5"/>
          </p:nvPr>
        </p:nvSpPr>
        <p:spPr/>
        <p:txBody>
          <a:bodyPr/>
          <a:lstStyle/>
          <a:p>
            <a:fld id="{CC36D877-DB74-A247-98B5-47B73E4428AA}" type="slidenum">
              <a:rPr lang="en-GB" altLang="en-US" smtClean="0"/>
              <a:pPr/>
              <a:t>13</a:t>
            </a:fld>
            <a:endParaRPr lang="en-GB" altLang="en-US"/>
          </a:p>
        </p:txBody>
      </p:sp>
    </p:spTree>
    <p:extLst>
      <p:ext uri="{BB962C8B-B14F-4D97-AF65-F5344CB8AC3E}">
        <p14:creationId xmlns:p14="http://schemas.microsoft.com/office/powerpoint/2010/main" val="228809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 expression changes in TIMP1 like human protein expression of </a:t>
            </a:r>
            <a:r>
              <a:rPr lang="en-GB" dirty="0" err="1"/>
              <a:t>timp</a:t>
            </a:r>
            <a:r>
              <a:rPr lang="en-GB" dirty="0"/>
              <a:t> 1- next step is; does timp1 protein expression show some trend as gene expression</a:t>
            </a:r>
          </a:p>
          <a:p>
            <a:r>
              <a:rPr lang="en-GB" dirty="0"/>
              <a:t>TIMP1 high - </a:t>
            </a:r>
            <a:r>
              <a:rPr lang="en-GB" sz="1200" dirty="0">
                <a:latin typeface="Calibri" panose="020F0502020204030204" pitchFamily="34" charset="0"/>
                <a:ea typeface="Calibri" panose="020F0502020204030204" pitchFamily="34" charset="0"/>
                <a:cs typeface="Calibri" panose="020F0502020204030204" pitchFamily="34" charset="0"/>
              </a:rPr>
              <a:t>act through trophic repair</a:t>
            </a:r>
            <a:endParaRPr lang="en-GB" dirty="0"/>
          </a:p>
        </p:txBody>
      </p:sp>
      <p:sp>
        <p:nvSpPr>
          <p:cNvPr id="4" name="Slide Number Placeholder 3"/>
          <p:cNvSpPr>
            <a:spLocks noGrp="1"/>
          </p:cNvSpPr>
          <p:nvPr>
            <p:ph type="sldNum" sz="quarter" idx="5"/>
          </p:nvPr>
        </p:nvSpPr>
        <p:spPr/>
        <p:txBody>
          <a:bodyPr/>
          <a:lstStyle/>
          <a:p>
            <a:fld id="{CC36D877-DB74-A247-98B5-47B73E4428AA}" type="slidenum">
              <a:rPr lang="en-GB" altLang="en-US" smtClean="0"/>
              <a:pPr/>
              <a:t>14</a:t>
            </a:fld>
            <a:endParaRPr lang="en-GB" altLang="en-US"/>
          </a:p>
        </p:txBody>
      </p:sp>
    </p:spTree>
    <p:extLst>
      <p:ext uri="{BB962C8B-B14F-4D97-AF65-F5344CB8AC3E}">
        <p14:creationId xmlns:p14="http://schemas.microsoft.com/office/powerpoint/2010/main" val="1914068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Donor specific response re MMP13</a:t>
            </a:r>
          </a:p>
          <a:p>
            <a:endParaRPr lang="en-GB" dirty="0"/>
          </a:p>
        </p:txBody>
      </p:sp>
      <p:sp>
        <p:nvSpPr>
          <p:cNvPr id="4" name="Slide Number Placeholder 3"/>
          <p:cNvSpPr>
            <a:spLocks noGrp="1"/>
          </p:cNvSpPr>
          <p:nvPr>
            <p:ph type="sldNum" sz="quarter" idx="5"/>
          </p:nvPr>
        </p:nvSpPr>
        <p:spPr/>
        <p:txBody>
          <a:bodyPr/>
          <a:lstStyle/>
          <a:p>
            <a:fld id="{CC36D877-DB74-A247-98B5-47B73E4428AA}" type="slidenum">
              <a:rPr lang="en-GB" altLang="en-US" smtClean="0"/>
              <a:pPr/>
              <a:t>15</a:t>
            </a:fld>
            <a:endParaRPr lang="en-GB" altLang="en-US"/>
          </a:p>
        </p:txBody>
      </p:sp>
    </p:spTree>
    <p:extLst>
      <p:ext uri="{BB962C8B-B14F-4D97-AF65-F5344CB8AC3E}">
        <p14:creationId xmlns:p14="http://schemas.microsoft.com/office/powerpoint/2010/main" val="2729081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Human study low passage- MMP13 expression high and TIMP 1 -&gt;  See that possible trend in </a:t>
            </a:r>
            <a:r>
              <a:rPr lang="en-GB" b="1" dirty="0"/>
              <a:t>later passage </a:t>
            </a:r>
            <a:r>
              <a:rPr lang="en-GB" dirty="0"/>
              <a:t>in horse/ specific donors-&gt; </a:t>
            </a:r>
            <a:r>
              <a:rPr lang="en-GB" sz="1200" dirty="0">
                <a:latin typeface="Calibri" panose="020F0502020204030204" pitchFamily="34" charset="0"/>
                <a:ea typeface="Calibri" panose="020F0502020204030204" pitchFamily="34" charset="0"/>
                <a:cs typeface="Calibri" panose="020F0502020204030204" pitchFamily="34" charset="0"/>
              </a:rPr>
              <a:t>engraftment and chondrogenesis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Calibri" panose="020F0502020204030204" pitchFamily="34" charset="0"/>
                <a:ea typeface="Calibri" panose="020F0502020204030204" pitchFamily="34" charset="0"/>
                <a:cs typeface="Calibri" panose="020F0502020204030204" pitchFamily="34" charset="0"/>
              </a:rPr>
              <a:t>However, need to look into this more to be certain of a trend</a:t>
            </a:r>
          </a:p>
          <a:p>
            <a:endParaRPr lang="en-GB" dirty="0"/>
          </a:p>
        </p:txBody>
      </p:sp>
      <p:sp>
        <p:nvSpPr>
          <p:cNvPr id="4" name="Slide Number Placeholder 3"/>
          <p:cNvSpPr>
            <a:spLocks noGrp="1"/>
          </p:cNvSpPr>
          <p:nvPr>
            <p:ph type="sldNum" sz="quarter" idx="5"/>
          </p:nvPr>
        </p:nvSpPr>
        <p:spPr/>
        <p:txBody>
          <a:bodyPr/>
          <a:lstStyle/>
          <a:p>
            <a:fld id="{CC36D877-DB74-A247-98B5-47B73E4428AA}" type="slidenum">
              <a:rPr lang="en-GB" altLang="en-US" smtClean="0"/>
              <a:pPr/>
              <a:t>16</a:t>
            </a:fld>
            <a:endParaRPr lang="en-GB" altLang="en-US"/>
          </a:p>
        </p:txBody>
      </p:sp>
    </p:spTree>
    <p:extLst>
      <p:ext uri="{BB962C8B-B14F-4D97-AF65-F5344CB8AC3E}">
        <p14:creationId xmlns:p14="http://schemas.microsoft.com/office/powerpoint/2010/main" val="2300306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0E236-6034-D046-9A86-07FACCDFE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3D768-4A5F-5B2D-8B7C-FEABB6F1D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487CBE-F6F4-D099-CBF9-1C5E3716A3C1}"/>
              </a:ext>
            </a:extLst>
          </p:cNvPr>
          <p:cNvSpPr>
            <a:spLocks noGrp="1"/>
          </p:cNvSpPr>
          <p:nvPr>
            <p:ph type="body" idx="1"/>
          </p:nvPr>
        </p:nvSpPr>
        <p:spPr/>
        <p:txBody>
          <a:bodyPr/>
          <a:lstStyle/>
          <a:p>
            <a:r>
              <a:rPr lang="en-US" dirty="0"/>
              <a:t>We largely think that stem cells act by what they secrete (trophic repair). If the number of vesicles they secrete decreases over time that is something we have to face as it could create issues with creating immortalized cells for treatment etc. as that means they lose their stemness with passage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Other literature says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Lower passage and collecting from low densities = more </a:t>
            </a:r>
            <a:r>
              <a:rPr lang="en-GB" dirty="0" err="1"/>
              <a:t>evs</a:t>
            </a:r>
            <a:r>
              <a:rPr lang="en-GB"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(would need to ensure confluence was the same)</a:t>
            </a:r>
            <a:endParaRPr lang="en-US" dirty="0"/>
          </a:p>
        </p:txBody>
      </p:sp>
      <p:sp>
        <p:nvSpPr>
          <p:cNvPr id="4" name="Slide Number Placeholder 3">
            <a:extLst>
              <a:ext uri="{FF2B5EF4-FFF2-40B4-BE49-F238E27FC236}">
                <a16:creationId xmlns:a16="http://schemas.microsoft.com/office/drawing/2014/main" id="{A2B27605-4FBE-45CE-F639-400F66653154}"/>
              </a:ext>
            </a:extLst>
          </p:cNvPr>
          <p:cNvSpPr>
            <a:spLocks noGrp="1"/>
          </p:cNvSpPr>
          <p:nvPr>
            <p:ph type="sldNum" sz="quarter" idx="5"/>
          </p:nvPr>
        </p:nvSpPr>
        <p:spPr/>
        <p:txBody>
          <a:bodyPr/>
          <a:lstStyle/>
          <a:p>
            <a:fld id="{CC36D877-DB74-A247-98B5-47B73E4428AA}" type="slidenum">
              <a:rPr lang="en-GB" altLang="en-US" smtClean="0"/>
              <a:pPr/>
              <a:t>17</a:t>
            </a:fld>
            <a:endParaRPr lang="en-GB" altLang="en-US"/>
          </a:p>
        </p:txBody>
      </p:sp>
    </p:spTree>
    <p:extLst>
      <p:ext uri="{BB962C8B-B14F-4D97-AF65-F5344CB8AC3E}">
        <p14:creationId xmlns:p14="http://schemas.microsoft.com/office/powerpoint/2010/main" val="1699221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next step is does timp1 and MMP13 protein expression show some trend as gene expression….</a:t>
            </a:r>
          </a:p>
        </p:txBody>
      </p:sp>
      <p:sp>
        <p:nvSpPr>
          <p:cNvPr id="4" name="Slide Number Placeholder 3"/>
          <p:cNvSpPr>
            <a:spLocks noGrp="1"/>
          </p:cNvSpPr>
          <p:nvPr>
            <p:ph type="sldNum" sz="quarter" idx="5"/>
          </p:nvPr>
        </p:nvSpPr>
        <p:spPr/>
        <p:txBody>
          <a:bodyPr/>
          <a:lstStyle/>
          <a:p>
            <a:fld id="{CC36D877-DB74-A247-98B5-47B73E4428AA}" type="slidenum">
              <a:rPr lang="en-GB" altLang="en-US" smtClean="0"/>
              <a:pPr/>
              <a:t>18</a:t>
            </a:fld>
            <a:endParaRPr lang="en-GB" altLang="en-US"/>
          </a:p>
        </p:txBody>
      </p:sp>
    </p:spTree>
    <p:extLst>
      <p:ext uri="{BB962C8B-B14F-4D97-AF65-F5344CB8AC3E}">
        <p14:creationId xmlns:p14="http://schemas.microsoft.com/office/powerpoint/2010/main" val="352894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6D877-DB74-A247-98B5-47B73E4428AA}" type="slidenum">
              <a:rPr lang="en-GB" altLang="en-US" smtClean="0"/>
              <a:pPr/>
              <a:t>19</a:t>
            </a:fld>
            <a:endParaRPr lang="en-GB" altLang="en-US"/>
          </a:p>
        </p:txBody>
      </p:sp>
    </p:spTree>
    <p:extLst>
      <p:ext uri="{BB962C8B-B14F-4D97-AF65-F5344CB8AC3E}">
        <p14:creationId xmlns:p14="http://schemas.microsoft.com/office/powerpoint/2010/main" val="3863459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36D877-DB74-A247-98B5-47B73E4428AA}" type="slidenum">
              <a:rPr lang="en-GB" altLang="en-US" smtClean="0"/>
              <a:pPr/>
              <a:t>2</a:t>
            </a:fld>
            <a:endParaRPr lang="en-GB" altLang="en-US"/>
          </a:p>
        </p:txBody>
      </p:sp>
    </p:spTree>
    <p:extLst>
      <p:ext uri="{BB962C8B-B14F-4D97-AF65-F5344CB8AC3E}">
        <p14:creationId xmlns:p14="http://schemas.microsoft.com/office/powerpoint/2010/main" val="663600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5BBE3-2380-7555-3066-E6E689769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73ED8-F0FE-C6EC-0496-E2CF6EA47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B34F9-E868-22DA-EBB7-CB5A7A8EE7A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a:extLst>
              <a:ext uri="{FF2B5EF4-FFF2-40B4-BE49-F238E27FC236}">
                <a16:creationId xmlns:a16="http://schemas.microsoft.com/office/drawing/2014/main" id="{5AFE1B0F-0AD0-490C-B134-8012191769AA}"/>
              </a:ext>
            </a:extLst>
          </p:cNvPr>
          <p:cNvSpPr>
            <a:spLocks noGrp="1"/>
          </p:cNvSpPr>
          <p:nvPr>
            <p:ph type="sldNum" sz="quarter" idx="5"/>
          </p:nvPr>
        </p:nvSpPr>
        <p:spPr/>
        <p:txBody>
          <a:bodyPr/>
          <a:lstStyle/>
          <a:p>
            <a:fld id="{CC36D877-DB74-A247-98B5-47B73E4428AA}" type="slidenum">
              <a:rPr lang="en-GB" altLang="en-US" smtClean="0"/>
              <a:pPr/>
              <a:t>20</a:t>
            </a:fld>
            <a:endParaRPr lang="en-GB" altLang="en-US"/>
          </a:p>
        </p:txBody>
      </p:sp>
    </p:spTree>
    <p:extLst>
      <p:ext uri="{BB962C8B-B14F-4D97-AF65-F5344CB8AC3E}">
        <p14:creationId xmlns:p14="http://schemas.microsoft.com/office/powerpoint/2010/main" val="3824323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Racehorses are worked from a young age with high impact exercises meaning they are more at risk of depletion of proteoglycans and therefore more predisposed to injury in the joint area</a:t>
            </a:r>
          </a:p>
          <a:p>
            <a:pPr marL="171450" indent="-171450">
              <a:buFontTx/>
              <a:buChar char="-"/>
            </a:pPr>
            <a:r>
              <a:rPr lang="en-GB" dirty="0"/>
              <a:t>Cartilage has limited healing and self-repair due to the lack of blood vessels and lymphatics as well as limited chondrocyte replication, therefore injuries can easily develop into osteoarthritis</a:t>
            </a:r>
          </a:p>
          <a:p>
            <a:pPr marL="171450" indent="-171450">
              <a:buFontTx/>
              <a:buChar char="-"/>
            </a:pPr>
            <a:r>
              <a:rPr lang="en-GB" dirty="0"/>
              <a:t>It is a painful condition and a leading cause of euthanasia in geriatric horses and of retirement in racing horses</a:t>
            </a:r>
          </a:p>
          <a:p>
            <a:endParaRPr lang="en-GB" dirty="0"/>
          </a:p>
        </p:txBody>
      </p:sp>
      <p:sp>
        <p:nvSpPr>
          <p:cNvPr id="4" name="Slide Number Placeholder 3"/>
          <p:cNvSpPr>
            <a:spLocks noGrp="1"/>
          </p:cNvSpPr>
          <p:nvPr>
            <p:ph type="sldNum" sz="quarter" idx="5"/>
          </p:nvPr>
        </p:nvSpPr>
        <p:spPr/>
        <p:txBody>
          <a:bodyPr/>
          <a:lstStyle/>
          <a:p>
            <a:fld id="{CC36D877-DB74-A247-98B5-47B73E4428AA}" type="slidenum">
              <a:rPr lang="en-GB" altLang="en-US" smtClean="0"/>
              <a:pPr/>
              <a:t>3</a:t>
            </a:fld>
            <a:endParaRPr lang="en-GB" altLang="en-US"/>
          </a:p>
        </p:txBody>
      </p:sp>
    </p:spTree>
    <p:extLst>
      <p:ext uri="{BB962C8B-B14F-4D97-AF65-F5344CB8AC3E}">
        <p14:creationId xmlns:p14="http://schemas.microsoft.com/office/powerpoint/2010/main" val="189060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36D877-DB74-A247-98B5-47B73E4428AA}" type="slidenum">
              <a:rPr lang="en-GB" altLang="en-US" smtClean="0"/>
              <a:pPr/>
              <a:t>4</a:t>
            </a:fld>
            <a:endParaRPr lang="en-GB" altLang="en-US"/>
          </a:p>
        </p:txBody>
      </p:sp>
    </p:spTree>
    <p:extLst>
      <p:ext uri="{BB962C8B-B14F-4D97-AF65-F5344CB8AC3E}">
        <p14:creationId xmlns:p14="http://schemas.microsoft.com/office/powerpoint/2010/main" val="1477950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spcBef>
                <a:spcPct val="0"/>
              </a:spcBef>
            </a:pPr>
            <a:r>
              <a:rPr lang="en-GB" sz="1200" b="1" i="0" kern="1200" dirty="0">
                <a:solidFill>
                  <a:schemeClr val="tx1"/>
                </a:solidFill>
                <a:effectLst/>
                <a:latin typeface="+mn-lt"/>
                <a:ea typeface="+mn-ea"/>
                <a:cs typeface="+mn-cs"/>
              </a:rPr>
              <a:t>TIMP1</a:t>
            </a:r>
          </a:p>
          <a:p>
            <a:pPr eaLnBrk="1" hangingPunct="1">
              <a:spcBef>
                <a:spcPct val="0"/>
              </a:spcBef>
            </a:pPr>
            <a:r>
              <a:rPr lang="en-GB" sz="1200" b="0" i="0" kern="1200" dirty="0">
                <a:solidFill>
                  <a:schemeClr val="tx1"/>
                </a:solidFill>
                <a:effectLst/>
                <a:latin typeface="+mn-lt"/>
                <a:ea typeface="+mn-ea"/>
                <a:cs typeface="+mn-cs"/>
              </a:rPr>
              <a:t>Tissue Inhibitor of Metalloproteinases-1</a:t>
            </a:r>
          </a:p>
          <a:p>
            <a:r>
              <a:rPr lang="en-GB" sz="1200" b="0" i="0" kern="1200" dirty="0">
                <a:solidFill>
                  <a:schemeClr val="tx1"/>
                </a:solidFill>
                <a:effectLst/>
                <a:latin typeface="+mn-lt"/>
                <a:ea typeface="+mn-ea"/>
                <a:cs typeface="+mn-cs"/>
              </a:rPr>
              <a:t>It is a protein that performs two main functions: </a:t>
            </a:r>
          </a:p>
          <a:p>
            <a:r>
              <a:rPr lang="en-GB" sz="1200" b="1" i="0" kern="1200" dirty="0">
                <a:solidFill>
                  <a:schemeClr val="tx1"/>
                </a:solidFill>
                <a:effectLst/>
                <a:latin typeface="+mn-lt"/>
                <a:ea typeface="+mn-ea"/>
                <a:cs typeface="+mn-cs"/>
              </a:rPr>
              <a:t>Inhibits matrix metalloproteinases (MMPs)</a:t>
            </a:r>
            <a:r>
              <a:rPr lang="en-GB" sz="1200" b="0" i="0" kern="1200" dirty="0">
                <a:solidFill>
                  <a:schemeClr val="tx1"/>
                </a:solidFill>
                <a:effectLst/>
                <a:latin typeface="+mn-lt"/>
                <a:ea typeface="+mn-ea"/>
                <a:cs typeface="+mn-cs"/>
              </a:rPr>
              <a:t>, which are enzymes that break down the extracellular matrix. </a:t>
            </a:r>
          </a:p>
          <a:p>
            <a:r>
              <a:rPr lang="en-GB" sz="1200" b="1" i="0" kern="1200" dirty="0">
                <a:solidFill>
                  <a:schemeClr val="tx1"/>
                </a:solidFill>
                <a:effectLst/>
                <a:latin typeface="+mn-lt"/>
                <a:ea typeface="+mn-ea"/>
                <a:cs typeface="+mn-cs"/>
              </a:rPr>
              <a:t>Acts as a cytokine</a:t>
            </a:r>
            <a:r>
              <a:rPr lang="en-GB" sz="1200" b="0" i="0" kern="1200" dirty="0">
                <a:solidFill>
                  <a:schemeClr val="tx1"/>
                </a:solidFill>
                <a:effectLst/>
                <a:latin typeface="+mn-lt"/>
                <a:ea typeface="+mn-ea"/>
                <a:cs typeface="+mn-cs"/>
              </a:rPr>
              <a:t>, regulating cell functions like proliferation (cell growth), anti-apoptosis (preventing cell death), and differentiation. </a:t>
            </a:r>
          </a:p>
          <a:p>
            <a:pPr eaLnBrk="1" hangingPunct="1">
              <a:spcBef>
                <a:spcPct val="0"/>
              </a:spcBef>
            </a:pPr>
            <a:r>
              <a:rPr lang="en-GB" altLang="en-US" b="1" dirty="0"/>
              <a:t>MMP13</a:t>
            </a:r>
          </a:p>
          <a:p>
            <a:pPr eaLnBrk="1" hangingPunct="1">
              <a:spcBef>
                <a:spcPct val="0"/>
              </a:spcBef>
            </a:pPr>
            <a:r>
              <a:rPr lang="en-GB" sz="1200" b="0" i="0" kern="1200" dirty="0">
                <a:solidFill>
                  <a:schemeClr val="tx1"/>
                </a:solidFill>
                <a:effectLst/>
                <a:latin typeface="+mn-lt"/>
                <a:ea typeface="+mn-ea"/>
                <a:cs typeface="+mn-cs"/>
              </a:rPr>
              <a:t>Matrix Metalloproteinase-13</a:t>
            </a:r>
          </a:p>
          <a:p>
            <a:pPr eaLnBrk="1" hangingPunct="1">
              <a:spcBef>
                <a:spcPct val="0"/>
              </a:spcBef>
            </a:pPr>
            <a:r>
              <a:rPr lang="en-GB" sz="1200" b="0" i="0" kern="1200" dirty="0">
                <a:solidFill>
                  <a:schemeClr val="tx1"/>
                </a:solidFill>
                <a:effectLst/>
                <a:latin typeface="+mn-lt"/>
                <a:ea typeface="+mn-ea"/>
                <a:cs typeface="+mn-cs"/>
              </a:rPr>
              <a:t> is an enzyme in the matrix metalloproteinase (MMP) family that degrades </a:t>
            </a:r>
            <a:r>
              <a:rPr lang="en-GB" sz="1200" b="0" i="0" kern="1200" dirty="0">
                <a:solidFill>
                  <a:schemeClr val="tx1"/>
                </a:solidFill>
                <a:effectLst/>
                <a:latin typeface="+mn-lt"/>
                <a:ea typeface="+mn-ea"/>
                <a:cs typeface="+mn-cs"/>
                <a:hlinkClick r:id="rId3"/>
              </a:rPr>
              <a:t>extracellular matrix (ECM)</a:t>
            </a:r>
            <a:r>
              <a:rPr lang="en-GB" sz="1200" b="0" i="0" kern="1200" dirty="0">
                <a:solidFill>
                  <a:schemeClr val="tx1"/>
                </a:solidFill>
                <a:effectLst/>
                <a:latin typeface="+mn-lt"/>
                <a:ea typeface="+mn-ea"/>
                <a:cs typeface="+mn-cs"/>
              </a:rPr>
              <a:t> proteins, particularly collagen, and is involved in tissue </a:t>
            </a:r>
            <a:r>
              <a:rPr lang="en-GB" sz="1200" b="0" i="0" kern="1200" dirty="0" err="1">
                <a:solidFill>
                  <a:schemeClr val="tx1"/>
                </a:solidFill>
                <a:effectLst/>
                <a:latin typeface="+mn-lt"/>
                <a:ea typeface="+mn-ea"/>
                <a:cs typeface="+mn-cs"/>
              </a:rPr>
              <a:t>remodeling</a:t>
            </a:r>
            <a:r>
              <a:rPr lang="en-GB" sz="1200" b="0" i="0" kern="1200" dirty="0">
                <a:solidFill>
                  <a:schemeClr val="tx1"/>
                </a:solidFill>
                <a:effectLst/>
                <a:latin typeface="+mn-lt"/>
                <a:ea typeface="+mn-ea"/>
                <a:cs typeface="+mn-cs"/>
              </a:rPr>
              <a:t>, inflammation, and cell processes</a:t>
            </a:r>
            <a:endParaRPr lang="en-GB" dirty="0"/>
          </a:p>
          <a:p>
            <a:endParaRPr lang="en-GB" dirty="0"/>
          </a:p>
          <a:p>
            <a:r>
              <a:rPr lang="en-GB" dirty="0"/>
              <a:t>MMP13 would allow good for </a:t>
            </a:r>
            <a:r>
              <a:rPr lang="en-GB" b="1" dirty="0"/>
              <a:t>autologous chondrogenesis</a:t>
            </a:r>
            <a:r>
              <a:rPr lang="en-GB" dirty="0"/>
              <a:t> because a bit of collagen-degrading activity helps cells engraft and remodel tissue</a:t>
            </a:r>
          </a:p>
          <a:p>
            <a:endParaRPr lang="en-GB" dirty="0"/>
          </a:p>
          <a:p>
            <a:r>
              <a:rPr lang="en-GB" dirty="0"/>
              <a:t>Trophic repair= </a:t>
            </a:r>
            <a:r>
              <a:rPr lang="en-GB" b="1" dirty="0"/>
              <a:t>Trophic repair</a:t>
            </a:r>
            <a:r>
              <a:rPr lang="en-GB" dirty="0"/>
              <a:t> refers to tissue repair mediated </a:t>
            </a:r>
            <a:r>
              <a:rPr lang="en-GB" b="1" dirty="0"/>
              <a:t>indirectly</a:t>
            </a:r>
            <a:r>
              <a:rPr lang="en-GB" dirty="0"/>
              <a:t> by the </a:t>
            </a:r>
            <a:r>
              <a:rPr lang="en-GB" dirty="0" err="1"/>
              <a:t>secretome</a:t>
            </a:r>
            <a:r>
              <a:rPr lang="en-GB" dirty="0"/>
              <a:t> of MSCs rather than by MSCs turning into new tissue (engraftment).</a:t>
            </a:r>
          </a:p>
          <a:p>
            <a:r>
              <a:rPr lang="en-GB" dirty="0"/>
              <a:t>MSCs release </a:t>
            </a:r>
            <a:r>
              <a:rPr lang="en-GB" b="1" dirty="0"/>
              <a:t>paracrine factors</a:t>
            </a:r>
            <a:r>
              <a:rPr lang="en-GB" dirty="0"/>
              <a:t> (growth factors, cytokines, extracellular vesicles, exosomes) that:</a:t>
            </a:r>
          </a:p>
          <a:p>
            <a:r>
              <a:rPr lang="en-GB" b="1" dirty="0"/>
              <a:t>Reduce inflammation</a:t>
            </a:r>
            <a:r>
              <a:rPr lang="en-GB" dirty="0"/>
              <a:t> (e.g., IL-10, TSG-6).</a:t>
            </a:r>
          </a:p>
          <a:p>
            <a:r>
              <a:rPr lang="en-GB" b="1" dirty="0"/>
              <a:t>Inhibit cell death</a:t>
            </a:r>
            <a:r>
              <a:rPr lang="en-GB" dirty="0"/>
              <a:t> in chondrocytes.</a:t>
            </a:r>
          </a:p>
          <a:p>
            <a:r>
              <a:rPr lang="en-GB" b="1" dirty="0"/>
              <a:t>Stimulate host cells</a:t>
            </a:r>
            <a:r>
              <a:rPr lang="en-GB" dirty="0"/>
              <a:t> (like resident chondrocytes and progenitors) to proliferate and produce matrix.</a:t>
            </a:r>
          </a:p>
          <a:p>
            <a:r>
              <a:rPr lang="en-GB" b="1" dirty="0"/>
              <a:t>Modulate immune cells</a:t>
            </a:r>
            <a:r>
              <a:rPr lang="en-GB" dirty="0"/>
              <a:t> (shift macrophages toward anti-inflammatory M2 phenotype</a:t>
            </a:r>
          </a:p>
          <a:p>
            <a:endParaRPr lang="en-GB" dirty="0"/>
          </a:p>
        </p:txBody>
      </p:sp>
      <p:sp>
        <p:nvSpPr>
          <p:cNvPr id="4" name="Slide Number Placeholder 3"/>
          <p:cNvSpPr>
            <a:spLocks noGrp="1"/>
          </p:cNvSpPr>
          <p:nvPr>
            <p:ph type="sldNum" sz="quarter" idx="5"/>
          </p:nvPr>
        </p:nvSpPr>
        <p:spPr/>
        <p:txBody>
          <a:bodyPr/>
          <a:lstStyle/>
          <a:p>
            <a:fld id="{CC36D877-DB74-A247-98B5-47B73E4428AA}" type="slidenum">
              <a:rPr lang="en-GB" altLang="en-US" smtClean="0"/>
              <a:pPr/>
              <a:t>5</a:t>
            </a:fld>
            <a:endParaRPr lang="en-GB" altLang="en-US"/>
          </a:p>
        </p:txBody>
      </p:sp>
    </p:spTree>
    <p:extLst>
      <p:ext uri="{BB962C8B-B14F-4D97-AF65-F5344CB8AC3E}">
        <p14:creationId xmlns:p14="http://schemas.microsoft.com/office/powerpoint/2010/main" val="4217352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36D877-DB74-A247-98B5-47B73E4428AA}" type="slidenum">
              <a:rPr lang="en-GB" altLang="en-US" smtClean="0"/>
              <a:pPr/>
              <a:t>6</a:t>
            </a:fld>
            <a:endParaRPr lang="en-GB" altLang="en-US"/>
          </a:p>
        </p:txBody>
      </p:sp>
    </p:spTree>
    <p:extLst>
      <p:ext uri="{BB962C8B-B14F-4D97-AF65-F5344CB8AC3E}">
        <p14:creationId xmlns:p14="http://schemas.microsoft.com/office/powerpoint/2010/main" val="3180740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MSC Sourced from similar group of horses: Adipose tissue, middle aged, thoroughbred </a:t>
            </a:r>
          </a:p>
          <a:p>
            <a:r>
              <a:rPr lang="en-US" dirty="0"/>
              <a:t>Compared to human sample: four donors.</a:t>
            </a:r>
          </a:p>
        </p:txBody>
      </p:sp>
      <p:sp>
        <p:nvSpPr>
          <p:cNvPr id="4" name="Slide Number Placeholder 3"/>
          <p:cNvSpPr>
            <a:spLocks noGrp="1"/>
          </p:cNvSpPr>
          <p:nvPr>
            <p:ph type="sldNum" sz="quarter" idx="5"/>
          </p:nvPr>
        </p:nvSpPr>
        <p:spPr/>
        <p:txBody>
          <a:bodyPr/>
          <a:lstStyle/>
          <a:p>
            <a:fld id="{CC36D877-DB74-A247-98B5-47B73E4428AA}" type="slidenum">
              <a:rPr lang="en-GB" altLang="en-US" smtClean="0"/>
              <a:pPr/>
              <a:t>7</a:t>
            </a:fld>
            <a:endParaRPr lang="en-GB" altLang="en-US"/>
          </a:p>
        </p:txBody>
      </p:sp>
    </p:spTree>
    <p:extLst>
      <p:ext uri="{BB962C8B-B14F-4D97-AF65-F5344CB8AC3E}">
        <p14:creationId xmlns:p14="http://schemas.microsoft.com/office/powerpoint/2010/main" val="4202086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Cell morphology changed to more spindle-shaped </a:t>
            </a:r>
          </a:p>
          <a:p>
            <a:endParaRPr lang="en-GB" dirty="0"/>
          </a:p>
        </p:txBody>
      </p:sp>
      <p:sp>
        <p:nvSpPr>
          <p:cNvPr id="4" name="Slide Number Placeholder 3"/>
          <p:cNvSpPr>
            <a:spLocks noGrp="1"/>
          </p:cNvSpPr>
          <p:nvPr>
            <p:ph type="sldNum" sz="quarter" idx="5"/>
          </p:nvPr>
        </p:nvSpPr>
        <p:spPr/>
        <p:txBody>
          <a:bodyPr/>
          <a:lstStyle/>
          <a:p>
            <a:fld id="{CC36D877-DB74-A247-98B5-47B73E4428AA}" type="slidenum">
              <a:rPr lang="en-GB" altLang="en-US" smtClean="0"/>
              <a:pPr/>
              <a:t>8</a:t>
            </a:fld>
            <a:endParaRPr lang="en-GB" altLang="en-US"/>
          </a:p>
        </p:txBody>
      </p:sp>
    </p:spTree>
    <p:extLst>
      <p:ext uri="{BB962C8B-B14F-4D97-AF65-F5344CB8AC3E}">
        <p14:creationId xmlns:p14="http://schemas.microsoft.com/office/powerpoint/2010/main" val="1441007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E194B-3F27-BD4A-8C92-E8BEE42BE1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68A50-8BD5-BA09-5403-297B3B3D7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B9DF68-F5EB-FA17-4CA2-DA1A3CD03E4E}"/>
              </a:ext>
            </a:extLst>
          </p:cNvPr>
          <p:cNvSpPr>
            <a:spLocks noGrp="1"/>
          </p:cNvSpPr>
          <p:nvPr>
            <p:ph type="body" idx="1"/>
          </p:nvPr>
        </p:nvSpPr>
        <p:spPr/>
        <p:txBody>
          <a:bodyPr>
            <a:normAutofit fontScale="85000" lnSpcReduction="10000"/>
          </a:bodyPr>
          <a:lstStyle/>
          <a:p>
            <a:r>
              <a:rPr lang="en-GB" dirty="0"/>
              <a:t>Cell morphology remained consistent for the other donors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Studies showed that with further passage the MSC can become more flat like and less spindle shaped. Coincide with </a:t>
            </a:r>
            <a:r>
              <a:rPr lang="en-GB" sz="1200" b="0" i="0" kern="1200" dirty="0">
                <a:solidFill>
                  <a:schemeClr val="tx1"/>
                </a:solidFill>
                <a:effectLst/>
                <a:latin typeface="+mn-lt"/>
                <a:ea typeface="+mn-ea"/>
                <a:cs typeface="+mn-cs"/>
              </a:rPr>
              <a:t>senescence.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mn-lt"/>
                <a:ea typeface="+mn-ea"/>
                <a:cs typeface="+mn-cs"/>
              </a:rPr>
              <a:t>Our cell appeared to retain their stemness</a:t>
            </a:r>
            <a:endParaRPr lang="en-GB" dirty="0"/>
          </a:p>
          <a:p>
            <a:endParaRPr lang="en-GB" dirty="0"/>
          </a:p>
          <a:p>
            <a:r>
              <a:rPr lang="en-GB" dirty="0"/>
              <a:t>Sources:</a:t>
            </a:r>
          </a:p>
          <a:p>
            <a:r>
              <a:rPr lang="en-GB" sz="1200" b="0" i="0" kern="1200" dirty="0">
                <a:solidFill>
                  <a:schemeClr val="tx1"/>
                </a:solidFill>
                <a:effectLst/>
                <a:latin typeface="+mn-lt"/>
                <a:ea typeface="+mn-ea"/>
                <a:cs typeface="+mn-cs"/>
              </a:rPr>
              <a:t>“</a:t>
            </a:r>
            <a:r>
              <a:rPr lang="en-GB" sz="1200" b="1" i="0" kern="1200" dirty="0">
                <a:solidFill>
                  <a:schemeClr val="tx1"/>
                </a:solidFill>
                <a:effectLst/>
                <a:latin typeface="+mn-lt"/>
                <a:ea typeface="+mn-ea"/>
                <a:cs typeface="+mn-cs"/>
              </a:rPr>
              <a:t>Progressive shortening of the telomeres …</a:t>
            </a:r>
            <a:r>
              <a:rPr lang="en-GB" sz="1200" b="0" i="0" kern="1200" dirty="0">
                <a:solidFill>
                  <a:schemeClr val="tx1"/>
                </a:solidFill>
                <a:effectLst/>
                <a:latin typeface="+mn-lt"/>
                <a:ea typeface="+mn-ea"/>
                <a:cs typeface="+mn-cs"/>
              </a:rPr>
              <a:t>have been proposed to be the</a:t>
            </a:r>
          </a:p>
          <a:p>
            <a:r>
              <a:rPr lang="en-GB" sz="1200" b="0" i="0" kern="1200" dirty="0">
                <a:solidFill>
                  <a:schemeClr val="tx1"/>
                </a:solidFill>
                <a:effectLst/>
                <a:latin typeface="+mn-lt"/>
                <a:ea typeface="+mn-ea"/>
                <a:cs typeface="+mn-cs"/>
              </a:rPr>
              <a:t>main trigger for replicative senescence, and it has been</a:t>
            </a:r>
          </a:p>
          <a:p>
            <a:r>
              <a:rPr lang="en-GB" sz="1200" b="0" i="0" kern="1200" dirty="0">
                <a:solidFill>
                  <a:schemeClr val="tx1"/>
                </a:solidFill>
                <a:effectLst/>
                <a:latin typeface="+mn-lt"/>
                <a:ea typeface="+mn-ea"/>
                <a:cs typeface="+mn-cs"/>
              </a:rPr>
              <a:t>anticipated that telomere shortening provides an internal</a:t>
            </a:r>
          </a:p>
          <a:p>
            <a:r>
              <a:rPr lang="en-GB" sz="1200" b="0" i="0" kern="1200" dirty="0">
                <a:solidFill>
                  <a:schemeClr val="tx1"/>
                </a:solidFill>
                <a:effectLst/>
                <a:latin typeface="+mn-lt"/>
                <a:ea typeface="+mn-ea"/>
                <a:cs typeface="+mn-cs"/>
              </a:rPr>
              <a:t>clock—with every cell division the number of telomere</a:t>
            </a:r>
          </a:p>
          <a:p>
            <a:r>
              <a:rPr lang="en-GB" sz="1200" b="0" i="0" kern="1200" dirty="0">
                <a:solidFill>
                  <a:schemeClr val="tx1"/>
                </a:solidFill>
                <a:effectLst/>
                <a:latin typeface="+mn-lt"/>
                <a:ea typeface="+mn-ea"/>
                <a:cs typeface="+mn-cs"/>
              </a:rPr>
              <a:t>repeats decreases.” 19–21</a:t>
            </a:r>
          </a:p>
          <a:p>
            <a:r>
              <a:rPr lang="en-GB" sz="1200" b="0" i="0" kern="1200" dirty="0">
                <a:solidFill>
                  <a:schemeClr val="tx1"/>
                </a:solidFill>
                <a:effectLst/>
                <a:latin typeface="+mn-lt"/>
                <a:ea typeface="+mn-ea"/>
                <a:cs typeface="+mn-cs"/>
              </a:rPr>
              <a:t>“It is, however, still</a:t>
            </a:r>
          </a:p>
          <a:p>
            <a:r>
              <a:rPr lang="en-GB" sz="1200" b="0" i="0" kern="1200" dirty="0">
                <a:solidFill>
                  <a:schemeClr val="tx1"/>
                </a:solidFill>
                <a:effectLst/>
                <a:latin typeface="+mn-lt"/>
                <a:ea typeface="+mn-ea"/>
                <a:cs typeface="+mn-cs"/>
              </a:rPr>
              <a:t>controversially discussed if telomere shortening is really the</a:t>
            </a:r>
          </a:p>
          <a:p>
            <a:r>
              <a:rPr lang="en-GB" sz="1200" b="0" i="0" kern="1200" dirty="0">
                <a:solidFill>
                  <a:schemeClr val="tx1"/>
                </a:solidFill>
                <a:effectLst/>
                <a:latin typeface="+mn-lt"/>
                <a:ea typeface="+mn-ea"/>
                <a:cs typeface="+mn-cs"/>
              </a:rPr>
              <a:t>initiating mechanism for replicative senescence or if it is</a:t>
            </a:r>
          </a:p>
          <a:p>
            <a:r>
              <a:rPr lang="en-GB" sz="1200" b="0" i="0" kern="1200" dirty="0">
                <a:solidFill>
                  <a:schemeClr val="tx1"/>
                </a:solidFill>
                <a:effectLst/>
                <a:latin typeface="+mn-lt"/>
                <a:ea typeface="+mn-ea"/>
                <a:cs typeface="+mn-cs"/>
              </a:rPr>
              <a:t>rather effected by this process.</a:t>
            </a:r>
          </a:p>
          <a:p>
            <a:r>
              <a:rPr lang="en-GB" sz="1200" b="0" i="0" kern="1200" dirty="0">
                <a:solidFill>
                  <a:schemeClr val="tx1"/>
                </a:solidFill>
                <a:effectLst/>
                <a:latin typeface="+mn-lt"/>
                <a:ea typeface="+mn-ea"/>
                <a:cs typeface="+mn-cs"/>
              </a:rPr>
              <a:t>16,22–24”</a:t>
            </a:r>
          </a:p>
          <a:p>
            <a:r>
              <a:rPr lang="en-GB" sz="1200" b="0" i="0" kern="1200" dirty="0">
                <a:solidFill>
                  <a:schemeClr val="tx1"/>
                </a:solidFill>
                <a:effectLst/>
                <a:latin typeface="+mn-lt"/>
                <a:ea typeface="+mn-ea"/>
                <a:cs typeface="+mn-cs"/>
              </a:rPr>
              <a:t>Alternatively, it has</a:t>
            </a:r>
          </a:p>
          <a:p>
            <a:r>
              <a:rPr lang="en-GB" sz="1200" b="0" i="0" kern="1200" dirty="0">
                <a:solidFill>
                  <a:schemeClr val="tx1"/>
                </a:solidFill>
                <a:effectLst/>
                <a:latin typeface="+mn-lt"/>
                <a:ea typeface="+mn-ea"/>
                <a:cs typeface="+mn-cs"/>
              </a:rPr>
              <a:t>https://www.researchgate.net/publication/41668471_Different_Facets_of_Aging_in_Human_Mesenchymal_Stem_Cells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“show that during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expansion, MSCs lose their spindle morphology and become large and flat”</a:t>
            </a:r>
          </a:p>
          <a:p>
            <a:r>
              <a:rPr lang="en-GB" sz="1200" b="0" i="0" kern="1200" dirty="0">
                <a:solidFill>
                  <a:schemeClr val="tx1"/>
                </a:solidFill>
                <a:effectLst/>
                <a:latin typeface="+mn-lt"/>
                <a:ea typeface="+mn-ea"/>
                <a:cs typeface="+mn-cs"/>
              </a:rPr>
              <a:t>https://journals.biologists.com/bio/article/8/4/bio039453/1891/Soft-substrate-maintains-proliferative-and</a:t>
            </a:r>
            <a:endParaRPr lang="en-GB" dirty="0"/>
          </a:p>
        </p:txBody>
      </p:sp>
      <p:sp>
        <p:nvSpPr>
          <p:cNvPr id="4" name="Slide Number Placeholder 3">
            <a:extLst>
              <a:ext uri="{FF2B5EF4-FFF2-40B4-BE49-F238E27FC236}">
                <a16:creationId xmlns:a16="http://schemas.microsoft.com/office/drawing/2014/main" id="{4A30FA7E-8F04-B64B-7B50-BE6EB0A40B24}"/>
              </a:ext>
            </a:extLst>
          </p:cNvPr>
          <p:cNvSpPr>
            <a:spLocks noGrp="1"/>
          </p:cNvSpPr>
          <p:nvPr>
            <p:ph type="sldNum" sz="quarter" idx="5"/>
          </p:nvPr>
        </p:nvSpPr>
        <p:spPr/>
        <p:txBody>
          <a:bodyPr/>
          <a:lstStyle/>
          <a:p>
            <a:fld id="{CC36D877-DB74-A247-98B5-47B73E4428AA}" type="slidenum">
              <a:rPr lang="en-GB" altLang="en-US" smtClean="0"/>
              <a:pPr/>
              <a:t>9</a:t>
            </a:fld>
            <a:endParaRPr lang="en-GB" altLang="en-US"/>
          </a:p>
        </p:txBody>
      </p:sp>
    </p:spTree>
    <p:extLst>
      <p:ext uri="{BB962C8B-B14F-4D97-AF65-F5344CB8AC3E}">
        <p14:creationId xmlns:p14="http://schemas.microsoft.com/office/powerpoint/2010/main" val="1546330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8" descr="title">
            <a:extLst>
              <a:ext uri="{FF2B5EF4-FFF2-40B4-BE49-F238E27FC236}">
                <a16:creationId xmlns:a16="http://schemas.microsoft.com/office/drawing/2014/main" id="{3946D081-825F-1588-CB8F-4BDB7B0251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5397"/>
          <a:stretch>
            <a:fillRect/>
          </a:stretch>
        </p:blipFill>
        <p:spPr bwMode="auto">
          <a:xfrm>
            <a:off x="0" y="-3175"/>
            <a:ext cx="221456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descr="title">
            <a:extLst>
              <a:ext uri="{FF2B5EF4-FFF2-40B4-BE49-F238E27FC236}">
                <a16:creationId xmlns:a16="http://schemas.microsoft.com/office/drawing/2014/main" id="{01EE0ED7-694E-DB58-2659-23C9141C46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936"/>
          <a:stretch>
            <a:fillRect/>
          </a:stretch>
        </p:blipFill>
        <p:spPr bwMode="auto">
          <a:xfrm>
            <a:off x="857250" y="0"/>
            <a:ext cx="828675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title">
            <a:extLst>
              <a:ext uri="{FF2B5EF4-FFF2-40B4-BE49-F238E27FC236}">
                <a16:creationId xmlns:a16="http://schemas.microsoft.com/office/drawing/2014/main" id="{07ED3826-5E5D-A1D0-23A2-AE2DECA778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762" b="8368"/>
          <a:stretch>
            <a:fillRect/>
          </a:stretch>
        </p:blipFill>
        <p:spPr bwMode="auto">
          <a:xfrm>
            <a:off x="0" y="571500"/>
            <a:ext cx="85725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7">
            <a:extLst>
              <a:ext uri="{FF2B5EF4-FFF2-40B4-BE49-F238E27FC236}">
                <a16:creationId xmlns:a16="http://schemas.microsoft.com/office/drawing/2014/main" id="{8C02B810-EE92-3178-A7C5-17E6632C64A7}"/>
              </a:ext>
            </a:extLst>
          </p:cNvPr>
          <p:cNvSpPr>
            <a:spLocks noChangeShapeType="1"/>
          </p:cNvSpPr>
          <p:nvPr userDrawn="1"/>
        </p:nvSpPr>
        <p:spPr bwMode="auto">
          <a:xfrm>
            <a:off x="3929063" y="1500188"/>
            <a:ext cx="0" cy="2643187"/>
          </a:xfrm>
          <a:prstGeom prst="line">
            <a:avLst/>
          </a:prstGeom>
          <a:noFill/>
          <a:ln w="539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ubtitle 2"/>
          <p:cNvSpPr>
            <a:spLocks noGrp="1"/>
          </p:cNvSpPr>
          <p:nvPr>
            <p:ph type="subTitle" idx="1"/>
          </p:nvPr>
        </p:nvSpPr>
        <p:spPr>
          <a:xfrm>
            <a:off x="4000496" y="3714752"/>
            <a:ext cx="4572032" cy="928694"/>
          </a:xfrm>
        </p:spPr>
        <p:txBody>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3" name="Title 12"/>
          <p:cNvSpPr>
            <a:spLocks noGrp="1"/>
          </p:cNvSpPr>
          <p:nvPr>
            <p:ph type="title"/>
          </p:nvPr>
        </p:nvSpPr>
        <p:spPr>
          <a:xfrm>
            <a:off x="4000496" y="1928802"/>
            <a:ext cx="4572032" cy="1357314"/>
          </a:xfrm>
        </p:spPr>
        <p:txBody>
          <a:bodyPr/>
          <a:lstStyle>
            <a:lvl1pPr>
              <a:defRPr sz="28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39112457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CABBC4-18BD-19B3-85BC-2B60B5361B14}"/>
              </a:ext>
            </a:extLst>
          </p:cNvPr>
          <p:cNvSpPr/>
          <p:nvPr userDrawn="1"/>
        </p:nvSpPr>
        <p:spPr>
          <a:xfrm>
            <a:off x="0" y="0"/>
            <a:ext cx="9144000" cy="1071563"/>
          </a:xfrm>
          <a:prstGeom prst="rect">
            <a:avLst/>
          </a:prstGeom>
          <a:solidFill>
            <a:srgbClr val="0B2265"/>
          </a:solidFill>
          <a:ln>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5" name="Picture 2" descr="C:\Documents and Settings\robc.livad\Desktop\whiteout_logo_1312.png">
            <a:extLst>
              <a:ext uri="{FF2B5EF4-FFF2-40B4-BE49-F238E27FC236}">
                <a16:creationId xmlns:a16="http://schemas.microsoft.com/office/drawing/2014/main" id="{7FD53010-9A20-E05B-58B6-AF9650C723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38100"/>
            <a:ext cx="2214563"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14546" y="0"/>
            <a:ext cx="6929454" cy="11430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28596" y="1643050"/>
            <a:ext cx="8229600" cy="4525963"/>
          </a:xfrm>
        </p:spPr>
        <p:txBody>
          <a:bodyPr/>
          <a:lstStyle>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62274264"/>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85A8E0-86C6-35F7-F346-3A251EC91C8C}"/>
              </a:ext>
            </a:extLst>
          </p:cNvPr>
          <p:cNvSpPr/>
          <p:nvPr userDrawn="1"/>
        </p:nvSpPr>
        <p:spPr>
          <a:xfrm>
            <a:off x="0" y="0"/>
            <a:ext cx="9144000" cy="1071563"/>
          </a:xfrm>
          <a:prstGeom prst="rect">
            <a:avLst/>
          </a:prstGeom>
          <a:solidFill>
            <a:srgbClr val="0B2265"/>
          </a:solidFill>
          <a:ln>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5" name="Picture 2" descr="C:\Documents and Settings\robc.livad\Desktop\whiteout_logo_1312.png">
            <a:extLst>
              <a:ext uri="{FF2B5EF4-FFF2-40B4-BE49-F238E27FC236}">
                <a16:creationId xmlns:a16="http://schemas.microsoft.com/office/drawing/2014/main" id="{DDB8532D-CB99-AAF6-CF2D-BBBC1F2B6F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38100"/>
            <a:ext cx="2214563"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2214546" y="0"/>
            <a:ext cx="6929454" cy="1143000"/>
          </a:xfrm>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68410805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B582AE-BBF0-68A4-0D67-EB803AC2B143}"/>
              </a:ext>
            </a:extLst>
          </p:cNvPr>
          <p:cNvSpPr/>
          <p:nvPr userDrawn="1"/>
        </p:nvSpPr>
        <p:spPr>
          <a:xfrm>
            <a:off x="0" y="0"/>
            <a:ext cx="9144000" cy="1071563"/>
          </a:xfrm>
          <a:prstGeom prst="rect">
            <a:avLst/>
          </a:prstGeom>
          <a:solidFill>
            <a:srgbClr val="0B2265"/>
          </a:solidFill>
          <a:ln>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3" name="Picture 2" descr="C:\Documents and Settings\robc.livad\Desktop\whiteout_logo_1312.png">
            <a:extLst>
              <a:ext uri="{FF2B5EF4-FFF2-40B4-BE49-F238E27FC236}">
                <a16:creationId xmlns:a16="http://schemas.microsoft.com/office/drawing/2014/main" id="{CB6FD259-B8D0-761F-423E-3D95804F80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38100"/>
            <a:ext cx="2214563"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2214546" y="0"/>
            <a:ext cx="6929454" cy="1143000"/>
          </a:xfrm>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209136627"/>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CF6834-5854-9A73-A5D8-3C544752FA1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42843C16-6EEE-2C8B-B6F1-DB84D8AA0C6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TextBox 6">
            <a:extLst>
              <a:ext uri="{FF2B5EF4-FFF2-40B4-BE49-F238E27FC236}">
                <a16:creationId xmlns:a16="http://schemas.microsoft.com/office/drawing/2014/main" id="{7D34B81B-FC2A-4A8D-B0EE-8C9DCB13CA5E}"/>
              </a:ext>
            </a:extLst>
          </p:cNvPr>
          <p:cNvSpPr txBox="1">
            <a:spLocks noChangeArrowheads="1"/>
          </p:cNvSpPr>
          <p:nvPr/>
        </p:nvSpPr>
        <p:spPr bwMode="auto">
          <a:xfrm>
            <a:off x="428625" y="6286500"/>
            <a:ext cx="2143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1600" i="1">
                <a:solidFill>
                  <a:srgbClr val="0B2265"/>
                </a:solidFill>
                <a:latin typeface="Calibri" panose="020F0502020204030204" pitchFamily="34" charset="0"/>
              </a:rPr>
              <a:t>BEVA 2017</a:t>
            </a:r>
          </a:p>
        </p:txBody>
      </p:sp>
    </p:spTree>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Lst>
  <p:transition spd="med">
    <p:pull/>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7.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19.png"/><Relationship Id="rId5" Type="http://schemas.openxmlformats.org/officeDocument/2006/relationships/diagramData" Target="../diagrams/data2.xml"/><Relationship Id="rId10" Type="http://schemas.openxmlformats.org/officeDocument/2006/relationships/image" Target="../media/image18.png"/><Relationship Id="rId4" Type="http://schemas.openxmlformats.org/officeDocument/2006/relationships/image" Target="../media/image6.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1">
            <a:extLst>
              <a:ext uri="{FF2B5EF4-FFF2-40B4-BE49-F238E27FC236}">
                <a16:creationId xmlns:a16="http://schemas.microsoft.com/office/drawing/2014/main" id="{0DC72CFC-15EA-A036-3B17-24A218706D55}"/>
              </a:ext>
            </a:extLst>
          </p:cNvPr>
          <p:cNvSpPr>
            <a:spLocks noGrp="1"/>
          </p:cNvSpPr>
          <p:nvPr>
            <p:ph type="subTitle" idx="1"/>
          </p:nvPr>
        </p:nvSpPr>
        <p:spPr>
          <a:xfrm>
            <a:off x="4210050" y="3861048"/>
            <a:ext cx="4171950" cy="928687"/>
          </a:xfrm>
        </p:spPr>
        <p:txBody>
          <a:bodyPr/>
          <a:lstStyle/>
          <a:p>
            <a:pPr algn="l" eaLnBrk="1" hangingPunct="1"/>
            <a:r>
              <a:rPr lang="en-GB" altLang="en-US" sz="1400" b="1" dirty="0">
                <a:cs typeface="Calibri" panose="020F0502020204030204" pitchFamily="34" charset="0"/>
              </a:rPr>
              <a:t>Anita Czacharowska, Dr Emily J Clarke, Prof Mandy Peffers</a:t>
            </a:r>
          </a:p>
          <a:p>
            <a:pPr algn="l" eaLnBrk="1" hangingPunct="1"/>
            <a:endParaRPr lang="en-GB" altLang="en-US" sz="1400" b="1" dirty="0">
              <a:cs typeface="Calibri" panose="020F0502020204030204" pitchFamily="34" charset="0"/>
            </a:endParaRPr>
          </a:p>
          <a:p>
            <a:pPr algn="l" eaLnBrk="1" hangingPunct="1"/>
            <a:endParaRPr lang="en-GB" altLang="en-US" sz="1400" b="1" dirty="0">
              <a:cs typeface="Calibri" panose="020F0502020204030204" pitchFamily="34" charset="0"/>
            </a:endParaRPr>
          </a:p>
          <a:p>
            <a:pPr algn="l"/>
            <a:endParaRPr lang="en-GB" altLang="en-US" sz="1400" b="1" dirty="0">
              <a:cs typeface="Calibri" panose="020F0502020204030204" pitchFamily="34" charset="0"/>
            </a:endParaRPr>
          </a:p>
        </p:txBody>
      </p:sp>
      <p:sp>
        <p:nvSpPr>
          <p:cNvPr id="7171" name="Title 2">
            <a:extLst>
              <a:ext uri="{FF2B5EF4-FFF2-40B4-BE49-F238E27FC236}">
                <a16:creationId xmlns:a16="http://schemas.microsoft.com/office/drawing/2014/main" id="{51C4BBA4-73EB-586D-28EF-4AD19A6FE957}"/>
              </a:ext>
            </a:extLst>
          </p:cNvPr>
          <p:cNvSpPr>
            <a:spLocks noGrp="1"/>
          </p:cNvSpPr>
          <p:nvPr>
            <p:ph type="title"/>
          </p:nvPr>
        </p:nvSpPr>
        <p:spPr>
          <a:xfrm>
            <a:off x="4010025" y="1773238"/>
            <a:ext cx="4572000" cy="1357312"/>
          </a:xfrm>
        </p:spPr>
        <p:txBody>
          <a:bodyPr anchor="b"/>
          <a:lstStyle/>
          <a:p>
            <a:br>
              <a:rPr lang="en-US" sz="1800" b="1" kern="100" dirty="0">
                <a:latin typeface="Aptos" panose="020B0004020202020204" pitchFamily="34" charset="0"/>
                <a:ea typeface="Aptos" panose="020B0004020202020204" pitchFamily="34" charset="0"/>
                <a:cs typeface="Times New Roman" panose="02020603050405020304" pitchFamily="18" charset="0"/>
              </a:rPr>
            </a:br>
            <a:endParaRPr lang="en-GB" altLang="en-US" sz="2400" dirty="0"/>
          </a:p>
        </p:txBody>
      </p:sp>
      <p:sp>
        <p:nvSpPr>
          <p:cNvPr id="4" name="TextBox 3">
            <a:extLst>
              <a:ext uri="{FF2B5EF4-FFF2-40B4-BE49-F238E27FC236}">
                <a16:creationId xmlns:a16="http://schemas.microsoft.com/office/drawing/2014/main" id="{DCF215BE-2AED-9270-5402-E9AC4973C332}"/>
              </a:ext>
            </a:extLst>
          </p:cNvPr>
          <p:cNvSpPr txBox="1"/>
          <p:nvPr/>
        </p:nvSpPr>
        <p:spPr>
          <a:xfrm>
            <a:off x="4210050" y="1700808"/>
            <a:ext cx="3912273" cy="1938992"/>
          </a:xfrm>
          <a:prstGeom prst="rect">
            <a:avLst/>
          </a:prstGeom>
          <a:noFill/>
        </p:spPr>
        <p:txBody>
          <a:bodyPr wrap="square" rtlCol="0">
            <a:spAutoFit/>
          </a:bodyPr>
          <a:lstStyle/>
          <a:p>
            <a:r>
              <a:rPr lang="en-GB" sz="2400" dirty="0">
                <a:solidFill>
                  <a:schemeClr val="bg1"/>
                </a:solidFill>
                <a:latin typeface="+mj-lt"/>
              </a:rPr>
              <a:t>Role of TIMP-1 and MMP-13 in Equine Mesenchymal Stem Cells: Advancing Osteoarthritis Therapy in Racehorses</a:t>
            </a:r>
          </a:p>
        </p:txBody>
      </p:sp>
      <p:pic>
        <p:nvPicPr>
          <p:cNvPr id="6" name="Picture 5">
            <a:extLst>
              <a:ext uri="{FF2B5EF4-FFF2-40B4-BE49-F238E27FC236}">
                <a16:creationId xmlns:a16="http://schemas.microsoft.com/office/drawing/2014/main" id="{2C3383E2-7D66-98A7-958A-B4F64754137D}"/>
              </a:ext>
            </a:extLst>
          </p:cNvPr>
          <p:cNvPicPr>
            <a:picLocks noChangeAspect="1"/>
          </p:cNvPicPr>
          <p:nvPr/>
        </p:nvPicPr>
        <p:blipFill>
          <a:blip r:embed="rId3"/>
          <a:stretch>
            <a:fillRect/>
          </a:stretch>
        </p:blipFill>
        <p:spPr>
          <a:xfrm>
            <a:off x="7236296" y="5949280"/>
            <a:ext cx="1438781" cy="621846"/>
          </a:xfrm>
          <a:prstGeom prst="rect">
            <a:avLst/>
          </a:prstGeom>
        </p:spPr>
      </p:pic>
      <p:pic>
        <p:nvPicPr>
          <p:cNvPr id="8" name="Picture 7">
            <a:extLst>
              <a:ext uri="{FF2B5EF4-FFF2-40B4-BE49-F238E27FC236}">
                <a16:creationId xmlns:a16="http://schemas.microsoft.com/office/drawing/2014/main" id="{F507E955-5521-4667-03CC-7E18E86FC0E9}"/>
              </a:ext>
            </a:extLst>
          </p:cNvPr>
          <p:cNvPicPr>
            <a:picLocks noChangeAspect="1"/>
          </p:cNvPicPr>
          <p:nvPr/>
        </p:nvPicPr>
        <p:blipFill>
          <a:blip r:embed="rId4"/>
          <a:stretch>
            <a:fillRect/>
          </a:stretch>
        </p:blipFill>
        <p:spPr>
          <a:xfrm>
            <a:off x="179512" y="1535676"/>
            <a:ext cx="3570836" cy="27897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4">
            <a:extLst>
              <a:ext uri="{FF2B5EF4-FFF2-40B4-BE49-F238E27FC236}">
                <a16:creationId xmlns:a16="http://schemas.microsoft.com/office/drawing/2014/main" id="{0797E407-3AC1-ED5A-D645-70D713423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267450"/>
            <a:ext cx="11953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64F2683-9535-4493-BA02-3106CDCCC7C1}"/>
              </a:ext>
            </a:extLst>
          </p:cNvPr>
          <p:cNvSpPr>
            <a:spLocks noGrp="1"/>
          </p:cNvSpPr>
          <p:nvPr>
            <p:ph type="title"/>
          </p:nvPr>
        </p:nvSpPr>
        <p:spPr>
          <a:xfrm>
            <a:off x="2211282" y="-103207"/>
            <a:ext cx="6929437" cy="1143000"/>
          </a:xfrm>
        </p:spPr>
        <p:txBody>
          <a:bodyPr>
            <a:normAutofit fontScale="90000"/>
          </a:bodyPr>
          <a:lstStyle/>
          <a:p>
            <a:pPr>
              <a:defRPr/>
            </a:pPr>
            <a:r>
              <a:rPr lang="en-GB" sz="4900" dirty="0"/>
              <a:t>Results</a:t>
            </a:r>
            <a:br>
              <a:rPr lang="en-GB" sz="2700" dirty="0"/>
            </a:br>
            <a:r>
              <a:rPr lang="en-GB" sz="2700" dirty="0"/>
              <a:t>Gene Expression of CD90 and CD34</a:t>
            </a:r>
          </a:p>
        </p:txBody>
      </p:sp>
      <p:pic>
        <p:nvPicPr>
          <p:cNvPr id="8" name="Picture 7">
            <a:extLst>
              <a:ext uri="{FF2B5EF4-FFF2-40B4-BE49-F238E27FC236}">
                <a16:creationId xmlns:a16="http://schemas.microsoft.com/office/drawing/2014/main" id="{FAC16E14-9EB4-AB52-FB50-0F85F6EA738C}"/>
              </a:ext>
            </a:extLst>
          </p:cNvPr>
          <p:cNvPicPr>
            <a:picLocks noChangeAspect="1"/>
          </p:cNvPicPr>
          <p:nvPr/>
        </p:nvPicPr>
        <p:blipFill>
          <a:blip r:embed="rId4"/>
          <a:stretch>
            <a:fillRect/>
          </a:stretch>
        </p:blipFill>
        <p:spPr>
          <a:xfrm>
            <a:off x="1609087" y="3975680"/>
            <a:ext cx="5925826" cy="2456901"/>
          </a:xfrm>
          <a:prstGeom prst="rect">
            <a:avLst/>
          </a:prstGeom>
        </p:spPr>
      </p:pic>
      <p:pic>
        <p:nvPicPr>
          <p:cNvPr id="12" name="Picture 11">
            <a:extLst>
              <a:ext uri="{FF2B5EF4-FFF2-40B4-BE49-F238E27FC236}">
                <a16:creationId xmlns:a16="http://schemas.microsoft.com/office/drawing/2014/main" id="{CC7A3E3D-63BB-E43C-65B6-B46A8FD4E888}"/>
              </a:ext>
            </a:extLst>
          </p:cNvPr>
          <p:cNvPicPr>
            <a:picLocks noChangeAspect="1"/>
          </p:cNvPicPr>
          <p:nvPr/>
        </p:nvPicPr>
        <p:blipFill>
          <a:blip r:embed="rId5"/>
          <a:stretch>
            <a:fillRect/>
          </a:stretch>
        </p:blipFill>
        <p:spPr>
          <a:xfrm>
            <a:off x="1763688" y="1103083"/>
            <a:ext cx="5925826" cy="2456901"/>
          </a:xfrm>
          <a:prstGeom prst="rect">
            <a:avLst/>
          </a:prstGeom>
        </p:spPr>
      </p:pic>
      <p:sp>
        <p:nvSpPr>
          <p:cNvPr id="6" name="TextBox 5">
            <a:extLst>
              <a:ext uri="{FF2B5EF4-FFF2-40B4-BE49-F238E27FC236}">
                <a16:creationId xmlns:a16="http://schemas.microsoft.com/office/drawing/2014/main" id="{EF07DC18-EC41-EEF9-7608-D6D1926BB7BA}"/>
              </a:ext>
            </a:extLst>
          </p:cNvPr>
          <p:cNvSpPr txBox="1"/>
          <p:nvPr/>
        </p:nvSpPr>
        <p:spPr>
          <a:xfrm>
            <a:off x="1795264" y="3646934"/>
            <a:ext cx="9145016" cy="261610"/>
          </a:xfrm>
          <a:prstGeom prst="rect">
            <a:avLst/>
          </a:prstGeom>
          <a:noFill/>
        </p:spPr>
        <p:txBody>
          <a:bodyPr wrap="square">
            <a:spAutoFit/>
          </a:bodyPr>
          <a:lstStyle/>
          <a:p>
            <a:r>
              <a:rPr lang="en-GB" sz="1100" b="1" dirty="0">
                <a:latin typeface="+mn-lt"/>
              </a:rPr>
              <a:t>Figure 7: </a:t>
            </a:r>
            <a:r>
              <a:rPr lang="en-GB" sz="1100" dirty="0">
                <a:latin typeface="+mn-lt"/>
              </a:rPr>
              <a:t>Gene expression of CD90 according to passage, using qPCR. T-test performed</a:t>
            </a:r>
            <a:r>
              <a:rPr lang="en-GB" sz="1100" b="1" dirty="0">
                <a:latin typeface="+mn-lt"/>
              </a:rPr>
              <a:t> </a:t>
            </a:r>
          </a:p>
        </p:txBody>
      </p:sp>
      <p:sp>
        <p:nvSpPr>
          <p:cNvPr id="15" name="TextBox 14">
            <a:extLst>
              <a:ext uri="{FF2B5EF4-FFF2-40B4-BE49-F238E27FC236}">
                <a16:creationId xmlns:a16="http://schemas.microsoft.com/office/drawing/2014/main" id="{79590B34-0057-C663-D966-2BEA63DAFF35}"/>
              </a:ext>
            </a:extLst>
          </p:cNvPr>
          <p:cNvSpPr txBox="1"/>
          <p:nvPr/>
        </p:nvSpPr>
        <p:spPr>
          <a:xfrm>
            <a:off x="1830328" y="6288365"/>
            <a:ext cx="9145016" cy="261610"/>
          </a:xfrm>
          <a:prstGeom prst="rect">
            <a:avLst/>
          </a:prstGeom>
          <a:noFill/>
        </p:spPr>
        <p:txBody>
          <a:bodyPr wrap="square">
            <a:spAutoFit/>
          </a:bodyPr>
          <a:lstStyle/>
          <a:p>
            <a:r>
              <a:rPr lang="en-GB" sz="1100" b="1" dirty="0">
                <a:latin typeface="+mn-lt"/>
              </a:rPr>
              <a:t>Figure 8: </a:t>
            </a:r>
            <a:r>
              <a:rPr lang="en-GB" sz="1100" dirty="0">
                <a:latin typeface="+mn-lt"/>
              </a:rPr>
              <a:t>Gene expression of CD34 according to passage, using qPCR. T- test performed</a:t>
            </a:r>
          </a:p>
        </p:txBody>
      </p:sp>
      <p:sp>
        <p:nvSpPr>
          <p:cNvPr id="17" name="TextBox 16">
            <a:extLst>
              <a:ext uri="{FF2B5EF4-FFF2-40B4-BE49-F238E27FC236}">
                <a16:creationId xmlns:a16="http://schemas.microsoft.com/office/drawing/2014/main" id="{D33317AD-1CD6-2DBD-6867-0ADE14200262}"/>
              </a:ext>
            </a:extLst>
          </p:cNvPr>
          <p:cNvSpPr txBox="1"/>
          <p:nvPr/>
        </p:nvSpPr>
        <p:spPr>
          <a:xfrm>
            <a:off x="4211960" y="6570101"/>
            <a:ext cx="5747656" cy="261610"/>
          </a:xfrm>
          <a:prstGeom prst="rect">
            <a:avLst/>
          </a:prstGeom>
          <a:noFill/>
        </p:spPr>
        <p:txBody>
          <a:bodyPr wrap="square">
            <a:spAutoFit/>
          </a:bodyPr>
          <a:lstStyle/>
          <a:p>
            <a:r>
              <a:rPr lang="en-GB" sz="1100" dirty="0">
                <a:solidFill>
                  <a:srgbClr val="002060"/>
                </a:solidFill>
                <a:highlight>
                  <a:srgbClr val="C0C0C0"/>
                </a:highlight>
                <a:latin typeface="+mn-lt"/>
              </a:rPr>
              <a:t>Significance is denoted by *(p&lt;0.05), ** (p&lt;0.01), *** (p&lt; 0.001), **** (p&lt;0.0001).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437A66C-D253-938C-8D86-E462485B37C8}"/>
              </a:ext>
            </a:extLst>
          </p:cNvPr>
          <p:cNvSpPr>
            <a:spLocks noGrp="1"/>
          </p:cNvSpPr>
          <p:nvPr>
            <p:ph type="title"/>
          </p:nvPr>
        </p:nvSpPr>
        <p:spPr>
          <a:xfrm>
            <a:off x="2214563" y="-161131"/>
            <a:ext cx="6929437" cy="1143000"/>
          </a:xfrm>
        </p:spPr>
        <p:txBody>
          <a:bodyPr/>
          <a:lstStyle/>
          <a:p>
            <a:r>
              <a:rPr lang="en-GB" altLang="en-US" dirty="0"/>
              <a:t>Results</a:t>
            </a:r>
            <a:br>
              <a:rPr lang="en-GB" altLang="en-US" dirty="0"/>
            </a:br>
            <a:r>
              <a:rPr lang="en-GB" altLang="en-US" sz="2000" dirty="0"/>
              <a:t>Gene expression CD90 comparison to Human Study</a:t>
            </a:r>
          </a:p>
        </p:txBody>
      </p:sp>
      <p:pic>
        <p:nvPicPr>
          <p:cNvPr id="20485" name="Picture 5">
            <a:extLst>
              <a:ext uri="{FF2B5EF4-FFF2-40B4-BE49-F238E27FC236}">
                <a16:creationId xmlns:a16="http://schemas.microsoft.com/office/drawing/2014/main" id="{52CF2BD2-D291-B351-0370-10BAB700A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267450"/>
            <a:ext cx="11953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2779867-AA4B-839A-958D-9E2EC0A468D9}"/>
              </a:ext>
            </a:extLst>
          </p:cNvPr>
          <p:cNvPicPr>
            <a:picLocks noChangeAspect="1"/>
          </p:cNvPicPr>
          <p:nvPr/>
        </p:nvPicPr>
        <p:blipFill>
          <a:blip r:embed="rId4"/>
          <a:srcRect l="6193" t="18698" r="49217" b="1"/>
          <a:stretch>
            <a:fillRect/>
          </a:stretch>
        </p:blipFill>
        <p:spPr>
          <a:xfrm>
            <a:off x="555752" y="1589702"/>
            <a:ext cx="2893834" cy="2097055"/>
          </a:xfrm>
          <a:prstGeom prst="rect">
            <a:avLst/>
          </a:prstGeom>
        </p:spPr>
      </p:pic>
      <p:pic>
        <p:nvPicPr>
          <p:cNvPr id="4" name="Picture 3">
            <a:extLst>
              <a:ext uri="{FF2B5EF4-FFF2-40B4-BE49-F238E27FC236}">
                <a16:creationId xmlns:a16="http://schemas.microsoft.com/office/drawing/2014/main" id="{BDFF8EBE-F960-F700-F92F-A51E44B5DEB9}"/>
              </a:ext>
            </a:extLst>
          </p:cNvPr>
          <p:cNvPicPr>
            <a:picLocks noChangeAspect="1"/>
          </p:cNvPicPr>
          <p:nvPr/>
        </p:nvPicPr>
        <p:blipFill>
          <a:blip r:embed="rId5"/>
          <a:stretch>
            <a:fillRect/>
          </a:stretch>
        </p:blipFill>
        <p:spPr>
          <a:xfrm>
            <a:off x="989267" y="4174552"/>
            <a:ext cx="5917050" cy="2453261"/>
          </a:xfrm>
          <a:prstGeom prst="rect">
            <a:avLst/>
          </a:prstGeom>
        </p:spPr>
      </p:pic>
      <p:pic>
        <p:nvPicPr>
          <p:cNvPr id="9" name="Picture 8">
            <a:extLst>
              <a:ext uri="{FF2B5EF4-FFF2-40B4-BE49-F238E27FC236}">
                <a16:creationId xmlns:a16="http://schemas.microsoft.com/office/drawing/2014/main" id="{B2B74083-C011-46BA-88DA-23A8BC22DF66}"/>
              </a:ext>
            </a:extLst>
          </p:cNvPr>
          <p:cNvPicPr>
            <a:picLocks noChangeAspect="1"/>
          </p:cNvPicPr>
          <p:nvPr/>
        </p:nvPicPr>
        <p:blipFill>
          <a:blip r:embed="rId6"/>
          <a:stretch>
            <a:fillRect/>
          </a:stretch>
        </p:blipFill>
        <p:spPr>
          <a:xfrm>
            <a:off x="336933" y="1348231"/>
            <a:ext cx="3584330" cy="241471"/>
          </a:xfrm>
          <a:prstGeom prst="rect">
            <a:avLst/>
          </a:prstGeom>
        </p:spPr>
      </p:pic>
      <p:sp>
        <p:nvSpPr>
          <p:cNvPr id="11" name="TextBox 10">
            <a:extLst>
              <a:ext uri="{FF2B5EF4-FFF2-40B4-BE49-F238E27FC236}">
                <a16:creationId xmlns:a16="http://schemas.microsoft.com/office/drawing/2014/main" id="{4EA23714-3C4C-D1CE-C283-A1CAB8AF5199}"/>
              </a:ext>
            </a:extLst>
          </p:cNvPr>
          <p:cNvSpPr txBox="1"/>
          <p:nvPr/>
        </p:nvSpPr>
        <p:spPr>
          <a:xfrm>
            <a:off x="4522005" y="1245820"/>
            <a:ext cx="4241852" cy="2862322"/>
          </a:xfrm>
          <a:prstGeom prst="rect">
            <a:avLst/>
          </a:prstGeom>
          <a:noFill/>
        </p:spPr>
        <p:txBody>
          <a:bodyPr wrap="square" rtlCol="0">
            <a:spAutoFit/>
          </a:bodyPr>
          <a:lstStyle/>
          <a:p>
            <a:r>
              <a:rPr lang="en-GB" b="1" dirty="0">
                <a:latin typeface="+mn-lt"/>
              </a:rPr>
              <a:t>Human Study</a:t>
            </a:r>
            <a:r>
              <a:rPr lang="en-GB" dirty="0">
                <a:latin typeface="+mn-lt"/>
              </a:rPr>
              <a:t>: protective and reparative effects of MSCs are a fundamental feature of</a:t>
            </a:r>
            <a:r>
              <a:rPr lang="en-GB" b="1" dirty="0">
                <a:latin typeface="+mn-lt"/>
              </a:rPr>
              <a:t> </a:t>
            </a:r>
            <a:r>
              <a:rPr lang="en-GB" dirty="0">
                <a:latin typeface="+mn-lt"/>
              </a:rPr>
              <a:t>CD105+ve, </a:t>
            </a:r>
            <a:r>
              <a:rPr lang="en-GB" b="1" dirty="0">
                <a:highlight>
                  <a:srgbClr val="00FFFF"/>
                </a:highlight>
                <a:latin typeface="+mn-lt"/>
              </a:rPr>
              <a:t>CD90+ve</a:t>
            </a:r>
            <a:r>
              <a:rPr lang="en-GB" b="1" dirty="0">
                <a:latin typeface="+mn-lt"/>
              </a:rPr>
              <a:t>, </a:t>
            </a:r>
            <a:r>
              <a:rPr lang="en-GB" dirty="0">
                <a:latin typeface="+mn-lt"/>
              </a:rPr>
              <a:t>CD34−ve, CD45−ve MSCs, that is retained even after extensive expansion in vitro. (9)</a:t>
            </a:r>
          </a:p>
          <a:p>
            <a:endParaRPr lang="en-GB" dirty="0">
              <a:latin typeface="+mn-lt"/>
            </a:endParaRPr>
          </a:p>
          <a:p>
            <a:r>
              <a:rPr lang="en-GB" b="1" dirty="0">
                <a:latin typeface="+mn-lt"/>
              </a:rPr>
              <a:t>Equine Study:</a:t>
            </a:r>
          </a:p>
          <a:p>
            <a:r>
              <a:rPr lang="en-GB" dirty="0">
                <a:latin typeface="+mn-lt"/>
              </a:rPr>
              <a:t>Confirms CD90 remains high after expansion (expression decreased a non-significant amount). Slight loss of stemness.</a:t>
            </a:r>
          </a:p>
        </p:txBody>
      </p:sp>
      <p:sp>
        <p:nvSpPr>
          <p:cNvPr id="16" name="TextBox 15">
            <a:extLst>
              <a:ext uri="{FF2B5EF4-FFF2-40B4-BE49-F238E27FC236}">
                <a16:creationId xmlns:a16="http://schemas.microsoft.com/office/drawing/2014/main" id="{111B82E2-4C1F-AD01-0158-59CC49F7DFBA}"/>
              </a:ext>
            </a:extLst>
          </p:cNvPr>
          <p:cNvSpPr txBox="1"/>
          <p:nvPr/>
        </p:nvSpPr>
        <p:spPr>
          <a:xfrm>
            <a:off x="59646" y="6603002"/>
            <a:ext cx="9145016" cy="261610"/>
          </a:xfrm>
          <a:prstGeom prst="rect">
            <a:avLst/>
          </a:prstGeom>
          <a:noFill/>
        </p:spPr>
        <p:txBody>
          <a:bodyPr wrap="square">
            <a:spAutoFit/>
          </a:bodyPr>
          <a:lstStyle/>
          <a:p>
            <a:r>
              <a:rPr lang="en-GB" sz="1100" b="1" dirty="0">
                <a:latin typeface="+mn-lt"/>
              </a:rPr>
              <a:t>Figure 10: </a:t>
            </a:r>
            <a:r>
              <a:rPr lang="en-GB" sz="1100" dirty="0">
                <a:latin typeface="+mn-lt"/>
              </a:rPr>
              <a:t>Gene expression of CD90 according to passage, using qPCR. T-test performed</a:t>
            </a:r>
            <a:r>
              <a:rPr lang="en-GB" sz="1100" b="1" dirty="0">
                <a:latin typeface="+mn-lt"/>
              </a:rPr>
              <a:t> </a:t>
            </a:r>
          </a:p>
        </p:txBody>
      </p:sp>
      <p:sp>
        <p:nvSpPr>
          <p:cNvPr id="17" name="TextBox 16">
            <a:extLst>
              <a:ext uri="{FF2B5EF4-FFF2-40B4-BE49-F238E27FC236}">
                <a16:creationId xmlns:a16="http://schemas.microsoft.com/office/drawing/2014/main" id="{9F88D3EC-89D4-9EA0-5FCB-37D0429A7BA1}"/>
              </a:ext>
            </a:extLst>
          </p:cNvPr>
          <p:cNvSpPr txBox="1"/>
          <p:nvPr/>
        </p:nvSpPr>
        <p:spPr>
          <a:xfrm>
            <a:off x="166026" y="3651011"/>
            <a:ext cx="4097074" cy="600164"/>
          </a:xfrm>
          <a:prstGeom prst="rect">
            <a:avLst/>
          </a:prstGeom>
          <a:noFill/>
        </p:spPr>
        <p:txBody>
          <a:bodyPr wrap="square">
            <a:spAutoFit/>
          </a:bodyPr>
          <a:lstStyle/>
          <a:p>
            <a:r>
              <a:rPr lang="en-GB" sz="1100" b="1" dirty="0">
                <a:latin typeface="+mn-lt"/>
              </a:rPr>
              <a:t>Figure 9 : </a:t>
            </a:r>
            <a:r>
              <a:rPr lang="en-GB" sz="1100" dirty="0">
                <a:latin typeface="+mn-lt"/>
              </a:rPr>
              <a:t>Percentage of cells expressing MSC marker CD90 determined by fluorescence-activated cell sorting. Figure adapted from </a:t>
            </a:r>
            <a:r>
              <a:rPr lang="en-GB" sz="1100" i="1" dirty="0">
                <a:latin typeface="+mn-lt"/>
              </a:rPr>
              <a:t>Salerno et al., 2020</a:t>
            </a:r>
            <a:endParaRPr lang="en-GB" sz="1100" b="1" i="1" dirty="0">
              <a:latin typeface="+mn-lt"/>
            </a:endParaRPr>
          </a:p>
        </p:txBody>
      </p:sp>
      <p:pic>
        <p:nvPicPr>
          <p:cNvPr id="7" name="Picture 6">
            <a:extLst>
              <a:ext uri="{FF2B5EF4-FFF2-40B4-BE49-F238E27FC236}">
                <a16:creationId xmlns:a16="http://schemas.microsoft.com/office/drawing/2014/main" id="{2BF759BE-5245-3E24-F224-9368D4A07099}"/>
              </a:ext>
            </a:extLst>
          </p:cNvPr>
          <p:cNvPicPr>
            <a:picLocks noChangeAspect="1"/>
          </p:cNvPicPr>
          <p:nvPr/>
        </p:nvPicPr>
        <p:blipFill>
          <a:blip r:embed="rId7"/>
          <a:stretch>
            <a:fillRect/>
          </a:stretch>
        </p:blipFill>
        <p:spPr>
          <a:xfrm>
            <a:off x="7328" y="2249641"/>
            <a:ext cx="609973" cy="530025"/>
          </a:xfrm>
          <a:prstGeom prst="rect">
            <a:avLst/>
          </a:prstGeom>
        </p:spPr>
      </p:pic>
      <p:pic>
        <p:nvPicPr>
          <p:cNvPr id="10" name="Picture 9">
            <a:extLst>
              <a:ext uri="{FF2B5EF4-FFF2-40B4-BE49-F238E27FC236}">
                <a16:creationId xmlns:a16="http://schemas.microsoft.com/office/drawing/2014/main" id="{9DCE23C1-E15A-564C-E679-E72A42D4BCF9}"/>
              </a:ext>
            </a:extLst>
          </p:cNvPr>
          <p:cNvPicPr>
            <a:picLocks noChangeAspect="1"/>
          </p:cNvPicPr>
          <p:nvPr/>
        </p:nvPicPr>
        <p:blipFill>
          <a:blip r:embed="rId8"/>
          <a:stretch>
            <a:fillRect/>
          </a:stretch>
        </p:blipFill>
        <p:spPr>
          <a:xfrm>
            <a:off x="59646" y="4848644"/>
            <a:ext cx="603064" cy="60016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D88B1-D669-2AF9-F966-CC0629FC0218}"/>
            </a:ext>
          </a:extLst>
        </p:cNvPr>
        <p:cNvGrpSpPr/>
        <p:nvPr/>
      </p:nvGrpSpPr>
      <p:grpSpPr>
        <a:xfrm>
          <a:off x="0" y="0"/>
          <a:ext cx="0" cy="0"/>
          <a:chOff x="0" y="0"/>
          <a:chExt cx="0" cy="0"/>
        </a:xfrm>
      </p:grpSpPr>
      <p:sp>
        <p:nvSpPr>
          <p:cNvPr id="20482" name="Title 1">
            <a:extLst>
              <a:ext uri="{FF2B5EF4-FFF2-40B4-BE49-F238E27FC236}">
                <a16:creationId xmlns:a16="http://schemas.microsoft.com/office/drawing/2014/main" id="{C9B12CC2-6BD1-4A39-0BC8-9A64F84B88FC}"/>
              </a:ext>
            </a:extLst>
          </p:cNvPr>
          <p:cNvSpPr>
            <a:spLocks noGrp="1"/>
          </p:cNvSpPr>
          <p:nvPr>
            <p:ph type="title"/>
          </p:nvPr>
        </p:nvSpPr>
        <p:spPr>
          <a:xfrm>
            <a:off x="2214563" y="-161131"/>
            <a:ext cx="6929437" cy="1143000"/>
          </a:xfrm>
        </p:spPr>
        <p:txBody>
          <a:bodyPr/>
          <a:lstStyle/>
          <a:p>
            <a:r>
              <a:rPr lang="en-GB" altLang="en-US" dirty="0"/>
              <a:t>Results</a:t>
            </a:r>
            <a:br>
              <a:rPr lang="en-GB" altLang="en-US" dirty="0"/>
            </a:br>
            <a:r>
              <a:rPr lang="en-GB" altLang="en-US" sz="2000" dirty="0"/>
              <a:t>Gene expression CD34 comparison to Human Study</a:t>
            </a:r>
          </a:p>
        </p:txBody>
      </p:sp>
      <p:pic>
        <p:nvPicPr>
          <p:cNvPr id="20485" name="Picture 5">
            <a:extLst>
              <a:ext uri="{FF2B5EF4-FFF2-40B4-BE49-F238E27FC236}">
                <a16:creationId xmlns:a16="http://schemas.microsoft.com/office/drawing/2014/main" id="{75A20CCC-FA83-5C58-0156-6A492904D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267450"/>
            <a:ext cx="11953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DDB01B5-3BC7-DE0C-C9B0-8F37B3926152}"/>
              </a:ext>
            </a:extLst>
          </p:cNvPr>
          <p:cNvPicPr>
            <a:picLocks noChangeAspect="1"/>
          </p:cNvPicPr>
          <p:nvPr/>
        </p:nvPicPr>
        <p:blipFill>
          <a:blip r:embed="rId4"/>
          <a:stretch>
            <a:fillRect/>
          </a:stretch>
        </p:blipFill>
        <p:spPr>
          <a:xfrm>
            <a:off x="921544" y="4272678"/>
            <a:ext cx="6235565" cy="2585322"/>
          </a:xfrm>
          <a:prstGeom prst="rect">
            <a:avLst/>
          </a:prstGeom>
        </p:spPr>
      </p:pic>
      <p:pic>
        <p:nvPicPr>
          <p:cNvPr id="8" name="Picture 7">
            <a:extLst>
              <a:ext uri="{FF2B5EF4-FFF2-40B4-BE49-F238E27FC236}">
                <a16:creationId xmlns:a16="http://schemas.microsoft.com/office/drawing/2014/main" id="{695E8AF7-153F-68A0-AFCD-76D39A120E37}"/>
              </a:ext>
            </a:extLst>
          </p:cNvPr>
          <p:cNvPicPr>
            <a:picLocks noChangeAspect="1"/>
          </p:cNvPicPr>
          <p:nvPr/>
        </p:nvPicPr>
        <p:blipFill>
          <a:blip r:embed="rId5"/>
          <a:srcRect l="2755" r="52486"/>
          <a:stretch>
            <a:fillRect/>
          </a:stretch>
        </p:blipFill>
        <p:spPr>
          <a:xfrm>
            <a:off x="764266" y="1503462"/>
            <a:ext cx="2795827" cy="2031740"/>
          </a:xfrm>
          <a:prstGeom prst="rect">
            <a:avLst/>
          </a:prstGeom>
        </p:spPr>
      </p:pic>
      <p:pic>
        <p:nvPicPr>
          <p:cNvPr id="10" name="Picture 9">
            <a:extLst>
              <a:ext uri="{FF2B5EF4-FFF2-40B4-BE49-F238E27FC236}">
                <a16:creationId xmlns:a16="http://schemas.microsoft.com/office/drawing/2014/main" id="{B3691859-271C-5296-BBFB-4554D8B749F2}"/>
              </a:ext>
            </a:extLst>
          </p:cNvPr>
          <p:cNvPicPr>
            <a:picLocks noChangeAspect="1"/>
          </p:cNvPicPr>
          <p:nvPr/>
        </p:nvPicPr>
        <p:blipFill>
          <a:blip r:embed="rId6"/>
          <a:stretch>
            <a:fillRect/>
          </a:stretch>
        </p:blipFill>
        <p:spPr>
          <a:xfrm>
            <a:off x="764266" y="1237918"/>
            <a:ext cx="2963078" cy="199617"/>
          </a:xfrm>
          <a:prstGeom prst="rect">
            <a:avLst/>
          </a:prstGeom>
        </p:spPr>
      </p:pic>
      <p:sp>
        <p:nvSpPr>
          <p:cNvPr id="3" name="TextBox 2">
            <a:extLst>
              <a:ext uri="{FF2B5EF4-FFF2-40B4-BE49-F238E27FC236}">
                <a16:creationId xmlns:a16="http://schemas.microsoft.com/office/drawing/2014/main" id="{7551B153-C4A7-DF37-D476-490B32BADB44}"/>
              </a:ext>
            </a:extLst>
          </p:cNvPr>
          <p:cNvSpPr txBox="1"/>
          <p:nvPr/>
        </p:nvSpPr>
        <p:spPr>
          <a:xfrm>
            <a:off x="4325038" y="1237918"/>
            <a:ext cx="4755285" cy="3139321"/>
          </a:xfrm>
          <a:prstGeom prst="rect">
            <a:avLst/>
          </a:prstGeom>
          <a:noFill/>
        </p:spPr>
        <p:txBody>
          <a:bodyPr wrap="square">
            <a:spAutoFit/>
          </a:bodyPr>
          <a:lstStyle/>
          <a:p>
            <a:r>
              <a:rPr lang="en-GB" b="1" dirty="0">
                <a:latin typeface="+mn-lt"/>
              </a:rPr>
              <a:t>Human Study: </a:t>
            </a:r>
            <a:r>
              <a:rPr lang="en-GB" dirty="0">
                <a:latin typeface="+mn-lt"/>
              </a:rPr>
              <a:t>protective and reparative effects of MSCs are a fundamental feature of CD105+ve, CD90+ve, </a:t>
            </a:r>
            <a:r>
              <a:rPr lang="en-GB" b="1" dirty="0">
                <a:highlight>
                  <a:srgbClr val="00FFFF"/>
                </a:highlight>
                <a:latin typeface="+mn-lt"/>
              </a:rPr>
              <a:t>CD34−ve</a:t>
            </a:r>
            <a:r>
              <a:rPr lang="en-GB" dirty="0">
                <a:highlight>
                  <a:srgbClr val="00FFFF"/>
                </a:highlight>
                <a:latin typeface="+mn-lt"/>
              </a:rPr>
              <a:t>, </a:t>
            </a:r>
            <a:r>
              <a:rPr lang="en-GB" dirty="0">
                <a:latin typeface="+mn-lt"/>
              </a:rPr>
              <a:t>CD45−ve MSCs, that is retained even after extensive expansion in vitro.</a:t>
            </a:r>
          </a:p>
          <a:p>
            <a:endParaRPr lang="en-GB" dirty="0">
              <a:latin typeface="+mn-lt"/>
            </a:endParaRPr>
          </a:p>
          <a:p>
            <a:r>
              <a:rPr lang="en-GB" b="1" dirty="0">
                <a:latin typeface="+mn-lt"/>
              </a:rPr>
              <a:t>Equine Study:</a:t>
            </a:r>
          </a:p>
          <a:p>
            <a:r>
              <a:rPr lang="en-GB" dirty="0">
                <a:latin typeface="+mn-lt"/>
              </a:rPr>
              <a:t>CD34 Gene expression decreased with further passage.</a:t>
            </a:r>
          </a:p>
          <a:p>
            <a:r>
              <a:rPr lang="en-GB" dirty="0">
                <a:latin typeface="+mn-lt"/>
              </a:rPr>
              <a:t>MSCs freshly derived from adipose tissue have been shown in other studies to express CD34. (10)</a:t>
            </a:r>
          </a:p>
        </p:txBody>
      </p:sp>
      <p:sp>
        <p:nvSpPr>
          <p:cNvPr id="16" name="TextBox 15">
            <a:extLst>
              <a:ext uri="{FF2B5EF4-FFF2-40B4-BE49-F238E27FC236}">
                <a16:creationId xmlns:a16="http://schemas.microsoft.com/office/drawing/2014/main" id="{A50E2D87-3C51-E067-275B-77D3DD0A850E}"/>
              </a:ext>
            </a:extLst>
          </p:cNvPr>
          <p:cNvSpPr txBox="1"/>
          <p:nvPr/>
        </p:nvSpPr>
        <p:spPr>
          <a:xfrm>
            <a:off x="26586" y="6631577"/>
            <a:ext cx="9145016" cy="261610"/>
          </a:xfrm>
          <a:prstGeom prst="rect">
            <a:avLst/>
          </a:prstGeom>
          <a:noFill/>
        </p:spPr>
        <p:txBody>
          <a:bodyPr wrap="square">
            <a:spAutoFit/>
          </a:bodyPr>
          <a:lstStyle/>
          <a:p>
            <a:r>
              <a:rPr lang="en-GB" sz="1100" b="1" dirty="0">
                <a:latin typeface="+mn-lt"/>
              </a:rPr>
              <a:t>Figure 12: </a:t>
            </a:r>
            <a:r>
              <a:rPr lang="en-GB" sz="1100" dirty="0">
                <a:latin typeface="+mn-lt"/>
              </a:rPr>
              <a:t>Gene expression of CD34 according to passage, using qPCR. T-test performed</a:t>
            </a:r>
            <a:r>
              <a:rPr lang="en-GB" sz="1100" b="1" dirty="0">
                <a:latin typeface="+mn-lt"/>
              </a:rPr>
              <a:t> </a:t>
            </a:r>
          </a:p>
        </p:txBody>
      </p:sp>
      <p:sp>
        <p:nvSpPr>
          <p:cNvPr id="17" name="TextBox 16">
            <a:extLst>
              <a:ext uri="{FF2B5EF4-FFF2-40B4-BE49-F238E27FC236}">
                <a16:creationId xmlns:a16="http://schemas.microsoft.com/office/drawing/2014/main" id="{D01AAD37-FFFF-59B8-13EA-C4576A46618F}"/>
              </a:ext>
            </a:extLst>
          </p:cNvPr>
          <p:cNvSpPr txBox="1"/>
          <p:nvPr/>
        </p:nvSpPr>
        <p:spPr>
          <a:xfrm>
            <a:off x="395426" y="3578635"/>
            <a:ext cx="4097074" cy="600164"/>
          </a:xfrm>
          <a:prstGeom prst="rect">
            <a:avLst/>
          </a:prstGeom>
          <a:noFill/>
        </p:spPr>
        <p:txBody>
          <a:bodyPr wrap="square">
            <a:spAutoFit/>
          </a:bodyPr>
          <a:lstStyle/>
          <a:p>
            <a:r>
              <a:rPr lang="en-GB" sz="1100" b="1" dirty="0">
                <a:latin typeface="+mn-lt"/>
              </a:rPr>
              <a:t>Figure 11: </a:t>
            </a:r>
            <a:r>
              <a:rPr lang="en-GB" sz="1100" dirty="0">
                <a:latin typeface="+mn-lt"/>
              </a:rPr>
              <a:t>percentage of cells expressing hematopoietic stem cell marker CD34 determined by fluorescence-activated cell sorting. Figure adapted from </a:t>
            </a:r>
            <a:r>
              <a:rPr lang="en-GB" sz="1100" i="1" dirty="0">
                <a:latin typeface="+mn-lt"/>
              </a:rPr>
              <a:t>Salerno et al., 2020</a:t>
            </a:r>
            <a:endParaRPr lang="en-GB" sz="1100" b="1" i="1" dirty="0">
              <a:latin typeface="+mn-lt"/>
            </a:endParaRPr>
          </a:p>
        </p:txBody>
      </p:sp>
      <p:pic>
        <p:nvPicPr>
          <p:cNvPr id="4" name="Picture 3">
            <a:extLst>
              <a:ext uri="{FF2B5EF4-FFF2-40B4-BE49-F238E27FC236}">
                <a16:creationId xmlns:a16="http://schemas.microsoft.com/office/drawing/2014/main" id="{B1D46169-13CB-15A4-720F-B71C0A3B3F25}"/>
              </a:ext>
            </a:extLst>
          </p:cNvPr>
          <p:cNvPicPr>
            <a:picLocks noChangeAspect="1"/>
          </p:cNvPicPr>
          <p:nvPr/>
        </p:nvPicPr>
        <p:blipFill>
          <a:blip r:embed="rId7"/>
          <a:stretch>
            <a:fillRect/>
          </a:stretch>
        </p:blipFill>
        <p:spPr>
          <a:xfrm>
            <a:off x="12982" y="2060522"/>
            <a:ext cx="747764" cy="649756"/>
          </a:xfrm>
          <a:prstGeom prst="rect">
            <a:avLst/>
          </a:prstGeom>
        </p:spPr>
      </p:pic>
      <p:pic>
        <p:nvPicPr>
          <p:cNvPr id="14" name="Picture 13">
            <a:extLst>
              <a:ext uri="{FF2B5EF4-FFF2-40B4-BE49-F238E27FC236}">
                <a16:creationId xmlns:a16="http://schemas.microsoft.com/office/drawing/2014/main" id="{B52D440F-92C2-8CCB-968E-178E76DC99B0}"/>
              </a:ext>
            </a:extLst>
          </p:cNvPr>
          <p:cNvPicPr>
            <a:picLocks noChangeAspect="1"/>
          </p:cNvPicPr>
          <p:nvPr/>
        </p:nvPicPr>
        <p:blipFill>
          <a:blip r:embed="rId8"/>
          <a:stretch>
            <a:fillRect/>
          </a:stretch>
        </p:blipFill>
        <p:spPr>
          <a:xfrm>
            <a:off x="85086" y="4979228"/>
            <a:ext cx="603556" cy="603556"/>
          </a:xfrm>
          <a:prstGeom prst="rect">
            <a:avLst/>
          </a:prstGeom>
        </p:spPr>
      </p:pic>
    </p:spTree>
    <p:extLst>
      <p:ext uri="{BB962C8B-B14F-4D97-AF65-F5344CB8AC3E}">
        <p14:creationId xmlns:p14="http://schemas.microsoft.com/office/powerpoint/2010/main" val="12626099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8726FCF-05AD-87EC-1B55-4A2EDC13E6F3}"/>
              </a:ext>
            </a:extLst>
          </p:cNvPr>
          <p:cNvSpPr>
            <a:spLocks noGrp="1"/>
          </p:cNvSpPr>
          <p:nvPr>
            <p:ph type="title"/>
          </p:nvPr>
        </p:nvSpPr>
        <p:spPr>
          <a:xfrm>
            <a:off x="1907704" y="-94827"/>
            <a:ext cx="6929437" cy="1143000"/>
          </a:xfrm>
        </p:spPr>
        <p:txBody>
          <a:bodyPr/>
          <a:lstStyle/>
          <a:p>
            <a:r>
              <a:rPr lang="en-GB" altLang="en-US" dirty="0"/>
              <a:t>Results</a:t>
            </a:r>
            <a:br>
              <a:rPr lang="en-GB" altLang="en-US" dirty="0"/>
            </a:br>
            <a:r>
              <a:rPr lang="en-GB" altLang="en-US" sz="2400" dirty="0"/>
              <a:t>Gene expression of TIMP1</a:t>
            </a:r>
            <a:endParaRPr lang="en-GB" altLang="en-US" dirty="0"/>
          </a:p>
        </p:txBody>
      </p:sp>
      <p:pic>
        <p:nvPicPr>
          <p:cNvPr id="17421" name="Picture 14">
            <a:extLst>
              <a:ext uri="{FF2B5EF4-FFF2-40B4-BE49-F238E27FC236}">
                <a16:creationId xmlns:a16="http://schemas.microsoft.com/office/drawing/2014/main" id="{DA69CD21-31A0-2DEE-C45E-AA72E54ED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267450"/>
            <a:ext cx="11953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1">
            <a:extLst>
              <a:ext uri="{FF2B5EF4-FFF2-40B4-BE49-F238E27FC236}">
                <a16:creationId xmlns:a16="http://schemas.microsoft.com/office/drawing/2014/main" id="{0C0CA4C2-3BB8-26D1-4B8F-8469398DF116}"/>
              </a:ext>
            </a:extLst>
          </p:cNvPr>
          <p:cNvPicPr>
            <a:picLocks noGrp="1" noChangeAspect="1"/>
          </p:cNvPicPr>
          <p:nvPr>
            <p:ph idx="1"/>
          </p:nvPr>
        </p:nvPicPr>
        <p:blipFill>
          <a:blip r:embed="rId4"/>
          <a:stretch>
            <a:fillRect/>
          </a:stretch>
        </p:blipFill>
        <p:spPr>
          <a:xfrm>
            <a:off x="808572" y="1832850"/>
            <a:ext cx="3662649" cy="3523439"/>
          </a:xfrm>
          <a:prstGeom prst="rect">
            <a:avLst/>
          </a:prstGeom>
        </p:spPr>
      </p:pic>
      <p:pic>
        <p:nvPicPr>
          <p:cNvPr id="4" name="Picture 3">
            <a:extLst>
              <a:ext uri="{FF2B5EF4-FFF2-40B4-BE49-F238E27FC236}">
                <a16:creationId xmlns:a16="http://schemas.microsoft.com/office/drawing/2014/main" id="{4AEBB244-EEAF-ADAB-794B-23940367F9B0}"/>
              </a:ext>
            </a:extLst>
          </p:cNvPr>
          <p:cNvPicPr>
            <a:picLocks noChangeAspect="1"/>
          </p:cNvPicPr>
          <p:nvPr/>
        </p:nvPicPr>
        <p:blipFill>
          <a:blip r:embed="rId5"/>
          <a:stretch>
            <a:fillRect/>
          </a:stretch>
        </p:blipFill>
        <p:spPr>
          <a:xfrm>
            <a:off x="4452700" y="1685765"/>
            <a:ext cx="4641151" cy="3192300"/>
          </a:xfrm>
          <a:prstGeom prst="rect">
            <a:avLst/>
          </a:prstGeom>
        </p:spPr>
      </p:pic>
      <p:sp>
        <p:nvSpPr>
          <p:cNvPr id="9" name="TextBox 8">
            <a:extLst>
              <a:ext uri="{FF2B5EF4-FFF2-40B4-BE49-F238E27FC236}">
                <a16:creationId xmlns:a16="http://schemas.microsoft.com/office/drawing/2014/main" id="{1B0DE871-EA06-4038-811F-1897958310C1}"/>
              </a:ext>
            </a:extLst>
          </p:cNvPr>
          <p:cNvSpPr txBox="1"/>
          <p:nvPr/>
        </p:nvSpPr>
        <p:spPr>
          <a:xfrm>
            <a:off x="4274432" y="6577907"/>
            <a:ext cx="6864531" cy="261610"/>
          </a:xfrm>
          <a:prstGeom prst="rect">
            <a:avLst/>
          </a:prstGeom>
          <a:noFill/>
        </p:spPr>
        <p:txBody>
          <a:bodyPr wrap="square">
            <a:spAutoFit/>
          </a:bodyPr>
          <a:lstStyle/>
          <a:p>
            <a:r>
              <a:rPr lang="en-GB" sz="1100" dirty="0">
                <a:solidFill>
                  <a:srgbClr val="002060"/>
                </a:solidFill>
                <a:highlight>
                  <a:srgbClr val="C0C0C0"/>
                </a:highlight>
                <a:latin typeface="+mn-lt"/>
              </a:rPr>
              <a:t>Significance is denoted by *(p&lt;0.05), ** (p&lt;0.01), *** (p&lt; 0.001), **** (p&lt;0.0001). </a:t>
            </a:r>
          </a:p>
        </p:txBody>
      </p:sp>
      <p:sp>
        <p:nvSpPr>
          <p:cNvPr id="11" name="TextBox 10">
            <a:extLst>
              <a:ext uri="{FF2B5EF4-FFF2-40B4-BE49-F238E27FC236}">
                <a16:creationId xmlns:a16="http://schemas.microsoft.com/office/drawing/2014/main" id="{3E022115-B838-4A86-3E34-8BE034675DF0}"/>
              </a:ext>
            </a:extLst>
          </p:cNvPr>
          <p:cNvSpPr txBox="1"/>
          <p:nvPr/>
        </p:nvSpPr>
        <p:spPr>
          <a:xfrm>
            <a:off x="1619672" y="5495183"/>
            <a:ext cx="6190260" cy="276999"/>
          </a:xfrm>
          <a:prstGeom prst="rect">
            <a:avLst/>
          </a:prstGeom>
          <a:noFill/>
        </p:spPr>
        <p:txBody>
          <a:bodyPr wrap="square">
            <a:spAutoFit/>
          </a:bodyPr>
          <a:lstStyle/>
          <a:p>
            <a:r>
              <a:rPr lang="en-GB" sz="1200" b="1" dirty="0">
                <a:latin typeface="+mn-lt"/>
              </a:rPr>
              <a:t>Figure 13: </a:t>
            </a:r>
            <a:r>
              <a:rPr lang="en-GB" sz="1200" dirty="0">
                <a:latin typeface="+mn-lt"/>
              </a:rPr>
              <a:t>Gene expression of TIMP1 according to passage using qPCR. T-test performed</a:t>
            </a:r>
            <a:r>
              <a:rPr lang="en-GB" sz="1200" b="1" dirty="0">
                <a:latin typeface="+mn-lt"/>
              </a:rPr>
              <a:t>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258A-CD91-12DC-1ADA-783C1AB25989}"/>
            </a:ext>
          </a:extLst>
        </p:cNvPr>
        <p:cNvGrpSpPr/>
        <p:nvPr/>
      </p:nvGrpSpPr>
      <p:grpSpPr>
        <a:xfrm>
          <a:off x="0" y="0"/>
          <a:ext cx="0" cy="0"/>
          <a:chOff x="0" y="0"/>
          <a:chExt cx="0" cy="0"/>
        </a:xfrm>
      </p:grpSpPr>
      <p:sp>
        <p:nvSpPr>
          <p:cNvPr id="15362" name="Title 2">
            <a:extLst>
              <a:ext uri="{FF2B5EF4-FFF2-40B4-BE49-F238E27FC236}">
                <a16:creationId xmlns:a16="http://schemas.microsoft.com/office/drawing/2014/main" id="{BBF3FC2F-8CBE-00CF-F9F4-8BA8E6C948B3}"/>
              </a:ext>
            </a:extLst>
          </p:cNvPr>
          <p:cNvSpPr>
            <a:spLocks noGrp="1"/>
          </p:cNvSpPr>
          <p:nvPr>
            <p:ph type="title"/>
          </p:nvPr>
        </p:nvSpPr>
        <p:spPr>
          <a:xfrm>
            <a:off x="2214563" y="-47625"/>
            <a:ext cx="6929437" cy="1143000"/>
          </a:xfrm>
        </p:spPr>
        <p:txBody>
          <a:bodyPr/>
          <a:lstStyle/>
          <a:p>
            <a:r>
              <a:rPr lang="en-GB" altLang="en-US" dirty="0"/>
              <a:t>Results </a:t>
            </a:r>
            <a:br>
              <a:rPr lang="en-GB" altLang="en-US" dirty="0"/>
            </a:br>
            <a:r>
              <a:rPr lang="en-GB" altLang="en-US" sz="2000" dirty="0"/>
              <a:t>Gene expression TIMP1 comparison to Human Study</a:t>
            </a:r>
            <a:endParaRPr lang="en-GB" altLang="en-US" dirty="0"/>
          </a:p>
        </p:txBody>
      </p:sp>
      <p:pic>
        <p:nvPicPr>
          <p:cNvPr id="15376" name="Picture 18">
            <a:extLst>
              <a:ext uri="{FF2B5EF4-FFF2-40B4-BE49-F238E27FC236}">
                <a16:creationId xmlns:a16="http://schemas.microsoft.com/office/drawing/2014/main" id="{0D43A0F9-9BFB-337C-020B-35EF9C245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267450"/>
            <a:ext cx="11953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1">
            <a:extLst>
              <a:ext uri="{FF2B5EF4-FFF2-40B4-BE49-F238E27FC236}">
                <a16:creationId xmlns:a16="http://schemas.microsoft.com/office/drawing/2014/main" id="{8B3338CF-2CBD-B80C-BBC8-65E5832E1431}"/>
              </a:ext>
            </a:extLst>
          </p:cNvPr>
          <p:cNvPicPr>
            <a:picLocks noGrp="1" noChangeAspect="1"/>
          </p:cNvPicPr>
          <p:nvPr>
            <p:ph idx="1"/>
          </p:nvPr>
        </p:nvPicPr>
        <p:blipFill>
          <a:blip r:embed="rId4"/>
          <a:stretch>
            <a:fillRect/>
          </a:stretch>
        </p:blipFill>
        <p:spPr>
          <a:xfrm>
            <a:off x="1724623" y="3143594"/>
            <a:ext cx="2614443" cy="2514389"/>
          </a:xfrm>
          <a:prstGeom prst="rect">
            <a:avLst/>
          </a:prstGeom>
        </p:spPr>
      </p:pic>
      <p:pic>
        <p:nvPicPr>
          <p:cNvPr id="3" name="Picture 2">
            <a:extLst>
              <a:ext uri="{FF2B5EF4-FFF2-40B4-BE49-F238E27FC236}">
                <a16:creationId xmlns:a16="http://schemas.microsoft.com/office/drawing/2014/main" id="{017486A0-DAB8-75B8-0990-2E2C8A2FACB3}"/>
              </a:ext>
            </a:extLst>
          </p:cNvPr>
          <p:cNvPicPr>
            <a:picLocks noChangeAspect="1"/>
          </p:cNvPicPr>
          <p:nvPr/>
        </p:nvPicPr>
        <p:blipFill>
          <a:blip r:embed="rId5"/>
          <a:stretch>
            <a:fillRect/>
          </a:stretch>
        </p:blipFill>
        <p:spPr>
          <a:xfrm>
            <a:off x="4546769" y="2973155"/>
            <a:ext cx="3384376" cy="2327314"/>
          </a:xfrm>
          <a:prstGeom prst="rect">
            <a:avLst/>
          </a:prstGeom>
        </p:spPr>
      </p:pic>
      <p:pic>
        <p:nvPicPr>
          <p:cNvPr id="4" name="Picture 3">
            <a:extLst>
              <a:ext uri="{FF2B5EF4-FFF2-40B4-BE49-F238E27FC236}">
                <a16:creationId xmlns:a16="http://schemas.microsoft.com/office/drawing/2014/main" id="{13A976DB-C7F2-54B8-3EDD-39F2C7AF0687}"/>
              </a:ext>
            </a:extLst>
          </p:cNvPr>
          <p:cNvPicPr>
            <a:picLocks noChangeAspect="1"/>
          </p:cNvPicPr>
          <p:nvPr/>
        </p:nvPicPr>
        <p:blipFill>
          <a:blip r:embed="rId6"/>
          <a:srcRect r="32497"/>
          <a:stretch>
            <a:fillRect/>
          </a:stretch>
        </p:blipFill>
        <p:spPr>
          <a:xfrm>
            <a:off x="2296442" y="1115196"/>
            <a:ext cx="4123605" cy="1707117"/>
          </a:xfrm>
          <a:prstGeom prst="rect">
            <a:avLst/>
          </a:prstGeom>
        </p:spPr>
      </p:pic>
      <p:sp>
        <p:nvSpPr>
          <p:cNvPr id="11" name="TextBox 10">
            <a:extLst>
              <a:ext uri="{FF2B5EF4-FFF2-40B4-BE49-F238E27FC236}">
                <a16:creationId xmlns:a16="http://schemas.microsoft.com/office/drawing/2014/main" id="{10BFC5F5-2696-25D8-0DD2-10A3979FD5BF}"/>
              </a:ext>
            </a:extLst>
          </p:cNvPr>
          <p:cNvSpPr txBox="1"/>
          <p:nvPr/>
        </p:nvSpPr>
        <p:spPr>
          <a:xfrm>
            <a:off x="921544" y="5905875"/>
            <a:ext cx="7825793" cy="707886"/>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mn-lt"/>
              </a:rPr>
              <a:t>TIMP1 levels remained high in humans (protein expression, ELISA)</a:t>
            </a:r>
          </a:p>
          <a:p>
            <a:pPr marL="285750" indent="-285750">
              <a:buFont typeface="Arial" panose="020B0604020202020204" pitchFamily="34" charset="0"/>
              <a:buChar char="•"/>
            </a:pPr>
            <a:r>
              <a:rPr lang="en-GB" sz="2000" dirty="0">
                <a:latin typeface="+mn-lt"/>
              </a:rPr>
              <a:t>TIMP1 levels in horses increased with passage (PCR)</a:t>
            </a:r>
          </a:p>
        </p:txBody>
      </p:sp>
      <p:sp>
        <p:nvSpPr>
          <p:cNvPr id="18" name="TextBox 17">
            <a:extLst>
              <a:ext uri="{FF2B5EF4-FFF2-40B4-BE49-F238E27FC236}">
                <a16:creationId xmlns:a16="http://schemas.microsoft.com/office/drawing/2014/main" id="{424AF243-B2E1-B62A-2D7A-B27D229795C7}"/>
              </a:ext>
            </a:extLst>
          </p:cNvPr>
          <p:cNvSpPr txBox="1"/>
          <p:nvPr/>
        </p:nvSpPr>
        <p:spPr>
          <a:xfrm>
            <a:off x="1087614" y="2788489"/>
            <a:ext cx="4011276" cy="369332"/>
          </a:xfrm>
          <a:prstGeom prst="rect">
            <a:avLst/>
          </a:prstGeom>
          <a:noFill/>
        </p:spPr>
        <p:txBody>
          <a:bodyPr wrap="square">
            <a:spAutoFit/>
          </a:bodyPr>
          <a:lstStyle/>
          <a:p>
            <a:r>
              <a:rPr lang="en-GB" sz="900" b="1" dirty="0">
                <a:latin typeface="+mn-lt"/>
              </a:rPr>
              <a:t>Figure  14 : </a:t>
            </a:r>
            <a:r>
              <a:rPr lang="en-GB" sz="900" dirty="0">
                <a:latin typeface="+mn-lt"/>
              </a:rPr>
              <a:t>Gene expression of TIMP1 according to passage using protein expression. Figure adapted from </a:t>
            </a:r>
            <a:r>
              <a:rPr lang="en-GB" sz="900" i="1" dirty="0">
                <a:latin typeface="+mn-lt"/>
              </a:rPr>
              <a:t>Salerno et al., 2020</a:t>
            </a:r>
            <a:endParaRPr lang="en-GB" sz="900" b="1" i="1" dirty="0">
              <a:latin typeface="+mn-lt"/>
            </a:endParaRPr>
          </a:p>
        </p:txBody>
      </p:sp>
      <p:sp>
        <p:nvSpPr>
          <p:cNvPr id="19" name="TextBox 18">
            <a:extLst>
              <a:ext uri="{FF2B5EF4-FFF2-40B4-BE49-F238E27FC236}">
                <a16:creationId xmlns:a16="http://schemas.microsoft.com/office/drawing/2014/main" id="{D918EA86-4409-AFD3-6B3B-2C71E334ADE1}"/>
              </a:ext>
            </a:extLst>
          </p:cNvPr>
          <p:cNvSpPr txBox="1"/>
          <p:nvPr/>
        </p:nvSpPr>
        <p:spPr>
          <a:xfrm>
            <a:off x="4841483" y="2780857"/>
            <a:ext cx="3886032" cy="369332"/>
          </a:xfrm>
          <a:prstGeom prst="rect">
            <a:avLst/>
          </a:prstGeom>
          <a:noFill/>
        </p:spPr>
        <p:txBody>
          <a:bodyPr wrap="square">
            <a:spAutoFit/>
          </a:bodyPr>
          <a:lstStyle/>
          <a:p>
            <a:r>
              <a:rPr lang="en-GB" sz="900" b="1" dirty="0">
                <a:latin typeface="+mn-lt"/>
              </a:rPr>
              <a:t>Figure 15 : </a:t>
            </a:r>
            <a:r>
              <a:rPr lang="en-GB" sz="900" dirty="0">
                <a:latin typeface="+mn-lt"/>
              </a:rPr>
              <a:t>Gene expression of TIMP1 according to passage using enzyme linked immunosorbent assay analysis. Figure adapted from </a:t>
            </a:r>
            <a:r>
              <a:rPr lang="en-GB" sz="900" i="1" dirty="0">
                <a:latin typeface="+mn-lt"/>
              </a:rPr>
              <a:t>Salerno et al., 2020</a:t>
            </a:r>
            <a:endParaRPr lang="en-GB" sz="900" b="1" i="1" dirty="0">
              <a:latin typeface="+mn-lt"/>
            </a:endParaRPr>
          </a:p>
        </p:txBody>
      </p:sp>
      <p:sp>
        <p:nvSpPr>
          <p:cNvPr id="22" name="TextBox 21">
            <a:extLst>
              <a:ext uri="{FF2B5EF4-FFF2-40B4-BE49-F238E27FC236}">
                <a16:creationId xmlns:a16="http://schemas.microsoft.com/office/drawing/2014/main" id="{6F0723A4-C028-BB78-C40E-67B762D6489B}"/>
              </a:ext>
            </a:extLst>
          </p:cNvPr>
          <p:cNvSpPr txBox="1"/>
          <p:nvPr/>
        </p:nvSpPr>
        <p:spPr>
          <a:xfrm>
            <a:off x="2296442" y="5598777"/>
            <a:ext cx="4587072" cy="230832"/>
          </a:xfrm>
          <a:prstGeom prst="rect">
            <a:avLst/>
          </a:prstGeom>
          <a:noFill/>
        </p:spPr>
        <p:txBody>
          <a:bodyPr wrap="square">
            <a:spAutoFit/>
          </a:bodyPr>
          <a:lstStyle/>
          <a:p>
            <a:r>
              <a:rPr lang="en-GB" sz="900" b="1" dirty="0">
                <a:latin typeface="+mn-lt"/>
              </a:rPr>
              <a:t>Figure 16: </a:t>
            </a:r>
            <a:r>
              <a:rPr lang="en-GB" sz="900" dirty="0">
                <a:latin typeface="+mn-lt"/>
              </a:rPr>
              <a:t>Gene expression of TIMP1 according to passage using qPCR. T-test performed</a:t>
            </a:r>
            <a:r>
              <a:rPr lang="en-GB" sz="900" b="1" dirty="0">
                <a:latin typeface="+mn-lt"/>
              </a:rPr>
              <a:t> </a:t>
            </a:r>
          </a:p>
        </p:txBody>
      </p:sp>
      <p:pic>
        <p:nvPicPr>
          <p:cNvPr id="5" name="Picture 4">
            <a:extLst>
              <a:ext uri="{FF2B5EF4-FFF2-40B4-BE49-F238E27FC236}">
                <a16:creationId xmlns:a16="http://schemas.microsoft.com/office/drawing/2014/main" id="{6C3A671F-BF22-8E56-2D61-B61607B29F5B}"/>
              </a:ext>
            </a:extLst>
          </p:cNvPr>
          <p:cNvPicPr>
            <a:picLocks noChangeAspect="1"/>
          </p:cNvPicPr>
          <p:nvPr/>
        </p:nvPicPr>
        <p:blipFill>
          <a:blip r:embed="rId7"/>
          <a:stretch>
            <a:fillRect/>
          </a:stretch>
        </p:blipFill>
        <p:spPr>
          <a:xfrm>
            <a:off x="410499" y="1580683"/>
            <a:ext cx="749873" cy="652329"/>
          </a:xfrm>
          <a:prstGeom prst="rect">
            <a:avLst/>
          </a:prstGeom>
        </p:spPr>
      </p:pic>
      <p:pic>
        <p:nvPicPr>
          <p:cNvPr id="9" name="Picture 8">
            <a:extLst>
              <a:ext uri="{FF2B5EF4-FFF2-40B4-BE49-F238E27FC236}">
                <a16:creationId xmlns:a16="http://schemas.microsoft.com/office/drawing/2014/main" id="{F5582BF0-DD49-4A0C-A77B-6510051357E5}"/>
              </a:ext>
            </a:extLst>
          </p:cNvPr>
          <p:cNvPicPr>
            <a:picLocks noChangeAspect="1"/>
          </p:cNvPicPr>
          <p:nvPr/>
        </p:nvPicPr>
        <p:blipFill>
          <a:blip r:embed="rId8"/>
          <a:stretch>
            <a:fillRect/>
          </a:stretch>
        </p:blipFill>
        <p:spPr>
          <a:xfrm>
            <a:off x="455538" y="4136812"/>
            <a:ext cx="603556" cy="603556"/>
          </a:xfrm>
          <a:prstGeom prst="rect">
            <a:avLst/>
          </a:prstGeom>
        </p:spPr>
      </p:pic>
    </p:spTree>
    <p:extLst>
      <p:ext uri="{BB962C8B-B14F-4D97-AF65-F5344CB8AC3E}">
        <p14:creationId xmlns:p14="http://schemas.microsoft.com/office/powerpoint/2010/main" val="17196408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F64AFC35-18AA-462A-EA17-658EB8815BC4}"/>
              </a:ext>
            </a:extLst>
          </p:cNvPr>
          <p:cNvSpPr>
            <a:spLocks noGrp="1"/>
          </p:cNvSpPr>
          <p:nvPr>
            <p:ph type="title"/>
          </p:nvPr>
        </p:nvSpPr>
        <p:spPr>
          <a:xfrm>
            <a:off x="2214563" y="-47625"/>
            <a:ext cx="6929437" cy="1143000"/>
          </a:xfrm>
        </p:spPr>
        <p:txBody>
          <a:bodyPr/>
          <a:lstStyle/>
          <a:p>
            <a:r>
              <a:rPr lang="en-GB" altLang="en-US" dirty="0"/>
              <a:t>Results </a:t>
            </a:r>
            <a:br>
              <a:rPr lang="en-GB" altLang="en-US" dirty="0"/>
            </a:br>
            <a:r>
              <a:rPr lang="en-GB" altLang="en-US" sz="2000" dirty="0"/>
              <a:t>Gene expression of MMP13</a:t>
            </a:r>
            <a:endParaRPr lang="en-GB" altLang="en-US" dirty="0"/>
          </a:p>
        </p:txBody>
      </p:sp>
      <p:pic>
        <p:nvPicPr>
          <p:cNvPr id="15376" name="Picture 18">
            <a:extLst>
              <a:ext uri="{FF2B5EF4-FFF2-40B4-BE49-F238E27FC236}">
                <a16:creationId xmlns:a16="http://schemas.microsoft.com/office/drawing/2014/main" id="{008A62F6-9E8C-7199-5C8D-26E983A19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267450"/>
            <a:ext cx="11953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A406105-85EC-56DE-681E-D120060F53A4}"/>
              </a:ext>
            </a:extLst>
          </p:cNvPr>
          <p:cNvSpPr txBox="1"/>
          <p:nvPr/>
        </p:nvSpPr>
        <p:spPr>
          <a:xfrm>
            <a:off x="4283968" y="6588885"/>
            <a:ext cx="5100843" cy="261610"/>
          </a:xfrm>
          <a:prstGeom prst="rect">
            <a:avLst/>
          </a:prstGeom>
          <a:noFill/>
        </p:spPr>
        <p:txBody>
          <a:bodyPr wrap="square">
            <a:spAutoFit/>
          </a:bodyPr>
          <a:lstStyle/>
          <a:p>
            <a:r>
              <a:rPr lang="en-GB" sz="1100" dirty="0">
                <a:solidFill>
                  <a:srgbClr val="002060"/>
                </a:solidFill>
                <a:highlight>
                  <a:srgbClr val="C0C0C0"/>
                </a:highlight>
                <a:latin typeface="+mn-lt"/>
              </a:rPr>
              <a:t>Significance is denoted by *(p&lt;0.05), ** (p&lt;0.01), *** (p&lt; 0.001), **** (p&lt;0.0001). </a:t>
            </a:r>
          </a:p>
        </p:txBody>
      </p:sp>
      <p:sp>
        <p:nvSpPr>
          <p:cNvPr id="4" name="Content Placeholder 3">
            <a:extLst>
              <a:ext uri="{FF2B5EF4-FFF2-40B4-BE49-F238E27FC236}">
                <a16:creationId xmlns:a16="http://schemas.microsoft.com/office/drawing/2014/main" id="{7048587C-3FE0-338B-E4FB-A5E7476E741D}"/>
              </a:ext>
            </a:extLst>
          </p:cNvPr>
          <p:cNvSpPr txBox="1">
            <a:spLocks noGrp="1"/>
          </p:cNvSpPr>
          <p:nvPr>
            <p:ph idx="1"/>
          </p:nvPr>
        </p:nvSpPr>
        <p:spPr>
          <a:xfrm>
            <a:off x="1564481" y="5551123"/>
            <a:ext cx="8229600" cy="276999"/>
          </a:xfrm>
          <a:prstGeom prst="rect">
            <a:avLst/>
          </a:prstGeom>
          <a:noFill/>
        </p:spPr>
        <p:txBody>
          <a:bodyPr wrap="square">
            <a:spAutoFit/>
          </a:bodyPr>
          <a:lstStyle/>
          <a:p>
            <a:pPr marL="0" indent="0">
              <a:buNone/>
            </a:pPr>
            <a:r>
              <a:rPr lang="en-GB" sz="1200" b="1" dirty="0"/>
              <a:t>Figure 17: </a:t>
            </a:r>
            <a:r>
              <a:rPr lang="en-GB" sz="1200" dirty="0"/>
              <a:t>Gene expression of MMP13 according to passage using qPCR. T-test performed</a:t>
            </a:r>
            <a:r>
              <a:rPr lang="en-GB" sz="1200" b="1" dirty="0"/>
              <a:t> </a:t>
            </a:r>
          </a:p>
        </p:txBody>
      </p:sp>
      <p:pic>
        <p:nvPicPr>
          <p:cNvPr id="5" name="Picture 4">
            <a:extLst>
              <a:ext uri="{FF2B5EF4-FFF2-40B4-BE49-F238E27FC236}">
                <a16:creationId xmlns:a16="http://schemas.microsoft.com/office/drawing/2014/main" id="{45E5F2E0-22CE-3833-5F60-7784734D104C}"/>
              </a:ext>
            </a:extLst>
          </p:cNvPr>
          <p:cNvPicPr>
            <a:picLocks noChangeAspect="1"/>
          </p:cNvPicPr>
          <p:nvPr/>
        </p:nvPicPr>
        <p:blipFill>
          <a:blip r:embed="rId4"/>
          <a:stretch>
            <a:fillRect/>
          </a:stretch>
        </p:blipFill>
        <p:spPr>
          <a:xfrm>
            <a:off x="4345168" y="1721553"/>
            <a:ext cx="4397842" cy="3414894"/>
          </a:xfrm>
          <a:prstGeom prst="rect">
            <a:avLst/>
          </a:prstGeom>
        </p:spPr>
      </p:pic>
      <p:pic>
        <p:nvPicPr>
          <p:cNvPr id="12" name="Picture 11">
            <a:extLst>
              <a:ext uri="{FF2B5EF4-FFF2-40B4-BE49-F238E27FC236}">
                <a16:creationId xmlns:a16="http://schemas.microsoft.com/office/drawing/2014/main" id="{673CC8B6-D6F4-9E0F-05FC-BC8A8D1A4574}"/>
              </a:ext>
            </a:extLst>
          </p:cNvPr>
          <p:cNvPicPr>
            <a:picLocks noChangeAspect="1"/>
          </p:cNvPicPr>
          <p:nvPr/>
        </p:nvPicPr>
        <p:blipFill>
          <a:blip r:embed="rId5"/>
          <a:stretch>
            <a:fillRect/>
          </a:stretch>
        </p:blipFill>
        <p:spPr>
          <a:xfrm>
            <a:off x="539552" y="1850905"/>
            <a:ext cx="3914741" cy="3600237"/>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D973B-B4A8-8E70-F393-84F0E872F1BB}"/>
            </a:ext>
          </a:extLst>
        </p:cNvPr>
        <p:cNvGrpSpPr/>
        <p:nvPr/>
      </p:nvGrpSpPr>
      <p:grpSpPr>
        <a:xfrm>
          <a:off x="0" y="0"/>
          <a:ext cx="0" cy="0"/>
          <a:chOff x="0" y="0"/>
          <a:chExt cx="0" cy="0"/>
        </a:xfrm>
      </p:grpSpPr>
      <p:sp>
        <p:nvSpPr>
          <p:cNvPr id="15362" name="Title 2">
            <a:extLst>
              <a:ext uri="{FF2B5EF4-FFF2-40B4-BE49-F238E27FC236}">
                <a16:creationId xmlns:a16="http://schemas.microsoft.com/office/drawing/2014/main" id="{22316D2A-3B5C-AE6E-3278-A7016FB32119}"/>
              </a:ext>
            </a:extLst>
          </p:cNvPr>
          <p:cNvSpPr>
            <a:spLocks noGrp="1"/>
          </p:cNvSpPr>
          <p:nvPr>
            <p:ph type="title"/>
          </p:nvPr>
        </p:nvSpPr>
        <p:spPr>
          <a:xfrm>
            <a:off x="2214563" y="-47625"/>
            <a:ext cx="6929437" cy="1143000"/>
          </a:xfrm>
        </p:spPr>
        <p:txBody>
          <a:bodyPr/>
          <a:lstStyle/>
          <a:p>
            <a:r>
              <a:rPr lang="en-GB" altLang="en-US" dirty="0"/>
              <a:t>Results </a:t>
            </a:r>
            <a:br>
              <a:rPr lang="en-GB" altLang="en-US" dirty="0"/>
            </a:br>
            <a:r>
              <a:rPr lang="en-GB" altLang="en-US" sz="2000" dirty="0"/>
              <a:t>Gene expression MMP13 comparison to Human Study</a:t>
            </a:r>
            <a:endParaRPr lang="en-GB" altLang="en-US" dirty="0"/>
          </a:p>
        </p:txBody>
      </p:sp>
      <p:pic>
        <p:nvPicPr>
          <p:cNvPr id="15376" name="Picture 18">
            <a:extLst>
              <a:ext uri="{FF2B5EF4-FFF2-40B4-BE49-F238E27FC236}">
                <a16:creationId xmlns:a16="http://schemas.microsoft.com/office/drawing/2014/main" id="{206FD590-671F-4103-D0EF-F51B90D59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267450"/>
            <a:ext cx="11953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A47ED5C-4999-25BC-E089-66208F69F8BB}"/>
              </a:ext>
            </a:extLst>
          </p:cNvPr>
          <p:cNvPicPr>
            <a:picLocks noChangeAspect="1"/>
          </p:cNvPicPr>
          <p:nvPr/>
        </p:nvPicPr>
        <p:blipFill>
          <a:blip r:embed="rId4"/>
          <a:stretch>
            <a:fillRect/>
          </a:stretch>
        </p:blipFill>
        <p:spPr>
          <a:xfrm>
            <a:off x="1845661" y="1104269"/>
            <a:ext cx="5452677" cy="1932313"/>
          </a:xfrm>
          <a:prstGeom prst="rect">
            <a:avLst/>
          </a:prstGeom>
        </p:spPr>
      </p:pic>
      <p:sp>
        <p:nvSpPr>
          <p:cNvPr id="8" name="TextBox 7">
            <a:extLst>
              <a:ext uri="{FF2B5EF4-FFF2-40B4-BE49-F238E27FC236}">
                <a16:creationId xmlns:a16="http://schemas.microsoft.com/office/drawing/2014/main" id="{66E555E7-9CED-5BAA-A76C-6EA415935C27}"/>
              </a:ext>
            </a:extLst>
          </p:cNvPr>
          <p:cNvSpPr txBox="1"/>
          <p:nvPr/>
        </p:nvSpPr>
        <p:spPr>
          <a:xfrm>
            <a:off x="454907" y="5903030"/>
            <a:ext cx="8484409" cy="923330"/>
          </a:xfrm>
          <a:prstGeom prst="rect">
            <a:avLst/>
          </a:prstGeom>
          <a:noFill/>
        </p:spPr>
        <p:txBody>
          <a:bodyPr wrap="square">
            <a:spAutoFit/>
          </a:bodyPr>
          <a:lstStyle/>
          <a:p>
            <a:pPr marL="285750" indent="-285750">
              <a:buFont typeface="Arial" panose="020B0604020202020204" pitchFamily="34" charset="0"/>
              <a:buChar char="•"/>
            </a:pPr>
            <a:r>
              <a:rPr lang="en-GB" dirty="0">
                <a:latin typeface="+mn-lt"/>
              </a:rPr>
              <a:t>In humans, MMP13 levels were high at the beginning then decreased with passage</a:t>
            </a:r>
          </a:p>
          <a:p>
            <a:pPr marL="285750" indent="-285750">
              <a:buFont typeface="Arial" panose="020B0604020202020204" pitchFamily="34" charset="0"/>
              <a:buChar char="•"/>
            </a:pPr>
            <a:r>
              <a:rPr lang="en-GB" dirty="0">
                <a:latin typeface="+mn-lt"/>
              </a:rPr>
              <a:t>Whereas in horses MMP13 levels were low at the beginning and then stayed the same/increased. Variance in donors.</a:t>
            </a:r>
          </a:p>
        </p:txBody>
      </p:sp>
      <p:sp>
        <p:nvSpPr>
          <p:cNvPr id="15" name="TextBox 14">
            <a:extLst>
              <a:ext uri="{FF2B5EF4-FFF2-40B4-BE49-F238E27FC236}">
                <a16:creationId xmlns:a16="http://schemas.microsoft.com/office/drawing/2014/main" id="{33F01D0C-6C2D-9575-B5DA-AAE136E7797E}"/>
              </a:ext>
            </a:extLst>
          </p:cNvPr>
          <p:cNvSpPr txBox="1"/>
          <p:nvPr/>
        </p:nvSpPr>
        <p:spPr>
          <a:xfrm>
            <a:off x="2353116" y="5571044"/>
            <a:ext cx="6286220" cy="230832"/>
          </a:xfrm>
          <a:prstGeom prst="rect">
            <a:avLst/>
          </a:prstGeom>
          <a:noFill/>
        </p:spPr>
        <p:txBody>
          <a:bodyPr wrap="square">
            <a:spAutoFit/>
          </a:bodyPr>
          <a:lstStyle/>
          <a:p>
            <a:r>
              <a:rPr lang="en-GB" sz="900" b="1" dirty="0">
                <a:latin typeface="+mn-lt"/>
              </a:rPr>
              <a:t>Figure 20: </a:t>
            </a:r>
            <a:r>
              <a:rPr lang="en-GB" sz="900" dirty="0">
                <a:latin typeface="+mn-lt"/>
              </a:rPr>
              <a:t>Gene expression of MMP13 according to passage using qPCR. T-test performed</a:t>
            </a:r>
            <a:r>
              <a:rPr lang="en-GB" sz="900" b="1" dirty="0">
                <a:latin typeface="+mn-lt"/>
              </a:rPr>
              <a:t> </a:t>
            </a:r>
          </a:p>
        </p:txBody>
      </p:sp>
      <p:sp>
        <p:nvSpPr>
          <p:cNvPr id="18" name="TextBox 17">
            <a:extLst>
              <a:ext uri="{FF2B5EF4-FFF2-40B4-BE49-F238E27FC236}">
                <a16:creationId xmlns:a16="http://schemas.microsoft.com/office/drawing/2014/main" id="{60749F0A-0563-442E-38D6-2D79CC4C2DBC}"/>
              </a:ext>
            </a:extLst>
          </p:cNvPr>
          <p:cNvSpPr txBox="1"/>
          <p:nvPr/>
        </p:nvSpPr>
        <p:spPr>
          <a:xfrm>
            <a:off x="682881" y="3052684"/>
            <a:ext cx="4097074" cy="369332"/>
          </a:xfrm>
          <a:prstGeom prst="rect">
            <a:avLst/>
          </a:prstGeom>
          <a:noFill/>
        </p:spPr>
        <p:txBody>
          <a:bodyPr wrap="square">
            <a:spAutoFit/>
          </a:bodyPr>
          <a:lstStyle/>
          <a:p>
            <a:r>
              <a:rPr lang="en-GB" sz="900" b="1" dirty="0">
                <a:latin typeface="+mn-lt"/>
              </a:rPr>
              <a:t>Figure 18: </a:t>
            </a:r>
            <a:r>
              <a:rPr lang="en-GB" sz="900" dirty="0">
                <a:latin typeface="+mn-lt"/>
              </a:rPr>
              <a:t>Gene expression of MMP13 according to passage using transcriptomics. Figure adapted from </a:t>
            </a:r>
            <a:r>
              <a:rPr lang="en-GB" sz="900" i="1" dirty="0">
                <a:latin typeface="+mn-lt"/>
              </a:rPr>
              <a:t>Salerno et al., 2020</a:t>
            </a:r>
            <a:endParaRPr lang="en-GB" sz="900" b="1" i="1" dirty="0">
              <a:latin typeface="+mn-lt"/>
            </a:endParaRPr>
          </a:p>
        </p:txBody>
      </p:sp>
      <p:sp>
        <p:nvSpPr>
          <p:cNvPr id="19" name="TextBox 18">
            <a:extLst>
              <a:ext uri="{FF2B5EF4-FFF2-40B4-BE49-F238E27FC236}">
                <a16:creationId xmlns:a16="http://schemas.microsoft.com/office/drawing/2014/main" id="{7BEE6DF7-D5B9-24A7-6F16-42E93A1BB232}"/>
              </a:ext>
            </a:extLst>
          </p:cNvPr>
          <p:cNvSpPr txBox="1"/>
          <p:nvPr/>
        </p:nvSpPr>
        <p:spPr>
          <a:xfrm>
            <a:off x="4697112" y="3019436"/>
            <a:ext cx="3942224" cy="369332"/>
          </a:xfrm>
          <a:prstGeom prst="rect">
            <a:avLst/>
          </a:prstGeom>
          <a:noFill/>
        </p:spPr>
        <p:txBody>
          <a:bodyPr wrap="square">
            <a:spAutoFit/>
          </a:bodyPr>
          <a:lstStyle/>
          <a:p>
            <a:r>
              <a:rPr lang="en-GB" sz="900" b="1" dirty="0">
                <a:latin typeface="+mn-lt"/>
              </a:rPr>
              <a:t>Figure  19: </a:t>
            </a:r>
            <a:r>
              <a:rPr lang="en-GB" sz="900" dirty="0">
                <a:latin typeface="+mn-lt"/>
              </a:rPr>
              <a:t>Gene expression of MMP13 according to passage using qPCR. Figure adapted from </a:t>
            </a:r>
            <a:r>
              <a:rPr lang="en-GB" sz="900" i="1" dirty="0">
                <a:latin typeface="+mn-lt"/>
              </a:rPr>
              <a:t>Salerno et al., 2020</a:t>
            </a:r>
            <a:endParaRPr lang="en-GB" sz="900" b="1" dirty="0">
              <a:latin typeface="+mn-lt"/>
            </a:endParaRPr>
          </a:p>
        </p:txBody>
      </p:sp>
      <p:pic>
        <p:nvPicPr>
          <p:cNvPr id="7" name="Picture 6">
            <a:extLst>
              <a:ext uri="{FF2B5EF4-FFF2-40B4-BE49-F238E27FC236}">
                <a16:creationId xmlns:a16="http://schemas.microsoft.com/office/drawing/2014/main" id="{03E61A1A-3469-6549-D2F9-319E98CFB147}"/>
              </a:ext>
            </a:extLst>
          </p:cNvPr>
          <p:cNvPicPr>
            <a:picLocks noChangeAspect="1"/>
          </p:cNvPicPr>
          <p:nvPr/>
        </p:nvPicPr>
        <p:blipFill>
          <a:blip r:embed="rId5"/>
          <a:stretch>
            <a:fillRect/>
          </a:stretch>
        </p:blipFill>
        <p:spPr>
          <a:xfrm>
            <a:off x="2349087" y="3435985"/>
            <a:ext cx="2319303" cy="2135059"/>
          </a:xfrm>
          <a:prstGeom prst="rect">
            <a:avLst/>
          </a:prstGeom>
        </p:spPr>
      </p:pic>
      <p:pic>
        <p:nvPicPr>
          <p:cNvPr id="10" name="Picture 9">
            <a:extLst>
              <a:ext uri="{FF2B5EF4-FFF2-40B4-BE49-F238E27FC236}">
                <a16:creationId xmlns:a16="http://schemas.microsoft.com/office/drawing/2014/main" id="{81A96E3C-6DA1-0FD8-8928-E1C4289BA6E7}"/>
              </a:ext>
            </a:extLst>
          </p:cNvPr>
          <p:cNvPicPr>
            <a:picLocks noChangeAspect="1"/>
          </p:cNvPicPr>
          <p:nvPr/>
        </p:nvPicPr>
        <p:blipFill>
          <a:blip r:embed="rId6"/>
          <a:stretch>
            <a:fillRect/>
          </a:stretch>
        </p:blipFill>
        <p:spPr>
          <a:xfrm>
            <a:off x="4697112" y="3445146"/>
            <a:ext cx="2618617" cy="2037509"/>
          </a:xfrm>
          <a:prstGeom prst="rect">
            <a:avLst/>
          </a:prstGeom>
        </p:spPr>
      </p:pic>
      <p:pic>
        <p:nvPicPr>
          <p:cNvPr id="12" name="Picture 11">
            <a:extLst>
              <a:ext uri="{FF2B5EF4-FFF2-40B4-BE49-F238E27FC236}">
                <a16:creationId xmlns:a16="http://schemas.microsoft.com/office/drawing/2014/main" id="{31EB257E-76F3-3718-8CE0-D8600261C29E}"/>
              </a:ext>
            </a:extLst>
          </p:cNvPr>
          <p:cNvPicPr>
            <a:picLocks noChangeAspect="1"/>
          </p:cNvPicPr>
          <p:nvPr/>
        </p:nvPicPr>
        <p:blipFill>
          <a:blip r:embed="rId7"/>
          <a:stretch>
            <a:fillRect/>
          </a:stretch>
        </p:blipFill>
        <p:spPr>
          <a:xfrm>
            <a:off x="474072" y="1719343"/>
            <a:ext cx="749873" cy="652329"/>
          </a:xfrm>
          <a:prstGeom prst="rect">
            <a:avLst/>
          </a:prstGeom>
        </p:spPr>
      </p:pic>
      <p:pic>
        <p:nvPicPr>
          <p:cNvPr id="13" name="Picture 12">
            <a:extLst>
              <a:ext uri="{FF2B5EF4-FFF2-40B4-BE49-F238E27FC236}">
                <a16:creationId xmlns:a16="http://schemas.microsoft.com/office/drawing/2014/main" id="{4B33F1E7-5875-370E-C97D-5B1494E29785}"/>
              </a:ext>
            </a:extLst>
          </p:cNvPr>
          <p:cNvPicPr>
            <a:picLocks noChangeAspect="1"/>
          </p:cNvPicPr>
          <p:nvPr/>
        </p:nvPicPr>
        <p:blipFill>
          <a:blip r:embed="rId8"/>
          <a:stretch>
            <a:fillRect/>
          </a:stretch>
        </p:blipFill>
        <p:spPr>
          <a:xfrm>
            <a:off x="500198" y="4337914"/>
            <a:ext cx="603556" cy="603556"/>
          </a:xfrm>
          <a:prstGeom prst="rect">
            <a:avLst/>
          </a:prstGeom>
        </p:spPr>
      </p:pic>
    </p:spTree>
    <p:extLst>
      <p:ext uri="{BB962C8B-B14F-4D97-AF65-F5344CB8AC3E}">
        <p14:creationId xmlns:p14="http://schemas.microsoft.com/office/powerpoint/2010/main" val="664329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CA518-1E7A-CAE0-C604-96D2CD60E7B4}"/>
            </a:ext>
          </a:extLst>
        </p:cNvPr>
        <p:cNvGrpSpPr/>
        <p:nvPr/>
      </p:nvGrpSpPr>
      <p:grpSpPr>
        <a:xfrm>
          <a:off x="0" y="0"/>
          <a:ext cx="0" cy="0"/>
          <a:chOff x="0" y="0"/>
          <a:chExt cx="0" cy="0"/>
        </a:xfrm>
      </p:grpSpPr>
      <p:pic>
        <p:nvPicPr>
          <p:cNvPr id="12" name="Picture 1">
            <a:extLst>
              <a:ext uri="{FF2B5EF4-FFF2-40B4-BE49-F238E27FC236}">
                <a16:creationId xmlns:a16="http://schemas.microsoft.com/office/drawing/2014/main" id="{2BE86CE4-7C0B-3877-0907-A2564AABE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237288"/>
            <a:ext cx="1193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a:extLst>
              <a:ext uri="{FF2B5EF4-FFF2-40B4-BE49-F238E27FC236}">
                <a16:creationId xmlns:a16="http://schemas.microsoft.com/office/drawing/2014/main" id="{D5E49840-EE0F-E529-D539-1E4894A921FA}"/>
              </a:ext>
            </a:extLst>
          </p:cNvPr>
          <p:cNvSpPr>
            <a:spLocks noGrp="1"/>
          </p:cNvSpPr>
          <p:nvPr>
            <p:ph type="title"/>
          </p:nvPr>
        </p:nvSpPr>
        <p:spPr>
          <a:xfrm>
            <a:off x="1907704" y="-100927"/>
            <a:ext cx="6929437" cy="1143000"/>
          </a:xfrm>
        </p:spPr>
        <p:txBody>
          <a:bodyPr/>
          <a:lstStyle/>
          <a:p>
            <a:r>
              <a:rPr lang="en-GB" altLang="en-US" dirty="0"/>
              <a:t>Results</a:t>
            </a:r>
            <a:br>
              <a:rPr lang="en-GB" altLang="en-US" dirty="0"/>
            </a:br>
            <a:r>
              <a:rPr lang="en-GB" altLang="en-US" sz="2000" dirty="0"/>
              <a:t>Nanoparticle Tracking Analysis of extracellular vesicles</a:t>
            </a:r>
            <a:endParaRPr lang="en-GB" altLang="en-US" dirty="0"/>
          </a:p>
        </p:txBody>
      </p:sp>
      <p:pic>
        <p:nvPicPr>
          <p:cNvPr id="2" name="Picture 1">
            <a:extLst>
              <a:ext uri="{FF2B5EF4-FFF2-40B4-BE49-F238E27FC236}">
                <a16:creationId xmlns:a16="http://schemas.microsoft.com/office/drawing/2014/main" id="{FCE42CC1-74AA-B1C4-0FC9-2B8BB762A8CC}"/>
              </a:ext>
            </a:extLst>
          </p:cNvPr>
          <p:cNvPicPr>
            <a:picLocks noChangeAspect="1"/>
          </p:cNvPicPr>
          <p:nvPr/>
        </p:nvPicPr>
        <p:blipFill>
          <a:blip r:embed="rId4"/>
          <a:stretch>
            <a:fillRect/>
          </a:stretch>
        </p:blipFill>
        <p:spPr>
          <a:xfrm>
            <a:off x="107504" y="1382966"/>
            <a:ext cx="4320480" cy="3716387"/>
          </a:xfrm>
          <a:prstGeom prst="rect">
            <a:avLst/>
          </a:prstGeom>
        </p:spPr>
      </p:pic>
      <p:pic>
        <p:nvPicPr>
          <p:cNvPr id="3" name="Picture 2">
            <a:extLst>
              <a:ext uri="{FF2B5EF4-FFF2-40B4-BE49-F238E27FC236}">
                <a16:creationId xmlns:a16="http://schemas.microsoft.com/office/drawing/2014/main" id="{C9B2CB39-902F-0F57-5972-3A30DD457B65}"/>
              </a:ext>
            </a:extLst>
          </p:cNvPr>
          <p:cNvPicPr>
            <a:picLocks noChangeAspect="1"/>
          </p:cNvPicPr>
          <p:nvPr/>
        </p:nvPicPr>
        <p:blipFill>
          <a:blip r:embed="rId5"/>
          <a:stretch>
            <a:fillRect/>
          </a:stretch>
        </p:blipFill>
        <p:spPr>
          <a:xfrm>
            <a:off x="4283968" y="1529224"/>
            <a:ext cx="4860032" cy="3395986"/>
          </a:xfrm>
          <a:prstGeom prst="rect">
            <a:avLst/>
          </a:prstGeom>
        </p:spPr>
      </p:pic>
      <p:sp>
        <p:nvSpPr>
          <p:cNvPr id="6" name="TextBox 5">
            <a:extLst>
              <a:ext uri="{FF2B5EF4-FFF2-40B4-BE49-F238E27FC236}">
                <a16:creationId xmlns:a16="http://schemas.microsoft.com/office/drawing/2014/main" id="{0C759200-7A74-0FFD-90AB-7FF01432FC9D}"/>
              </a:ext>
            </a:extLst>
          </p:cNvPr>
          <p:cNvSpPr txBox="1"/>
          <p:nvPr/>
        </p:nvSpPr>
        <p:spPr>
          <a:xfrm>
            <a:off x="400404" y="5078261"/>
            <a:ext cx="3883564" cy="600164"/>
          </a:xfrm>
          <a:prstGeom prst="rect">
            <a:avLst/>
          </a:prstGeom>
          <a:noFill/>
        </p:spPr>
        <p:txBody>
          <a:bodyPr wrap="square">
            <a:spAutoFit/>
          </a:bodyPr>
          <a:lstStyle/>
          <a:p>
            <a:r>
              <a:rPr lang="en-GB" sz="1100" b="1" dirty="0">
                <a:latin typeface="+mn-lt"/>
              </a:rPr>
              <a:t>Figure 21: </a:t>
            </a:r>
            <a:r>
              <a:rPr lang="en-GB" sz="1100" dirty="0">
                <a:latin typeface="+mn-lt"/>
              </a:rPr>
              <a:t>Concentration of EVs according to passage. </a:t>
            </a:r>
            <a:r>
              <a:rPr lang="en-US" sz="1100" dirty="0">
                <a:latin typeface="+mn-lt"/>
              </a:rPr>
              <a:t>Nanoparticle tracking analysis was undertaken using a </a:t>
            </a:r>
            <a:r>
              <a:rPr lang="en-US" sz="1100" dirty="0" err="1">
                <a:latin typeface="+mn-lt"/>
              </a:rPr>
              <a:t>Nanosight</a:t>
            </a:r>
            <a:r>
              <a:rPr lang="en-US" sz="1100" dirty="0">
                <a:latin typeface="+mn-lt"/>
              </a:rPr>
              <a:t> NS3000. T- test performed. </a:t>
            </a:r>
            <a:endParaRPr lang="en-GB" sz="1100" dirty="0">
              <a:latin typeface="+mn-lt"/>
            </a:endParaRPr>
          </a:p>
        </p:txBody>
      </p:sp>
      <p:sp>
        <p:nvSpPr>
          <p:cNvPr id="10" name="TextBox 9">
            <a:extLst>
              <a:ext uri="{FF2B5EF4-FFF2-40B4-BE49-F238E27FC236}">
                <a16:creationId xmlns:a16="http://schemas.microsoft.com/office/drawing/2014/main" id="{CC364AD9-8072-CBA0-3686-925693E295C4}"/>
              </a:ext>
            </a:extLst>
          </p:cNvPr>
          <p:cNvSpPr txBox="1"/>
          <p:nvPr/>
        </p:nvSpPr>
        <p:spPr>
          <a:xfrm>
            <a:off x="4283968" y="6570003"/>
            <a:ext cx="5202418" cy="261610"/>
          </a:xfrm>
          <a:prstGeom prst="rect">
            <a:avLst/>
          </a:prstGeom>
          <a:noFill/>
        </p:spPr>
        <p:txBody>
          <a:bodyPr wrap="square">
            <a:spAutoFit/>
          </a:bodyPr>
          <a:lstStyle/>
          <a:p>
            <a:r>
              <a:rPr lang="en-GB" sz="1100" dirty="0">
                <a:solidFill>
                  <a:srgbClr val="002060"/>
                </a:solidFill>
                <a:highlight>
                  <a:srgbClr val="C0C0C0"/>
                </a:highlight>
                <a:latin typeface="+mn-lt"/>
              </a:rPr>
              <a:t>Significance is denoted by *(p&lt;0.05), ** (p&lt;0.01), *** (p&lt; 0.001), **** (p&lt;0.0001). </a:t>
            </a:r>
          </a:p>
        </p:txBody>
      </p:sp>
      <p:sp>
        <p:nvSpPr>
          <p:cNvPr id="11" name="TextBox 10">
            <a:extLst>
              <a:ext uri="{FF2B5EF4-FFF2-40B4-BE49-F238E27FC236}">
                <a16:creationId xmlns:a16="http://schemas.microsoft.com/office/drawing/2014/main" id="{17C958D0-E30A-340D-78FF-3B60BE8E642B}"/>
              </a:ext>
            </a:extLst>
          </p:cNvPr>
          <p:cNvSpPr txBox="1"/>
          <p:nvPr/>
        </p:nvSpPr>
        <p:spPr>
          <a:xfrm>
            <a:off x="4781442" y="5050949"/>
            <a:ext cx="4055699" cy="430887"/>
          </a:xfrm>
          <a:prstGeom prst="rect">
            <a:avLst/>
          </a:prstGeom>
          <a:noFill/>
        </p:spPr>
        <p:txBody>
          <a:bodyPr wrap="square">
            <a:spAutoFit/>
          </a:bodyPr>
          <a:lstStyle/>
          <a:p>
            <a:r>
              <a:rPr lang="en-GB" sz="1100" b="1" dirty="0">
                <a:latin typeface="+mn-lt"/>
              </a:rPr>
              <a:t>Figure 22: </a:t>
            </a:r>
            <a:r>
              <a:rPr lang="en-GB" sz="1100" dirty="0">
                <a:latin typeface="+mn-lt"/>
              </a:rPr>
              <a:t>EVs mean size. </a:t>
            </a:r>
            <a:r>
              <a:rPr lang="en-US" sz="1100" dirty="0">
                <a:latin typeface="+mn-lt"/>
              </a:rPr>
              <a:t>Nanoparticle tracking analysis was undertaken using a </a:t>
            </a:r>
            <a:r>
              <a:rPr lang="en-US" sz="1100" dirty="0" err="1">
                <a:latin typeface="+mn-lt"/>
              </a:rPr>
              <a:t>Nanosight</a:t>
            </a:r>
            <a:r>
              <a:rPr lang="en-US" sz="1100" dirty="0">
                <a:latin typeface="+mn-lt"/>
              </a:rPr>
              <a:t> NS3000. </a:t>
            </a:r>
            <a:endParaRPr lang="en-GB" sz="1100" dirty="0">
              <a:latin typeface="+mn-lt"/>
            </a:endParaRPr>
          </a:p>
        </p:txBody>
      </p:sp>
    </p:spTree>
    <p:extLst>
      <p:ext uri="{BB962C8B-B14F-4D97-AF65-F5344CB8AC3E}">
        <p14:creationId xmlns:p14="http://schemas.microsoft.com/office/powerpoint/2010/main" val="19579194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E3F124EA-0141-C743-22F0-D4669FE5F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237288"/>
            <a:ext cx="1193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3">
            <a:extLst>
              <a:ext uri="{FF2B5EF4-FFF2-40B4-BE49-F238E27FC236}">
                <a16:creationId xmlns:a16="http://schemas.microsoft.com/office/drawing/2014/main" id="{C59ABF58-807E-5CC6-C55A-3CA086050CA8}"/>
              </a:ext>
            </a:extLst>
          </p:cNvPr>
          <p:cNvSpPr>
            <a:spLocks noGrp="1"/>
          </p:cNvSpPr>
          <p:nvPr>
            <p:ph type="title"/>
          </p:nvPr>
        </p:nvSpPr>
        <p:spPr>
          <a:xfrm>
            <a:off x="2214563" y="-99392"/>
            <a:ext cx="6929437" cy="1143000"/>
          </a:xfrm>
        </p:spPr>
        <p:txBody>
          <a:bodyPr/>
          <a:lstStyle/>
          <a:p>
            <a:r>
              <a:rPr lang="en-GB" altLang="en-US" dirty="0"/>
              <a:t>Conclusion</a:t>
            </a:r>
          </a:p>
        </p:txBody>
      </p:sp>
      <p:sp>
        <p:nvSpPr>
          <p:cNvPr id="2" name="Content Placeholder 1">
            <a:extLst>
              <a:ext uri="{FF2B5EF4-FFF2-40B4-BE49-F238E27FC236}">
                <a16:creationId xmlns:a16="http://schemas.microsoft.com/office/drawing/2014/main" id="{15BCEE30-56A0-6EF9-298F-24F47AB2586B}"/>
              </a:ext>
            </a:extLst>
          </p:cNvPr>
          <p:cNvSpPr>
            <a:spLocks noGrp="1"/>
          </p:cNvSpPr>
          <p:nvPr>
            <p:ph idx="1"/>
          </p:nvPr>
        </p:nvSpPr>
        <p:spPr>
          <a:xfrm>
            <a:off x="216898" y="1268760"/>
            <a:ext cx="8710204" cy="4525963"/>
          </a:xfrm>
        </p:spPr>
        <p:txBody>
          <a:bodyPr/>
          <a:lstStyle/>
          <a:p>
            <a:r>
              <a:rPr lang="en-GB" sz="1600" b="1" dirty="0"/>
              <a:t>Summary</a:t>
            </a:r>
          </a:p>
          <a:p>
            <a:pPr lvl="1"/>
            <a:r>
              <a:rPr lang="en-GB" sz="1600" dirty="0"/>
              <a:t>TIMP1 gene expression increased across donors' passage</a:t>
            </a:r>
          </a:p>
          <a:p>
            <a:pPr lvl="2"/>
            <a:r>
              <a:rPr lang="en-GB" sz="1200" dirty="0">
                <a:solidFill>
                  <a:schemeClr val="tx1"/>
                </a:solidFill>
              </a:rPr>
              <a:t>Similar to human study, where protein expression remained high</a:t>
            </a:r>
          </a:p>
          <a:p>
            <a:pPr lvl="1"/>
            <a:r>
              <a:rPr lang="en-GB" sz="1600" dirty="0"/>
              <a:t>MMP13 expression appeared to have more donor specific variance: staying the same/increasing</a:t>
            </a:r>
          </a:p>
          <a:p>
            <a:pPr lvl="2"/>
            <a:r>
              <a:rPr lang="en-GB" sz="1200" dirty="0">
                <a:solidFill>
                  <a:schemeClr val="tx1"/>
                </a:solidFill>
              </a:rPr>
              <a:t>Contrasting the human study where gene expression decreased with passage</a:t>
            </a:r>
          </a:p>
          <a:p>
            <a:r>
              <a:rPr lang="en-GB" sz="1600" b="1" dirty="0"/>
              <a:t>Conclusion</a:t>
            </a:r>
          </a:p>
          <a:p>
            <a:pPr lvl="1"/>
            <a:r>
              <a:rPr lang="en-GB" sz="1600" dirty="0"/>
              <a:t>Sustained TIMP1 gene expression in equine MSCs supports the hypothesis of potentially being a good treatment option via trophic repair. TIMP1 could be explored as a therapeutic target in treatment of osteoarthritis in horses</a:t>
            </a:r>
          </a:p>
          <a:p>
            <a:pPr lvl="1"/>
            <a:r>
              <a:rPr lang="en-GB" sz="1600" dirty="0"/>
              <a:t>However, the effects of MMP13 in horses may be more donor specific, requiring further investigation.</a:t>
            </a:r>
          </a:p>
          <a:p>
            <a:pPr lvl="1"/>
            <a:r>
              <a:rPr lang="en-GB" sz="1600" dirty="0"/>
              <a:t>MSCs appeared to sustain some of their stemness across passage</a:t>
            </a:r>
          </a:p>
          <a:p>
            <a:r>
              <a:rPr lang="en-GB" sz="1600" b="1" dirty="0"/>
              <a:t>Limitations</a:t>
            </a:r>
          </a:p>
          <a:p>
            <a:pPr lvl="1"/>
            <a:r>
              <a:rPr lang="en-GB" sz="1600" dirty="0"/>
              <a:t>Limited sample size</a:t>
            </a:r>
          </a:p>
          <a:p>
            <a:pPr lvl="1"/>
            <a:r>
              <a:rPr lang="en-GB" sz="1600" dirty="0"/>
              <a:t>Gene expression not yet correlated to protein expression</a:t>
            </a:r>
          </a:p>
          <a:p>
            <a:r>
              <a:rPr lang="en-GB" sz="1600" b="1" dirty="0"/>
              <a:t>Next Steps</a:t>
            </a:r>
          </a:p>
          <a:p>
            <a:pPr lvl="1"/>
            <a:r>
              <a:rPr lang="en-GB" sz="1600" dirty="0">
                <a:ea typeface="Calibri" panose="020F0502020204030204" pitchFamily="34" charset="0"/>
                <a:cs typeface="Calibri" panose="020F0502020204030204" pitchFamily="34" charset="0"/>
              </a:rPr>
              <a:t>Do an ELISA, Western Blot then Proteomics</a:t>
            </a:r>
            <a:endParaRPr lang="en-GB" sz="1600" b="1" dirty="0"/>
          </a:p>
          <a:p>
            <a:pPr lvl="1"/>
            <a:r>
              <a:rPr lang="en-GB" sz="1600" dirty="0">
                <a:ea typeface="Calibri" panose="020F0502020204030204" pitchFamily="34" charset="0"/>
                <a:cs typeface="Calibri" panose="020F0502020204030204" pitchFamily="34" charset="0"/>
              </a:rPr>
              <a:t>Explore the effect of TIMP1 and MMP13 on the proteome of stimulated cells</a:t>
            </a:r>
          </a:p>
          <a:p>
            <a:pPr marL="0" indent="0">
              <a:buNone/>
            </a:pPr>
            <a:endParaRPr lang="en-GB"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24">
            <a:extLst>
              <a:ext uri="{FF2B5EF4-FFF2-40B4-BE49-F238E27FC236}">
                <a16:creationId xmlns:a16="http://schemas.microsoft.com/office/drawing/2014/main" id="{470679D1-8E06-4802-A76C-026C9E0AE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267450"/>
            <a:ext cx="11953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56DDD1B-A11C-424E-9479-284A727DFD33}"/>
              </a:ext>
            </a:extLst>
          </p:cNvPr>
          <p:cNvSpPr/>
          <p:nvPr/>
        </p:nvSpPr>
        <p:spPr>
          <a:xfrm>
            <a:off x="287338" y="5446713"/>
            <a:ext cx="1254125" cy="504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2530" name="Title 1">
            <a:extLst>
              <a:ext uri="{FF2B5EF4-FFF2-40B4-BE49-F238E27FC236}">
                <a16:creationId xmlns:a16="http://schemas.microsoft.com/office/drawing/2014/main" id="{D1145983-0A60-7EAD-36FF-1FAD38F71DCB}"/>
              </a:ext>
            </a:extLst>
          </p:cNvPr>
          <p:cNvSpPr>
            <a:spLocks noGrp="1"/>
          </p:cNvSpPr>
          <p:nvPr>
            <p:ph type="title"/>
          </p:nvPr>
        </p:nvSpPr>
        <p:spPr>
          <a:xfrm>
            <a:off x="390525" y="1098550"/>
            <a:ext cx="8362950" cy="688975"/>
          </a:xfrm>
        </p:spPr>
        <p:txBody>
          <a:bodyPr/>
          <a:lstStyle/>
          <a:p>
            <a:r>
              <a:rPr lang="en-GB" altLang="en-US" sz="2700" dirty="0"/>
              <a:t>Acknowledgements </a:t>
            </a:r>
          </a:p>
        </p:txBody>
      </p:sp>
      <p:pic>
        <p:nvPicPr>
          <p:cNvPr id="22535" name="Picture 16">
            <a:extLst>
              <a:ext uri="{FF2B5EF4-FFF2-40B4-BE49-F238E27FC236}">
                <a16:creationId xmlns:a16="http://schemas.microsoft.com/office/drawing/2014/main" id="{8CE90B3C-67EC-E2EF-DC78-857B0BDC52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350" y="-106363"/>
            <a:ext cx="693102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101B9E9-3F0C-1450-5F75-90DBEDD96404}"/>
              </a:ext>
            </a:extLst>
          </p:cNvPr>
          <p:cNvPicPr>
            <a:picLocks/>
          </p:cNvPicPr>
          <p:nvPr/>
        </p:nvPicPr>
        <p:blipFill>
          <a:blip r:embed="rId5" cstate="print">
            <a:extLst>
              <a:ext uri="{28A0092B-C50C-407E-A947-70E740481C1C}">
                <a14:useLocalDpi xmlns:a14="http://schemas.microsoft.com/office/drawing/2010/main" val="0"/>
              </a:ext>
            </a:extLst>
          </a:blip>
          <a:srcRect b="21161"/>
          <a:stretch>
            <a:fillRect/>
          </a:stretch>
        </p:blipFill>
        <p:spPr bwMode="auto">
          <a:xfrm>
            <a:off x="3535696" y="4989996"/>
            <a:ext cx="2072608" cy="913434"/>
          </a:xfrm>
          <a:prstGeom prst="rect">
            <a:avLst/>
          </a:prstGeom>
          <a:noFill/>
          <a:ln>
            <a:noFill/>
          </a:ln>
        </p:spPr>
      </p:pic>
      <p:sp>
        <p:nvSpPr>
          <p:cNvPr id="3" name="TextBox 2">
            <a:extLst>
              <a:ext uri="{FF2B5EF4-FFF2-40B4-BE49-F238E27FC236}">
                <a16:creationId xmlns:a16="http://schemas.microsoft.com/office/drawing/2014/main" id="{2F71C6F9-B18F-960A-436F-116C438AA47F}"/>
              </a:ext>
            </a:extLst>
          </p:cNvPr>
          <p:cNvSpPr txBox="1"/>
          <p:nvPr/>
        </p:nvSpPr>
        <p:spPr>
          <a:xfrm>
            <a:off x="647564" y="1369318"/>
            <a:ext cx="7848872" cy="4708981"/>
          </a:xfrm>
          <a:prstGeom prst="rect">
            <a:avLst/>
          </a:prstGeom>
          <a:noFill/>
        </p:spPr>
        <p:txBody>
          <a:bodyPr wrap="square" rtlCol="0">
            <a:spAutoFit/>
          </a:bodyPr>
          <a:lstStyle/>
          <a:p>
            <a:pPr algn="ctr" eaLnBrk="1" hangingPunct="1">
              <a:defRPr/>
            </a:pPr>
            <a:r>
              <a:rPr lang="en-GB" sz="1600" b="1" u="sng" dirty="0">
                <a:latin typeface="+mn-lt"/>
                <a:ea typeface="Calibri" panose="020F0502020204030204" pitchFamily="34" charset="0"/>
                <a:cs typeface="Calibri" panose="020F0502020204030204" pitchFamily="34" charset="0"/>
              </a:rPr>
              <a:t>University of Liverpool</a:t>
            </a:r>
          </a:p>
          <a:p>
            <a:pPr algn="ctr" eaLnBrk="1" hangingPunct="1">
              <a:defRPr/>
            </a:pPr>
            <a:endParaRPr lang="en-GB" sz="1600" b="1" u="sng" dirty="0">
              <a:latin typeface="+mn-lt"/>
              <a:ea typeface="Calibri" panose="020F0502020204030204" pitchFamily="34" charset="0"/>
              <a:cs typeface="Calibri" panose="020F0502020204030204" pitchFamily="34" charset="0"/>
            </a:endParaRPr>
          </a:p>
          <a:p>
            <a:pPr algn="ctr" eaLnBrk="1" hangingPunct="1">
              <a:defRPr/>
            </a:pPr>
            <a:r>
              <a:rPr lang="en-GB" sz="1600" b="1" dirty="0">
                <a:latin typeface="+mn-lt"/>
                <a:ea typeface="Calibri" panose="020F0502020204030204" pitchFamily="34" charset="0"/>
                <a:cs typeface="Calibri" panose="020F0502020204030204" pitchFamily="34" charset="0"/>
              </a:rPr>
              <a:t>Dr Emily-</a:t>
            </a:r>
            <a:r>
              <a:rPr lang="en-GB" sz="1600" b="1" kern="100" dirty="0">
                <a:latin typeface="+mn-lt"/>
                <a:ea typeface="Calibri" panose="020F0502020204030204" pitchFamily="34" charset="0"/>
                <a:cs typeface="Calibri" panose="020F0502020204030204" pitchFamily="34" charset="0"/>
              </a:rPr>
              <a:t>Jayne Clarke </a:t>
            </a:r>
            <a:r>
              <a:rPr lang="en-GB" sz="1600" dirty="0">
                <a:latin typeface="+mn-lt"/>
                <a:ea typeface="Calibri" panose="020F0502020204030204" pitchFamily="34" charset="0"/>
                <a:cs typeface="Calibri" panose="020F0502020204030204" pitchFamily="34" charset="0"/>
              </a:rPr>
              <a:t>(Department of Musculoskeletal Biology and Ageing Science, Institute of Life Course and Medical Sciences, University of Liverpool)</a:t>
            </a:r>
          </a:p>
          <a:p>
            <a:pPr algn="ctr" eaLnBrk="1" hangingPunct="1">
              <a:defRPr/>
            </a:pPr>
            <a:endParaRPr lang="en-GB" sz="1600" b="1" u="sng" dirty="0">
              <a:latin typeface="+mn-lt"/>
              <a:ea typeface="Calibri" panose="020F0502020204030204" pitchFamily="34" charset="0"/>
              <a:cs typeface="Calibri" panose="020F0502020204030204" pitchFamily="34" charset="0"/>
            </a:endParaRPr>
          </a:p>
          <a:p>
            <a:pPr algn="ctr" eaLnBrk="1" hangingPunct="1">
              <a:defRPr/>
            </a:pPr>
            <a:r>
              <a:rPr lang="en-GB" sz="1600" b="1" dirty="0">
                <a:latin typeface="+mn-lt"/>
                <a:ea typeface="Calibri" panose="020F0502020204030204" pitchFamily="34" charset="0"/>
                <a:cs typeface="Calibri" panose="020F0502020204030204" pitchFamily="34" charset="0"/>
              </a:rPr>
              <a:t>Prof Mandy J Peffers </a:t>
            </a:r>
            <a:r>
              <a:rPr lang="en-GB" sz="1600" dirty="0">
                <a:latin typeface="+mn-lt"/>
                <a:ea typeface="Calibri" panose="020F0502020204030204" pitchFamily="34" charset="0"/>
                <a:cs typeface="Calibri" panose="020F0502020204030204" pitchFamily="34" charset="0"/>
              </a:rPr>
              <a:t>(Department of Musculoskeletal Biology and Ageing Science, Institute of Life Course and Medical Sciences, University of Liverpool)</a:t>
            </a:r>
          </a:p>
          <a:p>
            <a:pPr algn="ctr">
              <a:defRPr/>
            </a:pPr>
            <a:endParaRPr lang="en-GB" sz="1600" dirty="0">
              <a:latin typeface="+mn-lt"/>
              <a:ea typeface="Calibri" panose="020F0502020204030204" pitchFamily="34" charset="0"/>
              <a:cs typeface="Calibri" panose="020F0502020204030204" pitchFamily="34" charset="0"/>
            </a:endParaRPr>
          </a:p>
          <a:p>
            <a:pPr algn="ctr">
              <a:defRPr/>
            </a:pPr>
            <a:endParaRPr lang="en-GB" sz="1600" dirty="0">
              <a:latin typeface="+mn-lt"/>
              <a:ea typeface="Calibri" panose="020F0502020204030204" pitchFamily="34" charset="0"/>
              <a:cs typeface="Calibri" panose="020F0502020204030204" pitchFamily="34" charset="0"/>
            </a:endParaRPr>
          </a:p>
          <a:p>
            <a:pPr algn="ctr" eaLnBrk="1" hangingPunct="1">
              <a:defRPr/>
            </a:pPr>
            <a:r>
              <a:rPr lang="en-GB" sz="1600" b="1" dirty="0">
                <a:latin typeface="+mn-lt"/>
                <a:ea typeface="Calibri" panose="020F0502020204030204" pitchFamily="34" charset="0"/>
                <a:cs typeface="Calibri" panose="020F0502020204030204" pitchFamily="34" charset="0"/>
              </a:rPr>
              <a:t>Beaufort Cottage Educational Trust/ Gerald Leigh Charitable Trust </a:t>
            </a:r>
            <a:r>
              <a:rPr lang="en-GB" sz="1600" b="1" dirty="0">
                <a:latin typeface="+mn-lt"/>
                <a:ea typeface="Calibri" panose="020F0502020204030204" pitchFamily="34" charset="0"/>
                <a:cs typeface="Calibri-Bold"/>
              </a:rPr>
              <a:t>Veterinary Summer Scholarships</a:t>
            </a:r>
          </a:p>
          <a:p>
            <a:pPr algn="ctr" eaLnBrk="1" hangingPunct="1">
              <a:defRPr/>
            </a:pPr>
            <a:r>
              <a:rPr lang="en-GB" sz="1600" dirty="0">
                <a:latin typeface="+mn-lt"/>
                <a:ea typeface="Calibri" panose="020F0502020204030204" pitchFamily="34" charset="0"/>
                <a:cs typeface="Times New Roman" panose="02020603050405020304" pitchFamily="18" charset="0"/>
              </a:rPr>
              <a:t>- Provided funding</a:t>
            </a:r>
            <a:endParaRPr lang="en-US" sz="1600" dirty="0">
              <a:latin typeface="+mn-lt"/>
              <a:ea typeface="Calibri" panose="020F0502020204030204" pitchFamily="34" charset="0"/>
              <a:cs typeface="Times New Roman" panose="02020603050405020304" pitchFamily="18" charset="0"/>
            </a:endParaRPr>
          </a:p>
          <a:p>
            <a:pPr algn="ctr" eaLnBrk="1" hangingPunct="1">
              <a:defRPr/>
            </a:pPr>
            <a:endParaRPr lang="en-US" dirty="0"/>
          </a:p>
          <a:p>
            <a:pPr algn="ctr" eaLnBrk="1" hangingPunct="1">
              <a:defRPr/>
            </a:pPr>
            <a:endParaRPr lang="en-US" dirty="0"/>
          </a:p>
          <a:p>
            <a:pPr algn="ctr" eaLnBrk="1" hangingPunct="1">
              <a:defRPr/>
            </a:pPr>
            <a:endParaRPr lang="en-US" dirty="0"/>
          </a:p>
          <a:p>
            <a:pPr algn="ctr" eaLnBrk="1" hangingPunct="1">
              <a:defRPr/>
            </a:pPr>
            <a:endParaRPr lang="en-US" dirty="0"/>
          </a:p>
          <a:p>
            <a:pPr algn="ctr" eaLnBrk="1" hangingPunct="1">
              <a:defRPr/>
            </a:pPr>
            <a:endParaRPr lang="en-US" dirty="0"/>
          </a:p>
          <a:p>
            <a:pPr algn="ctr" eaLnBrk="1" hangingPunct="1">
              <a:defRPr/>
            </a:pPr>
            <a:endParaRPr lang="en-US" dirty="0"/>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6FC9-FB72-4BF9-CECD-6EE20235AEFA}"/>
              </a:ext>
            </a:extLst>
          </p:cNvPr>
          <p:cNvSpPr>
            <a:spLocks noGrp="1"/>
          </p:cNvSpPr>
          <p:nvPr>
            <p:ph type="title"/>
          </p:nvPr>
        </p:nvSpPr>
        <p:spPr>
          <a:xfrm>
            <a:off x="1634537" y="0"/>
            <a:ext cx="6929454" cy="1143000"/>
          </a:xfrm>
        </p:spPr>
        <p:txBody>
          <a:bodyPr/>
          <a:lstStyle/>
          <a:p>
            <a:r>
              <a:rPr lang="en-GB" dirty="0"/>
              <a:t>Definitions</a:t>
            </a:r>
          </a:p>
        </p:txBody>
      </p:sp>
      <p:sp>
        <p:nvSpPr>
          <p:cNvPr id="3" name="Content Placeholder 2">
            <a:extLst>
              <a:ext uri="{FF2B5EF4-FFF2-40B4-BE49-F238E27FC236}">
                <a16:creationId xmlns:a16="http://schemas.microsoft.com/office/drawing/2014/main" id="{0CAA748D-C9AB-807E-9EC0-F399E09FE2FA}"/>
              </a:ext>
            </a:extLst>
          </p:cNvPr>
          <p:cNvSpPr>
            <a:spLocks noGrp="1"/>
          </p:cNvSpPr>
          <p:nvPr>
            <p:ph idx="1"/>
          </p:nvPr>
        </p:nvSpPr>
        <p:spPr>
          <a:xfrm>
            <a:off x="1331640" y="1656410"/>
            <a:ext cx="8229600" cy="4525963"/>
          </a:xfrm>
        </p:spPr>
        <p:txBody>
          <a:bodyPr/>
          <a:lstStyle/>
          <a:p>
            <a:pPr eaLnBrk="1" hangingPunct="1">
              <a:spcBef>
                <a:spcPct val="0"/>
              </a:spcBef>
            </a:pPr>
            <a:r>
              <a:rPr lang="en-GB" altLang="en-US" b="1" dirty="0"/>
              <a:t>MMP13: </a:t>
            </a:r>
            <a:r>
              <a:rPr lang="en-GB" sz="2400" b="1" dirty="0"/>
              <a:t>Matrix Metalloproteinase-13</a:t>
            </a:r>
          </a:p>
          <a:p>
            <a:pPr lvl="1" eaLnBrk="1" hangingPunct="1">
              <a:spcBef>
                <a:spcPct val="0"/>
              </a:spcBef>
            </a:pPr>
            <a:r>
              <a:rPr lang="en-GB" sz="2400" dirty="0"/>
              <a:t>Enzyme that breakdowns cartilage</a:t>
            </a:r>
          </a:p>
          <a:p>
            <a:pPr lvl="1" eaLnBrk="1" hangingPunct="1">
              <a:spcBef>
                <a:spcPct val="0"/>
              </a:spcBef>
            </a:pPr>
            <a:r>
              <a:rPr lang="en-GB" sz="2400" dirty="0"/>
              <a:t>Degrades collagen</a:t>
            </a:r>
          </a:p>
          <a:p>
            <a:pPr lvl="1" eaLnBrk="1" hangingPunct="1">
              <a:spcBef>
                <a:spcPct val="0"/>
              </a:spcBef>
            </a:pPr>
            <a:r>
              <a:rPr lang="en-GB" sz="2400" dirty="0"/>
              <a:t>Key target in osteoarthritis progression </a:t>
            </a:r>
            <a:r>
              <a:rPr lang="en-GB" sz="1800" dirty="0"/>
              <a:t>(1)</a:t>
            </a:r>
            <a:endParaRPr lang="en-GB" sz="2400" dirty="0"/>
          </a:p>
          <a:p>
            <a:pPr eaLnBrk="1" hangingPunct="1">
              <a:spcBef>
                <a:spcPct val="0"/>
              </a:spcBef>
            </a:pPr>
            <a:endParaRPr lang="en-GB" b="1" dirty="0"/>
          </a:p>
          <a:p>
            <a:pPr eaLnBrk="1" hangingPunct="1">
              <a:spcBef>
                <a:spcPct val="0"/>
              </a:spcBef>
            </a:pPr>
            <a:r>
              <a:rPr lang="en-GB" b="1" dirty="0"/>
              <a:t>TIMP1: </a:t>
            </a:r>
            <a:r>
              <a:rPr lang="en-GB" sz="2400" b="1" dirty="0"/>
              <a:t>Tissue Inhibitor of Metalloproteinase-1 </a:t>
            </a:r>
          </a:p>
          <a:p>
            <a:pPr lvl="1" eaLnBrk="1" hangingPunct="1">
              <a:spcBef>
                <a:spcPct val="0"/>
              </a:spcBef>
            </a:pPr>
            <a:r>
              <a:rPr lang="en-GB" sz="2400" dirty="0"/>
              <a:t>Cytokine like function</a:t>
            </a:r>
          </a:p>
          <a:p>
            <a:pPr lvl="1" eaLnBrk="1" hangingPunct="1">
              <a:spcBef>
                <a:spcPct val="0"/>
              </a:spcBef>
            </a:pPr>
            <a:r>
              <a:rPr lang="en-GB" sz="2400" dirty="0"/>
              <a:t>Regulating cell growth</a:t>
            </a:r>
          </a:p>
          <a:p>
            <a:pPr lvl="1" eaLnBrk="1" hangingPunct="1">
              <a:spcBef>
                <a:spcPct val="0"/>
              </a:spcBef>
            </a:pPr>
            <a:r>
              <a:rPr lang="en-GB" sz="2400" dirty="0"/>
              <a:t>Controls differentiation</a:t>
            </a:r>
          </a:p>
          <a:p>
            <a:pPr lvl="1" eaLnBrk="1" hangingPunct="1">
              <a:spcBef>
                <a:spcPct val="0"/>
              </a:spcBef>
            </a:pPr>
            <a:r>
              <a:rPr lang="en-GB" sz="2400" dirty="0"/>
              <a:t>Supresses apoptosis </a:t>
            </a:r>
            <a:r>
              <a:rPr lang="en-GB" sz="1800" dirty="0"/>
              <a:t>(2)</a:t>
            </a:r>
          </a:p>
          <a:p>
            <a:pPr lvl="1" eaLnBrk="1" hangingPunct="1">
              <a:spcBef>
                <a:spcPct val="0"/>
              </a:spcBef>
            </a:pPr>
            <a:endParaRPr lang="en-GB" sz="1600" dirty="0"/>
          </a:p>
          <a:p>
            <a:pPr lvl="1" eaLnBrk="1" hangingPunct="1">
              <a:spcBef>
                <a:spcPct val="0"/>
              </a:spcBef>
            </a:pPr>
            <a:endParaRPr lang="en-GB" sz="1600" dirty="0"/>
          </a:p>
          <a:p>
            <a:pPr lvl="1" eaLnBrk="1" hangingPunct="1">
              <a:spcBef>
                <a:spcPct val="0"/>
              </a:spcBef>
            </a:pPr>
            <a:endParaRPr lang="en-GB" sz="1600" dirty="0"/>
          </a:p>
          <a:p>
            <a:pPr marL="457200" lvl="1" indent="0" eaLnBrk="1" hangingPunct="1">
              <a:spcBef>
                <a:spcPct val="0"/>
              </a:spcBef>
              <a:buNone/>
            </a:pPr>
            <a:endParaRPr lang="en-GB" sz="1600" dirty="0"/>
          </a:p>
        </p:txBody>
      </p:sp>
      <p:pic>
        <p:nvPicPr>
          <p:cNvPr id="4" name="Picture 3">
            <a:extLst>
              <a:ext uri="{FF2B5EF4-FFF2-40B4-BE49-F238E27FC236}">
                <a16:creationId xmlns:a16="http://schemas.microsoft.com/office/drawing/2014/main" id="{2263B32E-1293-3FB7-C267-8D21887FECBD}"/>
              </a:ext>
            </a:extLst>
          </p:cNvPr>
          <p:cNvPicPr>
            <a:picLocks noChangeAspect="1"/>
          </p:cNvPicPr>
          <p:nvPr/>
        </p:nvPicPr>
        <p:blipFill>
          <a:blip r:embed="rId3"/>
          <a:stretch>
            <a:fillRect/>
          </a:stretch>
        </p:blipFill>
        <p:spPr>
          <a:xfrm>
            <a:off x="468664" y="6169013"/>
            <a:ext cx="1194920" cy="359695"/>
          </a:xfrm>
          <a:prstGeom prst="rect">
            <a:avLst/>
          </a:prstGeom>
        </p:spPr>
      </p:pic>
    </p:spTree>
    <p:extLst>
      <p:ext uri="{BB962C8B-B14F-4D97-AF65-F5344CB8AC3E}">
        <p14:creationId xmlns:p14="http://schemas.microsoft.com/office/powerpoint/2010/main" val="44522803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ED896-D5C2-32C3-1F69-A3B60A62A9BC}"/>
            </a:ext>
          </a:extLst>
        </p:cNvPr>
        <p:cNvGrpSpPr/>
        <p:nvPr/>
      </p:nvGrpSpPr>
      <p:grpSpPr>
        <a:xfrm>
          <a:off x="0" y="0"/>
          <a:ext cx="0" cy="0"/>
          <a:chOff x="0" y="0"/>
          <a:chExt cx="0" cy="0"/>
        </a:xfrm>
      </p:grpSpPr>
      <p:pic>
        <p:nvPicPr>
          <p:cNvPr id="12" name="Picture 1">
            <a:extLst>
              <a:ext uri="{FF2B5EF4-FFF2-40B4-BE49-F238E27FC236}">
                <a16:creationId xmlns:a16="http://schemas.microsoft.com/office/drawing/2014/main" id="{C7CE3DB1-6678-1C74-F95D-27A35BB60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237288"/>
            <a:ext cx="1193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a:extLst>
              <a:ext uri="{FF2B5EF4-FFF2-40B4-BE49-F238E27FC236}">
                <a16:creationId xmlns:a16="http://schemas.microsoft.com/office/drawing/2014/main" id="{EBEA36EE-D192-2070-7E56-687C0EF06F7F}"/>
              </a:ext>
            </a:extLst>
          </p:cNvPr>
          <p:cNvSpPr>
            <a:spLocks noGrp="1"/>
          </p:cNvSpPr>
          <p:nvPr>
            <p:ph type="title"/>
          </p:nvPr>
        </p:nvSpPr>
        <p:spPr>
          <a:xfrm>
            <a:off x="1662113" y="-99392"/>
            <a:ext cx="6929437" cy="1143000"/>
          </a:xfrm>
        </p:spPr>
        <p:txBody>
          <a:bodyPr/>
          <a:lstStyle/>
          <a:p>
            <a:r>
              <a:rPr lang="en-GB" altLang="en-US" dirty="0"/>
              <a:t>References</a:t>
            </a:r>
          </a:p>
        </p:txBody>
      </p:sp>
      <p:sp>
        <p:nvSpPr>
          <p:cNvPr id="2" name="TextBox 1">
            <a:extLst>
              <a:ext uri="{FF2B5EF4-FFF2-40B4-BE49-F238E27FC236}">
                <a16:creationId xmlns:a16="http://schemas.microsoft.com/office/drawing/2014/main" id="{310FE090-04A1-019F-4CD2-E97324A081F9}"/>
              </a:ext>
            </a:extLst>
          </p:cNvPr>
          <p:cNvSpPr txBox="1"/>
          <p:nvPr/>
        </p:nvSpPr>
        <p:spPr>
          <a:xfrm>
            <a:off x="323528" y="1043608"/>
            <a:ext cx="8496944" cy="6433300"/>
          </a:xfrm>
          <a:prstGeom prst="rect">
            <a:avLst/>
          </a:prstGeom>
          <a:noFill/>
        </p:spPr>
        <p:txBody>
          <a:bodyPr wrap="square" rtlCol="0">
            <a:spAutoFit/>
          </a:bodyPr>
          <a:lstStyle/>
          <a:p>
            <a:r>
              <a:rPr lang="en-GB" sz="1050" dirty="0"/>
              <a:t>(1) Wang, M., Sampson, E.R., Jin, H., Li, J., Ke, Q.H., </a:t>
            </a:r>
            <a:r>
              <a:rPr lang="en-GB" sz="1050" dirty="0" err="1"/>
              <a:t>Im</a:t>
            </a:r>
            <a:r>
              <a:rPr lang="en-GB" sz="1050" dirty="0"/>
              <a:t>, H.J., &amp; Di, C. (2013). MMP13 is a critical target gene during the progression of osteoarthritis. </a:t>
            </a:r>
            <a:r>
              <a:rPr lang="en-GB" sz="1050" i="1" dirty="0"/>
              <a:t>Arthritis Res Ther</a:t>
            </a:r>
            <a:r>
              <a:rPr lang="en-GB" sz="1050" dirty="0"/>
              <a:t> </a:t>
            </a:r>
            <a:r>
              <a:rPr lang="en-GB" sz="1050" b="1" dirty="0"/>
              <a:t>15</a:t>
            </a:r>
            <a:r>
              <a:rPr lang="en-GB" sz="1050" dirty="0"/>
              <a:t>, R5 https://doi.org/10.1186/ar4133</a:t>
            </a:r>
          </a:p>
          <a:p>
            <a:endParaRPr lang="en-GB" sz="1050" dirty="0"/>
          </a:p>
          <a:p>
            <a:r>
              <a:rPr lang="en-GB" sz="1050" dirty="0"/>
              <a:t>(2) Ries C. (2014). Cytokine functions of TIMP-1. </a:t>
            </a:r>
            <a:r>
              <a:rPr lang="en-GB" sz="1050" i="1" dirty="0"/>
              <a:t>Cellular and molecular life sciences : CMLS</a:t>
            </a:r>
            <a:r>
              <a:rPr lang="en-GB" sz="1050" dirty="0"/>
              <a:t>, </a:t>
            </a:r>
            <a:r>
              <a:rPr lang="en-GB" sz="1050" i="1" dirty="0"/>
              <a:t>71</a:t>
            </a:r>
            <a:r>
              <a:rPr lang="en-GB" sz="1050" dirty="0"/>
              <a:t>(4), 659–672. https://doi.org/10.1007/s00018-013-1457-3</a:t>
            </a:r>
          </a:p>
          <a:p>
            <a:endParaRPr lang="en-GB" sz="1050" dirty="0"/>
          </a:p>
          <a:p>
            <a:r>
              <a:rPr lang="en-GB" sz="1050" dirty="0"/>
              <a:t>(3) Thorpe, C. T., Clegg, P. D., &amp; Birch, H. L. (2010). A review of tendon injury: why is the equine superficial digital flexor tendon most at risk?. </a:t>
            </a:r>
            <a:r>
              <a:rPr lang="en-GB" sz="1050" i="1" dirty="0"/>
              <a:t>Equine veterinary journal</a:t>
            </a:r>
            <a:r>
              <a:rPr lang="en-GB" sz="1050" dirty="0"/>
              <a:t>, </a:t>
            </a:r>
            <a:r>
              <a:rPr lang="en-GB" sz="1050" i="1" dirty="0"/>
              <a:t>42</a:t>
            </a:r>
            <a:r>
              <a:rPr lang="en-GB" sz="1050" dirty="0"/>
              <a:t>(2), 174–180. https://doi.org/10.2746/042516409X480395</a:t>
            </a:r>
          </a:p>
          <a:p>
            <a:endParaRPr lang="en-GB" sz="1050" dirty="0"/>
          </a:p>
          <a:p>
            <a:pPr lvl="0">
              <a:spcBef>
                <a:spcPct val="30000"/>
              </a:spcBef>
              <a:defRPr/>
            </a:pPr>
            <a:r>
              <a:rPr lang="en-GB" sz="1050" dirty="0"/>
              <a:t>(4) McIlwraith, C.W., Frisbie, D.D. and </a:t>
            </a:r>
            <a:r>
              <a:rPr lang="en-GB" sz="1050" dirty="0" err="1"/>
              <a:t>Kawcak</a:t>
            </a:r>
            <a:r>
              <a:rPr lang="en-GB" sz="1050" dirty="0"/>
              <a:t>, C.E. (2012) ‘The horse as a model of naturally occurring osteoarthritis’, </a:t>
            </a:r>
            <a:r>
              <a:rPr lang="en-GB" sz="1050" i="1" dirty="0"/>
              <a:t>Bone Joint Res</a:t>
            </a:r>
            <a:r>
              <a:rPr lang="en-GB" sz="1050" dirty="0"/>
              <a:t>, 1(11), pp. 297–309. doi:10.1302/2046-3758.111.2000132. </a:t>
            </a:r>
          </a:p>
          <a:p>
            <a:endParaRPr lang="en-GB" sz="1050" dirty="0"/>
          </a:p>
          <a:p>
            <a:r>
              <a:rPr lang="en-GB" sz="1050" dirty="0"/>
              <a:t>(5) Murray, R. C., Birch, H. L., Lakhani, K., &amp; </a:t>
            </a:r>
            <a:r>
              <a:rPr lang="en-GB" sz="1050" dirty="0" err="1"/>
              <a:t>Goodship</a:t>
            </a:r>
            <a:r>
              <a:rPr lang="en-GB" sz="1050" dirty="0"/>
              <a:t>, A. E. (2001). Biochemical composition of equine carpal articular cartilage is influenced by short-term exercise in a site-specific manner. </a:t>
            </a:r>
            <a:r>
              <a:rPr lang="en-GB" sz="1050" i="1" dirty="0"/>
              <a:t>Osteoarthritis and cartilage</a:t>
            </a:r>
            <a:r>
              <a:rPr lang="en-GB" sz="1050" dirty="0"/>
              <a:t>, </a:t>
            </a:r>
            <a:r>
              <a:rPr lang="en-GB" sz="1050" i="1" dirty="0"/>
              <a:t>9</a:t>
            </a:r>
            <a:r>
              <a:rPr lang="en-GB" sz="1050" dirty="0"/>
              <a:t>(7), 625–632. https://doi.org/10.1053/joca.2001.0462</a:t>
            </a:r>
          </a:p>
          <a:p>
            <a:pPr lvl="0">
              <a:spcBef>
                <a:spcPct val="30000"/>
              </a:spcBef>
              <a:defRPr/>
            </a:pPr>
            <a:endParaRPr lang="en-GB" sz="1050" dirty="0"/>
          </a:p>
          <a:p>
            <a:pPr lvl="0">
              <a:spcBef>
                <a:spcPct val="30000"/>
              </a:spcBef>
              <a:defRPr/>
            </a:pPr>
            <a:r>
              <a:rPr lang="en-GB" sz="1050" dirty="0"/>
              <a:t>(6) De Sousa, N.R., Luna, S.P., </a:t>
            </a:r>
            <a:r>
              <a:rPr lang="en-GB" sz="1050" dirty="0" err="1"/>
              <a:t>Pizzigatti</a:t>
            </a:r>
            <a:r>
              <a:rPr lang="en-GB" sz="1050" dirty="0"/>
              <a:t>, D., Martins, M.T., Possebon, F.S., Aguiar, A.C.( 2017) 'Relation between type and local of </a:t>
            </a:r>
            <a:r>
              <a:rPr lang="en-GB" sz="1050" dirty="0" err="1"/>
              <a:t>orthopedic</a:t>
            </a:r>
            <a:r>
              <a:rPr lang="en-GB" sz="1050" dirty="0"/>
              <a:t> injuries with physical activity in horses', </a:t>
            </a:r>
            <a:r>
              <a:rPr lang="en-GB" sz="1050" i="1" dirty="0"/>
              <a:t>Ciencia Rural,</a:t>
            </a:r>
            <a:r>
              <a:rPr lang="en-GB" sz="1050" dirty="0"/>
              <a:t> 47:1–7. </a:t>
            </a:r>
            <a:r>
              <a:rPr lang="en-GB" sz="1050" dirty="0" err="1"/>
              <a:t>doi</a:t>
            </a:r>
            <a:r>
              <a:rPr lang="en-GB" sz="1050" dirty="0"/>
              <a:t>: 10.1590/0103-8478cr20151218 </a:t>
            </a:r>
          </a:p>
          <a:p>
            <a:pPr lvl="0">
              <a:spcBef>
                <a:spcPct val="30000"/>
              </a:spcBef>
              <a:defRPr/>
            </a:pPr>
            <a:endParaRPr lang="en-GB" sz="1050" dirty="0"/>
          </a:p>
          <a:p>
            <a:pPr lvl="0">
              <a:spcBef>
                <a:spcPct val="30000"/>
              </a:spcBef>
              <a:defRPr/>
            </a:pPr>
            <a:r>
              <a:rPr lang="en-GB" sz="1050" dirty="0"/>
              <a:t>(7) Jammes M, </a:t>
            </a:r>
            <a:r>
              <a:rPr lang="en-GB" sz="1050" dirty="0" err="1"/>
              <a:t>Contentin</a:t>
            </a:r>
            <a:r>
              <a:rPr lang="en-GB" sz="1050" dirty="0"/>
              <a:t> R, </a:t>
            </a:r>
            <a:r>
              <a:rPr lang="en-GB" sz="1050" dirty="0" err="1"/>
              <a:t>Cassé</a:t>
            </a:r>
            <a:r>
              <a:rPr lang="en-GB" sz="1050" dirty="0"/>
              <a:t> F and </a:t>
            </a:r>
            <a:r>
              <a:rPr lang="en-GB" sz="1050" dirty="0" err="1"/>
              <a:t>Galéra</a:t>
            </a:r>
            <a:r>
              <a:rPr lang="en-GB" sz="1050" dirty="0"/>
              <a:t> P (2023) Equine osteoarthritis: Strategies to enhance mesenchymal stromal cell-based acellular therapies. </a:t>
            </a:r>
            <a:r>
              <a:rPr lang="en-GB" sz="1050" i="1" dirty="0"/>
              <a:t>Front. Vet. Sci.</a:t>
            </a:r>
            <a:r>
              <a:rPr lang="en-GB" sz="1050" dirty="0"/>
              <a:t> 10:1115774. </a:t>
            </a:r>
            <a:r>
              <a:rPr lang="en-GB" sz="1050" dirty="0" err="1"/>
              <a:t>doi</a:t>
            </a:r>
            <a:r>
              <a:rPr lang="en-GB" sz="1050" dirty="0"/>
              <a:t>: 10.3389/fvets.2023.1115774</a:t>
            </a:r>
          </a:p>
          <a:p>
            <a:pPr lvl="0">
              <a:spcBef>
                <a:spcPct val="30000"/>
              </a:spcBef>
              <a:defRPr/>
            </a:pPr>
            <a:endParaRPr lang="en-GB" sz="1050" dirty="0"/>
          </a:p>
          <a:p>
            <a:pPr lvl="0">
              <a:spcBef>
                <a:spcPct val="30000"/>
              </a:spcBef>
              <a:defRPr/>
            </a:pPr>
            <a:r>
              <a:rPr lang="en-GB" sz="1050" dirty="0"/>
              <a:t>(8) Ferris, D.J., Frisbie, D.D., </a:t>
            </a:r>
            <a:r>
              <a:rPr lang="en-GB" sz="1050" dirty="0" err="1"/>
              <a:t>Kisiday</a:t>
            </a:r>
            <a:r>
              <a:rPr lang="en-GB" sz="1050" dirty="0"/>
              <a:t>, J.D., McIlwraith, C.W., Hague, B.A., Major, M.D., Schneider, R.K., Zubrod, C.J., </a:t>
            </a:r>
            <a:r>
              <a:rPr lang="en-GB" sz="1050" dirty="0" err="1"/>
              <a:t>Kawcak</a:t>
            </a:r>
            <a:r>
              <a:rPr lang="en-GB" sz="1050" dirty="0"/>
              <a:t>, C.E. and Goodrich, L.R. (2014), Clinical Outcome After Intra-Articular Administration of Bone Marrow Derived Mesenchymal Stem Cells in 33 Horses With Stifle Injury. Veterinary Surgery, 43: 255-265. https://doi.org/10.1111/j.1532-950X.2014.12100.x</a:t>
            </a:r>
          </a:p>
          <a:p>
            <a:pPr lvl="0">
              <a:spcBef>
                <a:spcPct val="30000"/>
              </a:spcBef>
              <a:defRPr/>
            </a:pPr>
            <a:endParaRPr lang="en-GB" sz="1050" dirty="0"/>
          </a:p>
          <a:p>
            <a:pPr lvl="0">
              <a:spcBef>
                <a:spcPct val="30000"/>
              </a:spcBef>
              <a:defRPr/>
            </a:pPr>
            <a:r>
              <a:rPr lang="en-GB" sz="1050" b="1" dirty="0"/>
              <a:t>(9) Salerno, A., Brady, K., Rikkers, M., Li, C., Caamaño-Gutierrez, E., Falciani, F., Blom, A. W., Whitehouse, M. R., &amp; Hollander, A. P. (2020). MMP13 and TIMP1 are functional markers for two different potential modes of action by mesenchymal stem/stromal cells when treating osteoarthritis. </a:t>
            </a:r>
            <a:r>
              <a:rPr lang="en-GB" sz="1050" b="1" i="1" dirty="0"/>
              <a:t>Stem cells (Dayton, Ohio)</a:t>
            </a:r>
            <a:r>
              <a:rPr lang="en-GB" sz="1050" b="1" dirty="0"/>
              <a:t>, </a:t>
            </a:r>
            <a:r>
              <a:rPr lang="en-GB" sz="1050" b="1" i="1" dirty="0"/>
              <a:t>38</a:t>
            </a:r>
            <a:r>
              <a:rPr lang="en-GB" sz="1050" b="1" dirty="0"/>
              <a:t>(11), 1438–1453. https://doi.org/10.1002/stem.3255</a:t>
            </a:r>
          </a:p>
          <a:p>
            <a:pPr lvl="0">
              <a:spcBef>
                <a:spcPct val="30000"/>
              </a:spcBef>
              <a:defRPr/>
            </a:pPr>
            <a:endParaRPr lang="en-GB" sz="1050" b="1" dirty="0"/>
          </a:p>
          <a:p>
            <a:pPr lvl="0">
              <a:spcBef>
                <a:spcPct val="30000"/>
              </a:spcBef>
              <a:defRPr/>
            </a:pPr>
            <a:r>
              <a:rPr lang="en-GB" sz="1050" dirty="0"/>
              <a:t>(10) Lin, C. S., Ning, H., Lin, G., &amp; Lue, T. F. (2012). Is CD34 truly a negative marker for mesenchymal stromal cells?. </a:t>
            </a:r>
            <a:r>
              <a:rPr lang="en-GB" sz="1050" i="1" dirty="0" err="1"/>
              <a:t>Cytotherapy</a:t>
            </a:r>
            <a:r>
              <a:rPr lang="en-GB" sz="1050" dirty="0"/>
              <a:t>, </a:t>
            </a:r>
            <a:r>
              <a:rPr lang="en-GB" sz="1050" i="1" dirty="0"/>
              <a:t>14</a:t>
            </a:r>
            <a:r>
              <a:rPr lang="en-GB" sz="1050" dirty="0"/>
              <a:t>(10), 1159–1163. https://doi.org/10.3109/14653249.2012.729817</a:t>
            </a:r>
            <a:endParaRPr lang="en-GB" sz="1050" b="1" dirty="0"/>
          </a:p>
          <a:p>
            <a:pPr lvl="0">
              <a:spcBef>
                <a:spcPct val="30000"/>
              </a:spcBef>
              <a:defRPr/>
            </a:pPr>
            <a:endParaRPr lang="en-GB" dirty="0"/>
          </a:p>
          <a:p>
            <a:endParaRPr lang="en-GB" dirty="0"/>
          </a:p>
        </p:txBody>
      </p:sp>
    </p:spTree>
    <p:extLst>
      <p:ext uri="{BB962C8B-B14F-4D97-AF65-F5344CB8AC3E}">
        <p14:creationId xmlns:p14="http://schemas.microsoft.com/office/powerpoint/2010/main" val="338174700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4EE9B4D-DEB7-FD8A-C848-8598855DD9D4}"/>
            </a:ext>
          </a:extLst>
        </p:cNvPr>
        <p:cNvGrpSpPr/>
        <p:nvPr/>
      </p:nvGrpSpPr>
      <p:grpSpPr>
        <a:xfrm>
          <a:off x="0" y="0"/>
          <a:ext cx="0" cy="0"/>
          <a:chOff x="0" y="0"/>
          <a:chExt cx="0" cy="0"/>
        </a:xfrm>
      </p:grpSpPr>
      <p:sp>
        <p:nvSpPr>
          <p:cNvPr id="9218" name="Title 1">
            <a:extLst>
              <a:ext uri="{FF2B5EF4-FFF2-40B4-BE49-F238E27FC236}">
                <a16:creationId xmlns:a16="http://schemas.microsoft.com/office/drawing/2014/main" id="{D8352291-B6D3-8326-48FB-149776D0891B}"/>
              </a:ext>
            </a:extLst>
          </p:cNvPr>
          <p:cNvSpPr>
            <a:spLocks noGrp="1"/>
          </p:cNvSpPr>
          <p:nvPr>
            <p:ph type="title"/>
          </p:nvPr>
        </p:nvSpPr>
        <p:spPr>
          <a:xfrm>
            <a:off x="2123728" y="-99392"/>
            <a:ext cx="6929437" cy="1143000"/>
          </a:xfrm>
        </p:spPr>
        <p:txBody>
          <a:bodyPr/>
          <a:lstStyle/>
          <a:p>
            <a:r>
              <a:rPr lang="en-GB" altLang="en-US" sz="3200" dirty="0"/>
              <a:t>Musculoskeletal Injury in Equine Athlete</a:t>
            </a:r>
          </a:p>
        </p:txBody>
      </p:sp>
      <p:pic>
        <p:nvPicPr>
          <p:cNvPr id="9221" name="Picture 5">
            <a:extLst>
              <a:ext uri="{FF2B5EF4-FFF2-40B4-BE49-F238E27FC236}">
                <a16:creationId xmlns:a16="http://schemas.microsoft.com/office/drawing/2014/main" id="{831FFA4B-CDE3-8925-2035-8AA116AF0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267450"/>
            <a:ext cx="1193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66023BC3-4B30-61A3-FC26-459C15B14EDD}"/>
              </a:ext>
            </a:extLst>
          </p:cNvPr>
          <p:cNvSpPr>
            <a:spLocks noGrp="1"/>
          </p:cNvSpPr>
          <p:nvPr>
            <p:ph idx="1"/>
          </p:nvPr>
        </p:nvSpPr>
        <p:spPr>
          <a:xfrm>
            <a:off x="301302" y="1525463"/>
            <a:ext cx="8374385" cy="5102350"/>
          </a:xfrm>
        </p:spPr>
        <p:txBody>
          <a:bodyPr/>
          <a:lstStyle/>
          <a:p>
            <a:r>
              <a:rPr lang="en-GB" sz="2400" dirty="0"/>
              <a:t>Racehorses are predisposed to musculoskeletal injury</a:t>
            </a:r>
          </a:p>
          <a:p>
            <a:pPr lvl="1"/>
            <a:r>
              <a:rPr lang="en-GB" sz="2400" b="1" dirty="0"/>
              <a:t>82%</a:t>
            </a:r>
            <a:r>
              <a:rPr lang="en-GB" sz="2400" dirty="0"/>
              <a:t> of horse injuries in National Hunt and flat race were musculoskeletal </a:t>
            </a:r>
            <a:r>
              <a:rPr lang="en-GB" sz="1800" dirty="0"/>
              <a:t>(3)</a:t>
            </a:r>
          </a:p>
          <a:p>
            <a:pPr lvl="1"/>
            <a:endParaRPr lang="en-GB" sz="2400" dirty="0"/>
          </a:p>
          <a:p>
            <a:r>
              <a:rPr lang="en-GB" sz="2400" dirty="0"/>
              <a:t>Osteoarthritis causes </a:t>
            </a:r>
            <a:r>
              <a:rPr lang="en-GB" sz="2400" b="1" dirty="0"/>
              <a:t>60%</a:t>
            </a:r>
            <a:r>
              <a:rPr lang="en-GB" sz="2400" dirty="0"/>
              <a:t> of all lameness in horses </a:t>
            </a:r>
            <a:r>
              <a:rPr lang="en-GB" sz="1800" dirty="0"/>
              <a:t>(4)</a:t>
            </a:r>
          </a:p>
          <a:p>
            <a:pPr lvl="1"/>
            <a:r>
              <a:rPr lang="en-GB" sz="2400" dirty="0"/>
              <a:t>High impact exercises can lead to</a:t>
            </a:r>
          </a:p>
          <a:p>
            <a:pPr marL="457200" lvl="1" indent="0">
              <a:buNone/>
            </a:pPr>
            <a:r>
              <a:rPr lang="en-GB" sz="2400" dirty="0"/>
              <a:t>    depletion of proteoglycans </a:t>
            </a:r>
            <a:r>
              <a:rPr lang="en-GB" sz="1800" dirty="0"/>
              <a:t>(5)</a:t>
            </a:r>
          </a:p>
          <a:p>
            <a:pPr marL="457200" lvl="1" indent="0">
              <a:buNone/>
            </a:pPr>
            <a:endParaRPr lang="en-GB" sz="2400" dirty="0"/>
          </a:p>
          <a:p>
            <a:r>
              <a:rPr lang="en-GB" sz="2400" dirty="0"/>
              <a:t>Welfare concern and leading reason for euthanasia in geriatric horses (</a:t>
            </a:r>
            <a:r>
              <a:rPr lang="en-GB" sz="2400" b="1" dirty="0"/>
              <a:t>24%</a:t>
            </a:r>
            <a:r>
              <a:rPr lang="en-GB" sz="2400" dirty="0"/>
              <a:t>) </a:t>
            </a:r>
            <a:r>
              <a:rPr lang="en-GB" sz="1800" dirty="0"/>
              <a:t>(6)</a:t>
            </a:r>
          </a:p>
        </p:txBody>
      </p:sp>
      <p:sp>
        <p:nvSpPr>
          <p:cNvPr id="14" name="TextBox 13">
            <a:extLst>
              <a:ext uri="{FF2B5EF4-FFF2-40B4-BE49-F238E27FC236}">
                <a16:creationId xmlns:a16="http://schemas.microsoft.com/office/drawing/2014/main" id="{A59E9856-9D96-EA38-0852-EE31E6F50F8B}"/>
              </a:ext>
            </a:extLst>
          </p:cNvPr>
          <p:cNvSpPr txBox="1"/>
          <p:nvPr/>
        </p:nvSpPr>
        <p:spPr>
          <a:xfrm>
            <a:off x="5076056" y="4524935"/>
            <a:ext cx="4727898" cy="253916"/>
          </a:xfrm>
          <a:prstGeom prst="rect">
            <a:avLst/>
          </a:prstGeom>
          <a:noFill/>
        </p:spPr>
        <p:txBody>
          <a:bodyPr wrap="square" rtlCol="0">
            <a:spAutoFit/>
          </a:bodyPr>
          <a:lstStyle/>
          <a:p>
            <a:r>
              <a:rPr lang="en-GB" sz="1050" b="1" dirty="0">
                <a:latin typeface="+mn-lt"/>
              </a:rPr>
              <a:t>Figure 1: </a:t>
            </a:r>
            <a:r>
              <a:rPr lang="en-GB" sz="1050" dirty="0">
                <a:latin typeface="+mn-lt"/>
              </a:rPr>
              <a:t>Percentage of horse lameness cased by osteoarthritis</a:t>
            </a:r>
          </a:p>
        </p:txBody>
      </p:sp>
      <p:pic>
        <p:nvPicPr>
          <p:cNvPr id="16" name="Picture 15">
            <a:extLst>
              <a:ext uri="{FF2B5EF4-FFF2-40B4-BE49-F238E27FC236}">
                <a16:creationId xmlns:a16="http://schemas.microsoft.com/office/drawing/2014/main" id="{C17BC3AC-AEBC-03E4-B3CD-1E8785109ADC}"/>
              </a:ext>
            </a:extLst>
          </p:cNvPr>
          <p:cNvPicPr>
            <a:picLocks noChangeAspect="1"/>
          </p:cNvPicPr>
          <p:nvPr/>
        </p:nvPicPr>
        <p:blipFill>
          <a:blip r:embed="rId4"/>
          <a:srcRect t="5797"/>
          <a:stretch>
            <a:fillRect/>
          </a:stretch>
        </p:blipFill>
        <p:spPr>
          <a:xfrm>
            <a:off x="5588446" y="3586171"/>
            <a:ext cx="2520280" cy="938764"/>
          </a:xfrm>
          <a:prstGeom prst="rect">
            <a:avLst/>
          </a:prstGeom>
        </p:spPr>
      </p:pic>
    </p:spTree>
    <p:extLst>
      <p:ext uri="{BB962C8B-B14F-4D97-AF65-F5344CB8AC3E}">
        <p14:creationId xmlns:p14="http://schemas.microsoft.com/office/powerpoint/2010/main" val="17521923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B78884-F5A0-D5D2-A4A6-17914B583569}"/>
              </a:ext>
            </a:extLst>
          </p:cNvPr>
          <p:cNvSpPr/>
          <p:nvPr/>
        </p:nvSpPr>
        <p:spPr>
          <a:xfrm>
            <a:off x="467544" y="6381328"/>
            <a:ext cx="1152128" cy="272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6FBCDCF-C62F-53E2-09DE-6E7E488C00BA}"/>
              </a:ext>
            </a:extLst>
          </p:cNvPr>
          <p:cNvPicPr>
            <a:picLocks noChangeAspect="1"/>
          </p:cNvPicPr>
          <p:nvPr/>
        </p:nvPicPr>
        <p:blipFill>
          <a:blip r:embed="rId3"/>
          <a:stretch>
            <a:fillRect/>
          </a:stretch>
        </p:blipFill>
        <p:spPr>
          <a:xfrm>
            <a:off x="0" y="5378473"/>
            <a:ext cx="9144000" cy="1470464"/>
          </a:xfrm>
          <a:prstGeom prst="rect">
            <a:avLst/>
          </a:prstGeom>
        </p:spPr>
      </p:pic>
      <p:sp>
        <p:nvSpPr>
          <p:cNvPr id="10242" name="Title 1">
            <a:extLst>
              <a:ext uri="{FF2B5EF4-FFF2-40B4-BE49-F238E27FC236}">
                <a16:creationId xmlns:a16="http://schemas.microsoft.com/office/drawing/2014/main" id="{98004151-CE00-1ECC-A5E2-8E0B0FE308BC}"/>
              </a:ext>
            </a:extLst>
          </p:cNvPr>
          <p:cNvSpPr>
            <a:spLocks noGrp="1"/>
          </p:cNvSpPr>
          <p:nvPr>
            <p:ph type="title"/>
          </p:nvPr>
        </p:nvSpPr>
        <p:spPr>
          <a:xfrm>
            <a:off x="2123728" y="0"/>
            <a:ext cx="6929437" cy="1143000"/>
          </a:xfrm>
        </p:spPr>
        <p:txBody>
          <a:bodyPr/>
          <a:lstStyle/>
          <a:p>
            <a:r>
              <a:rPr lang="en-GB" altLang="en-US" sz="4000" dirty="0"/>
              <a:t>Mesenchymal Stem Cell Therapy</a:t>
            </a:r>
          </a:p>
        </p:txBody>
      </p:sp>
      <p:sp>
        <p:nvSpPr>
          <p:cNvPr id="6" name="Content Placeholder 5">
            <a:extLst>
              <a:ext uri="{FF2B5EF4-FFF2-40B4-BE49-F238E27FC236}">
                <a16:creationId xmlns:a16="http://schemas.microsoft.com/office/drawing/2014/main" id="{4D530E4B-814D-25AF-6D04-CCF8928C6938}"/>
              </a:ext>
            </a:extLst>
          </p:cNvPr>
          <p:cNvSpPr>
            <a:spLocks noGrp="1"/>
          </p:cNvSpPr>
          <p:nvPr>
            <p:ph idx="1"/>
          </p:nvPr>
        </p:nvSpPr>
        <p:spPr>
          <a:xfrm>
            <a:off x="97492" y="2693174"/>
            <a:ext cx="5648267" cy="3960440"/>
          </a:xfrm>
        </p:spPr>
        <p:txBody>
          <a:bodyPr/>
          <a:lstStyle/>
          <a:p>
            <a:r>
              <a:rPr lang="en-GB" sz="2000" dirty="0"/>
              <a:t>Supported by literature to promote cartilage regeneration by reducing joint inflammation (7)</a:t>
            </a:r>
          </a:p>
          <a:p>
            <a:r>
              <a:rPr lang="en-GB" sz="2000" dirty="0"/>
              <a:t>Clinical Studies Show:</a:t>
            </a:r>
          </a:p>
          <a:p>
            <a:pPr lvl="1"/>
            <a:r>
              <a:rPr lang="en-GB" sz="2000" dirty="0"/>
              <a:t>Improvement in clinical signs in horses with musculoskeletal injury</a:t>
            </a:r>
          </a:p>
          <a:p>
            <a:pPr lvl="1"/>
            <a:r>
              <a:rPr lang="en-GB" sz="2000" dirty="0"/>
              <a:t>Reduction in progression of disease (8)</a:t>
            </a:r>
          </a:p>
          <a:p>
            <a:pPr lvl="1"/>
            <a:endParaRPr lang="en-GB" sz="2400" dirty="0"/>
          </a:p>
        </p:txBody>
      </p:sp>
      <p:sp>
        <p:nvSpPr>
          <p:cNvPr id="5" name="TextBox 4">
            <a:extLst>
              <a:ext uri="{FF2B5EF4-FFF2-40B4-BE49-F238E27FC236}">
                <a16:creationId xmlns:a16="http://schemas.microsoft.com/office/drawing/2014/main" id="{C95904FA-D8AC-7320-1745-5851FB8C5331}"/>
              </a:ext>
            </a:extLst>
          </p:cNvPr>
          <p:cNvSpPr txBox="1"/>
          <p:nvPr/>
        </p:nvSpPr>
        <p:spPr>
          <a:xfrm>
            <a:off x="97492" y="1380723"/>
            <a:ext cx="8229600" cy="1631216"/>
          </a:xfrm>
          <a:prstGeom prst="rect">
            <a:avLst/>
          </a:prstGeom>
          <a:noFill/>
        </p:spPr>
        <p:txBody>
          <a:bodyPr wrap="square" rtlCol="0">
            <a:spAutoFit/>
          </a:bodyPr>
          <a:lstStyle/>
          <a:p>
            <a:pPr marL="457200" indent="-457200">
              <a:buFont typeface="Arial" panose="020B0604020202020204" pitchFamily="34" charset="0"/>
              <a:buChar char="•"/>
            </a:pPr>
            <a:r>
              <a:rPr lang="en-GB" sz="2000" dirty="0">
                <a:latin typeface="+mn-lt"/>
              </a:rPr>
              <a:t>MSC are harvested from bone marrow/adipose tissue, injected at site of injury, and can self replicate and differentiate to help aid in repair and regeneration</a:t>
            </a:r>
          </a:p>
          <a:p>
            <a:pPr marL="457200" indent="-457200">
              <a:buFont typeface="Arial" panose="020B0604020202020204" pitchFamily="34" charset="0"/>
              <a:buChar char="•"/>
            </a:pPr>
            <a:r>
              <a:rPr lang="en-GB" sz="2000" b="1" dirty="0">
                <a:latin typeface="+mn-lt"/>
              </a:rPr>
              <a:t>Can be allogenic or autogenic</a:t>
            </a:r>
          </a:p>
          <a:p>
            <a:endParaRPr lang="en-GB" sz="2000" dirty="0"/>
          </a:p>
        </p:txBody>
      </p:sp>
      <p:sp>
        <p:nvSpPr>
          <p:cNvPr id="3" name="TextBox 2">
            <a:extLst>
              <a:ext uri="{FF2B5EF4-FFF2-40B4-BE49-F238E27FC236}">
                <a16:creationId xmlns:a16="http://schemas.microsoft.com/office/drawing/2014/main" id="{BC61DBA9-9764-34B3-5E09-7EE52FFB35D8}"/>
              </a:ext>
            </a:extLst>
          </p:cNvPr>
          <p:cNvSpPr txBox="1"/>
          <p:nvPr/>
        </p:nvSpPr>
        <p:spPr>
          <a:xfrm>
            <a:off x="179512" y="5048982"/>
            <a:ext cx="4680198" cy="276999"/>
          </a:xfrm>
          <a:prstGeom prst="rect">
            <a:avLst/>
          </a:prstGeom>
          <a:noFill/>
        </p:spPr>
        <p:txBody>
          <a:bodyPr wrap="square" rtlCol="0">
            <a:spAutoFit/>
          </a:bodyPr>
          <a:lstStyle/>
          <a:p>
            <a:r>
              <a:rPr lang="en-GB" sz="1200" b="1" dirty="0">
                <a:latin typeface="+mn-lt"/>
              </a:rPr>
              <a:t>Figure 3: </a:t>
            </a:r>
            <a:r>
              <a:rPr lang="en-GB" sz="1200" dirty="0">
                <a:latin typeface="+mn-lt"/>
              </a:rPr>
              <a:t>Autogenic MSCT Treatment flow chart</a:t>
            </a:r>
          </a:p>
        </p:txBody>
      </p:sp>
      <p:pic>
        <p:nvPicPr>
          <p:cNvPr id="4" name="Picture 3">
            <a:extLst>
              <a:ext uri="{FF2B5EF4-FFF2-40B4-BE49-F238E27FC236}">
                <a16:creationId xmlns:a16="http://schemas.microsoft.com/office/drawing/2014/main" id="{920A3576-B575-BD32-A2F9-326B7355B220}"/>
              </a:ext>
            </a:extLst>
          </p:cNvPr>
          <p:cNvPicPr>
            <a:picLocks noChangeAspect="1"/>
          </p:cNvPicPr>
          <p:nvPr/>
        </p:nvPicPr>
        <p:blipFill>
          <a:blip r:embed="rId4"/>
          <a:stretch>
            <a:fillRect/>
          </a:stretch>
        </p:blipFill>
        <p:spPr>
          <a:xfrm>
            <a:off x="2921626" y="6499650"/>
            <a:ext cx="3402165" cy="264433"/>
          </a:xfrm>
          <a:prstGeom prst="rect">
            <a:avLst/>
          </a:prstGeom>
        </p:spPr>
      </p:pic>
      <p:sp>
        <p:nvSpPr>
          <p:cNvPr id="10" name="TextBox 9">
            <a:extLst>
              <a:ext uri="{FF2B5EF4-FFF2-40B4-BE49-F238E27FC236}">
                <a16:creationId xmlns:a16="http://schemas.microsoft.com/office/drawing/2014/main" id="{FCA97CD7-C193-7E6A-C611-FBD327638790}"/>
              </a:ext>
            </a:extLst>
          </p:cNvPr>
          <p:cNvSpPr txBox="1"/>
          <p:nvPr/>
        </p:nvSpPr>
        <p:spPr>
          <a:xfrm>
            <a:off x="5944707" y="4534895"/>
            <a:ext cx="4680198" cy="276999"/>
          </a:xfrm>
          <a:prstGeom prst="rect">
            <a:avLst/>
          </a:prstGeom>
          <a:noFill/>
        </p:spPr>
        <p:txBody>
          <a:bodyPr wrap="square" rtlCol="0">
            <a:spAutoFit/>
          </a:bodyPr>
          <a:lstStyle/>
          <a:p>
            <a:r>
              <a:rPr lang="en-GB" sz="1200" b="1" dirty="0">
                <a:latin typeface="+mn-lt"/>
              </a:rPr>
              <a:t>Figure 2: </a:t>
            </a:r>
            <a:r>
              <a:rPr lang="en-GB" sz="1200" dirty="0">
                <a:latin typeface="+mn-lt"/>
              </a:rPr>
              <a:t>Summary of properties of MSCs</a:t>
            </a:r>
          </a:p>
        </p:txBody>
      </p:sp>
      <p:pic>
        <p:nvPicPr>
          <p:cNvPr id="15" name="Picture 14" descr="A diagram of stem cells&#10;&#10;AI-generated content may be incorrect.">
            <a:extLst>
              <a:ext uri="{FF2B5EF4-FFF2-40B4-BE49-F238E27FC236}">
                <a16:creationId xmlns:a16="http://schemas.microsoft.com/office/drawing/2014/main" id="{B6460066-053F-17DE-63D9-8049CEF65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3693" y="2196331"/>
            <a:ext cx="3205876" cy="226258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7948070-B28F-2F75-33A0-DECF20379E77}"/>
              </a:ext>
            </a:extLst>
          </p:cNvPr>
          <p:cNvSpPr>
            <a:spLocks noGrp="1"/>
          </p:cNvSpPr>
          <p:nvPr>
            <p:ph type="title"/>
          </p:nvPr>
        </p:nvSpPr>
        <p:spPr>
          <a:xfrm>
            <a:off x="1625469" y="-126166"/>
            <a:ext cx="6929437" cy="1143000"/>
          </a:xfrm>
        </p:spPr>
        <p:txBody>
          <a:bodyPr/>
          <a:lstStyle/>
          <a:p>
            <a:r>
              <a:rPr lang="en-GB" altLang="en-US" dirty="0"/>
              <a:t>Human Study</a:t>
            </a:r>
          </a:p>
        </p:txBody>
      </p:sp>
      <p:pic>
        <p:nvPicPr>
          <p:cNvPr id="11269" name="Picture 6">
            <a:extLst>
              <a:ext uri="{FF2B5EF4-FFF2-40B4-BE49-F238E27FC236}">
                <a16:creationId xmlns:a16="http://schemas.microsoft.com/office/drawing/2014/main" id="{3C277675-66FB-6760-6617-359F98FE0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267450"/>
            <a:ext cx="11953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EED5CC0-7B82-4D37-6490-C2CAD321E7BB}"/>
              </a:ext>
            </a:extLst>
          </p:cNvPr>
          <p:cNvPicPr>
            <a:picLocks noChangeAspect="1"/>
          </p:cNvPicPr>
          <p:nvPr/>
        </p:nvPicPr>
        <p:blipFill>
          <a:blip r:embed="rId4"/>
          <a:stretch>
            <a:fillRect/>
          </a:stretch>
        </p:blipFill>
        <p:spPr>
          <a:xfrm>
            <a:off x="1625469" y="1303454"/>
            <a:ext cx="5934237" cy="2354654"/>
          </a:xfrm>
          <a:prstGeom prst="rect">
            <a:avLst/>
          </a:prstGeom>
        </p:spPr>
      </p:pic>
      <p:sp>
        <p:nvSpPr>
          <p:cNvPr id="5" name="TextBox 4">
            <a:extLst>
              <a:ext uri="{FF2B5EF4-FFF2-40B4-BE49-F238E27FC236}">
                <a16:creationId xmlns:a16="http://schemas.microsoft.com/office/drawing/2014/main" id="{68159247-3693-3F37-9D8C-8A115D69F0A4}"/>
              </a:ext>
            </a:extLst>
          </p:cNvPr>
          <p:cNvSpPr txBox="1"/>
          <p:nvPr/>
        </p:nvSpPr>
        <p:spPr>
          <a:xfrm>
            <a:off x="395536" y="3992056"/>
            <a:ext cx="8424614"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Early passage </a:t>
            </a:r>
            <a:r>
              <a:rPr lang="en-GB" sz="2400" b="1" dirty="0">
                <a:latin typeface="Calibri" panose="020F0502020204030204" pitchFamily="34" charset="0"/>
                <a:ea typeface="Calibri" panose="020F0502020204030204" pitchFamily="34" charset="0"/>
                <a:cs typeface="Calibri" panose="020F0502020204030204" pitchFamily="34" charset="0"/>
              </a:rPr>
              <a:t>MMP13+, TIMP1 </a:t>
            </a:r>
            <a:r>
              <a:rPr lang="en-GB" sz="2400" dirty="0">
                <a:latin typeface="Calibri" panose="020F0502020204030204" pitchFamily="34" charset="0"/>
                <a:ea typeface="Calibri" panose="020F0502020204030204" pitchFamily="34" charset="0"/>
                <a:cs typeface="Calibri" panose="020F0502020204030204" pitchFamily="34" charset="0"/>
              </a:rPr>
              <a:t>secreting MSCs should be used for autologous OA therapies designed to act through engraftment and chondrogenesis</a:t>
            </a:r>
          </a:p>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Later passage </a:t>
            </a:r>
            <a:r>
              <a:rPr lang="en-GB" sz="2400" b="1" dirty="0">
                <a:latin typeface="Calibri" panose="020F0502020204030204" pitchFamily="34" charset="0"/>
                <a:ea typeface="Calibri" panose="020F0502020204030204" pitchFamily="34" charset="0"/>
                <a:cs typeface="Calibri" panose="020F0502020204030204" pitchFamily="34" charset="0"/>
              </a:rPr>
              <a:t>MMP13−, TIMP1 </a:t>
            </a:r>
            <a:r>
              <a:rPr lang="en-GB" sz="2400" dirty="0">
                <a:latin typeface="Calibri" panose="020F0502020204030204" pitchFamily="34" charset="0"/>
                <a:ea typeface="Calibri" panose="020F0502020204030204" pitchFamily="34" charset="0"/>
                <a:cs typeface="Calibri" panose="020F0502020204030204" pitchFamily="34" charset="0"/>
              </a:rPr>
              <a:t>secreting MSCs could be exploited for allogeneic OA therapies designed to act through trophic repair.</a:t>
            </a:r>
            <a:r>
              <a:rPr lang="en-GB" sz="2000" dirty="0">
                <a:latin typeface="Calibri" panose="020F0502020204030204" pitchFamily="34" charset="0"/>
                <a:ea typeface="Calibri" panose="020F0502020204030204" pitchFamily="34" charset="0"/>
                <a:cs typeface="Calibri" panose="020F0502020204030204" pitchFamily="34" charset="0"/>
              </a:rPr>
              <a:t> (9)</a:t>
            </a:r>
            <a:endParaRPr lang="en-GB" sz="20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E3CBE11-E705-992C-2E9D-917B2796DDF7}"/>
              </a:ext>
            </a:extLst>
          </p:cNvPr>
          <p:cNvSpPr txBox="1"/>
          <p:nvPr/>
        </p:nvSpPr>
        <p:spPr>
          <a:xfrm>
            <a:off x="6156176" y="6382475"/>
            <a:ext cx="5747656" cy="430887"/>
          </a:xfrm>
          <a:prstGeom prst="rect">
            <a:avLst/>
          </a:prstGeom>
          <a:noFill/>
        </p:spPr>
        <p:txBody>
          <a:bodyPr wrap="square">
            <a:spAutoFit/>
          </a:bodyPr>
          <a:lstStyle/>
          <a:p>
            <a:r>
              <a:rPr lang="en-GB" sz="1100" dirty="0">
                <a:solidFill>
                  <a:srgbClr val="002060"/>
                </a:solidFill>
                <a:highlight>
                  <a:srgbClr val="C0C0C0"/>
                </a:highlight>
                <a:latin typeface="+mn-lt"/>
              </a:rPr>
              <a:t>TIMP1= Tissue Inhibitor of Metalloproteinase-1</a:t>
            </a:r>
          </a:p>
          <a:p>
            <a:r>
              <a:rPr lang="en-GB" sz="1100" dirty="0">
                <a:solidFill>
                  <a:srgbClr val="002060"/>
                </a:solidFill>
                <a:highlight>
                  <a:srgbClr val="C0C0C0"/>
                </a:highlight>
                <a:latin typeface="+mn-lt"/>
              </a:rPr>
              <a:t>MMP13= Matrix Metalloproteinase-13</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797EB78-8B55-8C51-1D90-9FD12FCC9C21}"/>
              </a:ext>
            </a:extLst>
          </p:cNvPr>
          <p:cNvSpPr>
            <a:spLocks noGrp="1"/>
          </p:cNvSpPr>
          <p:nvPr>
            <p:ph type="title"/>
          </p:nvPr>
        </p:nvSpPr>
        <p:spPr>
          <a:xfrm>
            <a:off x="2051720" y="-99392"/>
            <a:ext cx="6929437" cy="1143000"/>
          </a:xfrm>
        </p:spPr>
        <p:txBody>
          <a:bodyPr/>
          <a:lstStyle/>
          <a:p>
            <a:r>
              <a:rPr lang="en-GB" altLang="en-US" dirty="0"/>
              <a:t>Hypothesis and Study Aims</a:t>
            </a:r>
          </a:p>
        </p:txBody>
      </p:sp>
      <p:pic>
        <p:nvPicPr>
          <p:cNvPr id="14340" name="Picture 4">
            <a:extLst>
              <a:ext uri="{FF2B5EF4-FFF2-40B4-BE49-F238E27FC236}">
                <a16:creationId xmlns:a16="http://schemas.microsoft.com/office/drawing/2014/main" id="{355E6800-1F3D-68E5-2D69-42D140334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267450"/>
            <a:ext cx="11953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83B5BC4-C8A6-1D3E-8033-23B2F2FE9264}"/>
              </a:ext>
            </a:extLst>
          </p:cNvPr>
          <p:cNvSpPr txBox="1"/>
          <p:nvPr/>
        </p:nvSpPr>
        <p:spPr>
          <a:xfrm>
            <a:off x="179512" y="1190583"/>
            <a:ext cx="8496300" cy="3539430"/>
          </a:xfrm>
          <a:prstGeom prst="rect">
            <a:avLst/>
          </a:prstGeom>
          <a:noFill/>
        </p:spPr>
        <p:txBody>
          <a:bodyPr wrap="square" rtlCol="0">
            <a:spAutoFit/>
          </a:bodyPr>
          <a:lstStyle/>
          <a:p>
            <a:endParaRPr lang="en-GB" sz="2000" b="1" dirty="0">
              <a:latin typeface="Calibri" panose="020F0502020204030204" pitchFamily="34" charset="0"/>
              <a:ea typeface="Calibri" panose="020F0502020204030204" pitchFamily="34" charset="0"/>
              <a:cs typeface="Calibri" panose="020F0502020204030204" pitchFamily="34" charset="0"/>
            </a:endParaRPr>
          </a:p>
          <a:p>
            <a:r>
              <a:rPr lang="en-GB" sz="2400" b="1" dirty="0">
                <a:latin typeface="Calibri" panose="020F0502020204030204" pitchFamily="34" charset="0"/>
                <a:ea typeface="Calibri" panose="020F0502020204030204" pitchFamily="34" charset="0"/>
                <a:cs typeface="Calibri" panose="020F0502020204030204" pitchFamily="34" charset="0"/>
              </a:rPr>
              <a:t>Hypothesis:</a:t>
            </a:r>
          </a:p>
          <a:p>
            <a:endParaRPr lang="en-GB" sz="2000" b="1" dirty="0">
              <a:latin typeface="Calibri" panose="020F0502020204030204" pitchFamily="34" charset="0"/>
              <a:ea typeface="Calibri" panose="020F0502020204030204" pitchFamily="34" charset="0"/>
              <a:cs typeface="Calibri" panose="020F0502020204030204" pitchFamily="34" charset="0"/>
            </a:endParaRPr>
          </a:p>
          <a:p>
            <a:endParaRPr lang="en-GB" sz="2000" b="1" dirty="0">
              <a:latin typeface="Calibri" panose="020F0502020204030204" pitchFamily="34" charset="0"/>
              <a:ea typeface="Calibri" panose="020F0502020204030204" pitchFamily="34" charset="0"/>
              <a:cs typeface="Calibri" panose="020F0502020204030204" pitchFamily="34" charset="0"/>
            </a:endParaRPr>
          </a:p>
          <a:p>
            <a:endParaRPr lang="en-GB" sz="2000" b="1" dirty="0">
              <a:latin typeface="Calibri" panose="020F0502020204030204" pitchFamily="34" charset="0"/>
              <a:ea typeface="Calibri" panose="020F0502020204030204" pitchFamily="34" charset="0"/>
              <a:cs typeface="Calibri" panose="020F0502020204030204" pitchFamily="34" charset="0"/>
            </a:endParaRPr>
          </a:p>
          <a:p>
            <a:endParaRPr lang="en-GB" sz="2000" b="1" dirty="0">
              <a:latin typeface="Calibri" panose="020F0502020204030204" pitchFamily="34" charset="0"/>
              <a:ea typeface="Calibri" panose="020F0502020204030204" pitchFamily="34" charset="0"/>
              <a:cs typeface="Calibri" panose="020F0502020204030204" pitchFamily="34" charset="0"/>
            </a:endParaRPr>
          </a:p>
          <a:p>
            <a:endParaRPr lang="en-GB" sz="2000" b="1" dirty="0">
              <a:latin typeface="Calibri" panose="020F0502020204030204" pitchFamily="34" charset="0"/>
              <a:ea typeface="Calibri" panose="020F0502020204030204" pitchFamily="34" charset="0"/>
              <a:cs typeface="Calibri" panose="020F0502020204030204" pitchFamily="34" charset="0"/>
            </a:endParaRPr>
          </a:p>
          <a:p>
            <a:endParaRPr lang="en-GB" sz="2000" b="1" dirty="0">
              <a:latin typeface="Calibri" panose="020F0502020204030204" pitchFamily="34" charset="0"/>
              <a:ea typeface="Calibri" panose="020F0502020204030204" pitchFamily="34" charset="0"/>
              <a:cs typeface="Calibri" panose="020F0502020204030204" pitchFamily="34" charset="0"/>
            </a:endParaRPr>
          </a:p>
          <a:p>
            <a:endParaRPr lang="en-GB" sz="2000" b="1" dirty="0">
              <a:latin typeface="Calibri" panose="020F0502020204030204" pitchFamily="34" charset="0"/>
              <a:ea typeface="Calibri" panose="020F0502020204030204" pitchFamily="34" charset="0"/>
              <a:cs typeface="Calibri" panose="020F0502020204030204" pitchFamily="34" charset="0"/>
            </a:endParaRPr>
          </a:p>
          <a:p>
            <a:r>
              <a:rPr lang="en-GB" sz="2400" b="1" dirty="0">
                <a:latin typeface="Calibri" panose="020F0502020204030204" pitchFamily="34" charset="0"/>
                <a:ea typeface="Calibri" panose="020F0502020204030204" pitchFamily="34" charset="0"/>
                <a:cs typeface="Calibri" panose="020F0502020204030204" pitchFamily="34" charset="0"/>
              </a:rPr>
              <a:t>Study Aims:</a:t>
            </a:r>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1600" dirty="0"/>
          </a:p>
        </p:txBody>
      </p:sp>
      <p:graphicFrame>
        <p:nvGraphicFramePr>
          <p:cNvPr id="3" name="Diagram 2">
            <a:extLst>
              <a:ext uri="{FF2B5EF4-FFF2-40B4-BE49-F238E27FC236}">
                <a16:creationId xmlns:a16="http://schemas.microsoft.com/office/drawing/2014/main" id="{A76CE795-F7AC-FFED-EB76-852172E27172}"/>
              </a:ext>
            </a:extLst>
          </p:cNvPr>
          <p:cNvGraphicFramePr/>
          <p:nvPr>
            <p:extLst>
              <p:ext uri="{D42A27DB-BD31-4B8C-83A1-F6EECF244321}">
                <p14:modId xmlns:p14="http://schemas.microsoft.com/office/powerpoint/2010/main" val="4239356250"/>
              </p:ext>
            </p:extLst>
          </p:nvPr>
        </p:nvGraphicFramePr>
        <p:xfrm>
          <a:off x="683568" y="1436973"/>
          <a:ext cx="8756102" cy="5186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8FFF49B6-4BA6-8395-4D64-0F7FDFF5004A}"/>
              </a:ext>
            </a:extLst>
          </p:cNvPr>
          <p:cNvPicPr>
            <a:picLocks noChangeAspect="1"/>
          </p:cNvPicPr>
          <p:nvPr/>
        </p:nvPicPr>
        <p:blipFill>
          <a:blip r:embed="rId9"/>
          <a:stretch>
            <a:fillRect/>
          </a:stretch>
        </p:blipFill>
        <p:spPr>
          <a:xfrm>
            <a:off x="1796192" y="1190583"/>
            <a:ext cx="7020905" cy="5506218"/>
          </a:xfrm>
          <a:prstGeom prst="rect">
            <a:avLst/>
          </a:prstGeom>
        </p:spPr>
      </p:pic>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E3D7C-1E93-ABCE-D105-C00059BBCAC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C2DA264-4DE8-C479-1A04-80B9227DBA42}"/>
              </a:ext>
            </a:extLst>
          </p:cNvPr>
          <p:cNvPicPr>
            <a:picLocks noChangeAspect="1"/>
          </p:cNvPicPr>
          <p:nvPr/>
        </p:nvPicPr>
        <p:blipFill>
          <a:blip r:embed="rId3"/>
          <a:stretch>
            <a:fillRect/>
          </a:stretch>
        </p:blipFill>
        <p:spPr>
          <a:xfrm>
            <a:off x="1458346" y="4967254"/>
            <a:ext cx="6095173" cy="1856359"/>
          </a:xfrm>
          <a:prstGeom prst="rect">
            <a:avLst/>
          </a:prstGeom>
        </p:spPr>
      </p:pic>
      <p:sp>
        <p:nvSpPr>
          <p:cNvPr id="14338" name="Title 1">
            <a:extLst>
              <a:ext uri="{FF2B5EF4-FFF2-40B4-BE49-F238E27FC236}">
                <a16:creationId xmlns:a16="http://schemas.microsoft.com/office/drawing/2014/main" id="{90FD8062-D040-0708-2A76-3D8CD9789718}"/>
              </a:ext>
            </a:extLst>
          </p:cNvPr>
          <p:cNvSpPr>
            <a:spLocks noGrp="1"/>
          </p:cNvSpPr>
          <p:nvPr>
            <p:ph type="title"/>
          </p:nvPr>
        </p:nvSpPr>
        <p:spPr>
          <a:xfrm>
            <a:off x="1619672" y="-99392"/>
            <a:ext cx="6929437" cy="1143000"/>
          </a:xfrm>
        </p:spPr>
        <p:txBody>
          <a:bodyPr/>
          <a:lstStyle/>
          <a:p>
            <a:r>
              <a:rPr lang="en-GB" altLang="en-US" dirty="0"/>
              <a:t> Methods </a:t>
            </a:r>
          </a:p>
        </p:txBody>
      </p:sp>
      <p:pic>
        <p:nvPicPr>
          <p:cNvPr id="14340" name="Picture 4">
            <a:extLst>
              <a:ext uri="{FF2B5EF4-FFF2-40B4-BE49-F238E27FC236}">
                <a16:creationId xmlns:a16="http://schemas.microsoft.com/office/drawing/2014/main" id="{237101E9-73FF-DC5D-ECDA-E536CA32A7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6267450"/>
            <a:ext cx="11953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2">
            <a:extLst>
              <a:ext uri="{FF2B5EF4-FFF2-40B4-BE49-F238E27FC236}">
                <a16:creationId xmlns:a16="http://schemas.microsoft.com/office/drawing/2014/main" id="{DF2DDF42-4A52-764F-F90A-C1CCECAE05D4}"/>
              </a:ext>
            </a:extLst>
          </p:cNvPr>
          <p:cNvGraphicFramePr>
            <a:graphicFrameLocks noGrp="1"/>
          </p:cNvGraphicFramePr>
          <p:nvPr>
            <p:ph idx="1"/>
            <p:extLst>
              <p:ext uri="{D42A27DB-BD31-4B8C-83A1-F6EECF244321}">
                <p14:modId xmlns:p14="http://schemas.microsoft.com/office/powerpoint/2010/main" val="630337373"/>
              </p:ext>
            </p:extLst>
          </p:nvPr>
        </p:nvGraphicFramePr>
        <p:xfrm>
          <a:off x="151490" y="904955"/>
          <a:ext cx="8841019" cy="41519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Arrow: Right 4">
            <a:extLst>
              <a:ext uri="{FF2B5EF4-FFF2-40B4-BE49-F238E27FC236}">
                <a16:creationId xmlns:a16="http://schemas.microsoft.com/office/drawing/2014/main" id="{23C63707-DA17-7BDD-600A-86E638653A8C}"/>
              </a:ext>
            </a:extLst>
          </p:cNvPr>
          <p:cNvSpPr/>
          <p:nvPr/>
        </p:nvSpPr>
        <p:spPr>
          <a:xfrm>
            <a:off x="2833082" y="1988058"/>
            <a:ext cx="432048" cy="288032"/>
          </a:xfrm>
          <a:prstGeom prst="rightArrow">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9407FB5F-D6FB-3C13-392D-1E8E74D963B1}"/>
              </a:ext>
            </a:extLst>
          </p:cNvPr>
          <p:cNvSpPr/>
          <p:nvPr/>
        </p:nvSpPr>
        <p:spPr>
          <a:xfrm>
            <a:off x="5946722" y="1988058"/>
            <a:ext cx="432048" cy="288032"/>
          </a:xfrm>
          <a:prstGeom prst="rightArrow">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A4FD52A-547C-7CB9-62CE-75B792B65E67}"/>
              </a:ext>
            </a:extLst>
          </p:cNvPr>
          <p:cNvPicPr>
            <a:picLocks noChangeAspect="1"/>
          </p:cNvPicPr>
          <p:nvPr/>
        </p:nvPicPr>
        <p:blipFill>
          <a:blip r:embed="rId10"/>
          <a:stretch>
            <a:fillRect/>
          </a:stretch>
        </p:blipFill>
        <p:spPr>
          <a:xfrm>
            <a:off x="1388004" y="3861048"/>
            <a:ext cx="463336" cy="347502"/>
          </a:xfrm>
          <a:prstGeom prst="rect">
            <a:avLst/>
          </a:prstGeom>
        </p:spPr>
      </p:pic>
      <p:pic>
        <p:nvPicPr>
          <p:cNvPr id="9" name="Picture 8">
            <a:extLst>
              <a:ext uri="{FF2B5EF4-FFF2-40B4-BE49-F238E27FC236}">
                <a16:creationId xmlns:a16="http://schemas.microsoft.com/office/drawing/2014/main" id="{154A6140-19C2-13B1-C234-E21567398E76}"/>
              </a:ext>
            </a:extLst>
          </p:cNvPr>
          <p:cNvPicPr>
            <a:picLocks noChangeAspect="1"/>
          </p:cNvPicPr>
          <p:nvPr/>
        </p:nvPicPr>
        <p:blipFill>
          <a:blip r:embed="rId10"/>
          <a:stretch>
            <a:fillRect/>
          </a:stretch>
        </p:blipFill>
        <p:spPr>
          <a:xfrm>
            <a:off x="4397082" y="3861048"/>
            <a:ext cx="463336" cy="347502"/>
          </a:xfrm>
          <a:prstGeom prst="rect">
            <a:avLst/>
          </a:prstGeom>
        </p:spPr>
      </p:pic>
      <p:sp>
        <p:nvSpPr>
          <p:cNvPr id="12" name="TextBox 11">
            <a:extLst>
              <a:ext uri="{FF2B5EF4-FFF2-40B4-BE49-F238E27FC236}">
                <a16:creationId xmlns:a16="http://schemas.microsoft.com/office/drawing/2014/main" id="{17D4D5AA-7800-F24C-D128-548BBD3B9806}"/>
              </a:ext>
            </a:extLst>
          </p:cNvPr>
          <p:cNvSpPr txBox="1"/>
          <p:nvPr/>
        </p:nvSpPr>
        <p:spPr>
          <a:xfrm>
            <a:off x="5052667" y="6590747"/>
            <a:ext cx="2977428" cy="276999"/>
          </a:xfrm>
          <a:prstGeom prst="rect">
            <a:avLst/>
          </a:prstGeom>
          <a:noFill/>
        </p:spPr>
        <p:txBody>
          <a:bodyPr wrap="square">
            <a:spAutoFit/>
          </a:bodyPr>
          <a:lstStyle/>
          <a:p>
            <a:r>
              <a:rPr lang="en-GB" sz="1200" b="1" dirty="0">
                <a:latin typeface="+mn-lt"/>
              </a:rPr>
              <a:t>Figure 4: </a:t>
            </a:r>
            <a:r>
              <a:rPr lang="en-GB" sz="1200" dirty="0">
                <a:latin typeface="+mn-lt"/>
              </a:rPr>
              <a:t>Summary of research process </a:t>
            </a:r>
          </a:p>
        </p:txBody>
      </p:sp>
      <p:pic>
        <p:nvPicPr>
          <p:cNvPr id="3" name="Picture 2">
            <a:extLst>
              <a:ext uri="{FF2B5EF4-FFF2-40B4-BE49-F238E27FC236}">
                <a16:creationId xmlns:a16="http://schemas.microsoft.com/office/drawing/2014/main" id="{795EBFA3-CCA4-67FE-DA09-4E1FB42FEB4A}"/>
              </a:ext>
            </a:extLst>
          </p:cNvPr>
          <p:cNvPicPr>
            <a:picLocks noChangeAspect="1"/>
          </p:cNvPicPr>
          <p:nvPr/>
        </p:nvPicPr>
        <p:blipFill>
          <a:blip r:embed="rId11"/>
          <a:stretch>
            <a:fillRect/>
          </a:stretch>
        </p:blipFill>
        <p:spPr>
          <a:xfrm>
            <a:off x="0" y="1150751"/>
            <a:ext cx="9144000" cy="3772370"/>
          </a:xfrm>
          <a:prstGeom prst="rect">
            <a:avLst/>
          </a:prstGeom>
        </p:spPr>
      </p:pic>
    </p:spTree>
    <p:extLst>
      <p:ext uri="{BB962C8B-B14F-4D97-AF65-F5344CB8AC3E}">
        <p14:creationId xmlns:p14="http://schemas.microsoft.com/office/powerpoint/2010/main" val="226072748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C7657-EF62-E6FF-866A-044CF7BA5E63}"/>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B145187-394F-FA86-3FE8-5CBCE1E206F5}"/>
              </a:ext>
            </a:extLst>
          </p:cNvPr>
          <p:cNvSpPr>
            <a:spLocks noGrp="1"/>
          </p:cNvSpPr>
          <p:nvPr>
            <p:ph type="title"/>
          </p:nvPr>
        </p:nvSpPr>
        <p:spPr>
          <a:xfrm>
            <a:off x="1978403" y="-100813"/>
            <a:ext cx="6929437" cy="1143000"/>
          </a:xfrm>
        </p:spPr>
        <p:txBody>
          <a:bodyPr/>
          <a:lstStyle/>
          <a:p>
            <a:r>
              <a:rPr lang="en-GB" altLang="en-US" sz="4000" dirty="0"/>
              <a:t>Cells Across Different Passages</a:t>
            </a:r>
          </a:p>
        </p:txBody>
      </p:sp>
      <p:pic>
        <p:nvPicPr>
          <p:cNvPr id="14340" name="Picture 4">
            <a:extLst>
              <a:ext uri="{FF2B5EF4-FFF2-40B4-BE49-F238E27FC236}">
                <a16:creationId xmlns:a16="http://schemas.microsoft.com/office/drawing/2014/main" id="{32A6F0EA-3F5E-A1C8-A9C5-7E8FF68C2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267450"/>
            <a:ext cx="11953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C2B2F9C-9FD1-0122-098D-1BDCE8027E64}"/>
              </a:ext>
            </a:extLst>
          </p:cNvPr>
          <p:cNvPicPr>
            <a:picLocks noChangeAspect="1"/>
          </p:cNvPicPr>
          <p:nvPr/>
        </p:nvPicPr>
        <p:blipFill>
          <a:blip r:embed="rId4"/>
          <a:srcRect t="24561" b="13309"/>
          <a:stretch>
            <a:fillRect/>
          </a:stretch>
        </p:blipFill>
        <p:spPr>
          <a:xfrm>
            <a:off x="323850" y="1067558"/>
            <a:ext cx="8465368" cy="2952328"/>
          </a:xfrm>
          <a:prstGeom prst="rect">
            <a:avLst/>
          </a:prstGeom>
        </p:spPr>
      </p:pic>
      <p:pic>
        <p:nvPicPr>
          <p:cNvPr id="4" name="Picture 3">
            <a:extLst>
              <a:ext uri="{FF2B5EF4-FFF2-40B4-BE49-F238E27FC236}">
                <a16:creationId xmlns:a16="http://schemas.microsoft.com/office/drawing/2014/main" id="{73149411-310B-7EFB-A137-CF492753DE88}"/>
              </a:ext>
            </a:extLst>
          </p:cNvPr>
          <p:cNvPicPr>
            <a:picLocks noChangeAspect="1"/>
          </p:cNvPicPr>
          <p:nvPr/>
        </p:nvPicPr>
        <p:blipFill>
          <a:blip r:embed="rId5"/>
          <a:stretch>
            <a:fillRect/>
          </a:stretch>
        </p:blipFill>
        <p:spPr>
          <a:xfrm>
            <a:off x="2893394" y="3977879"/>
            <a:ext cx="3357212" cy="2725589"/>
          </a:xfrm>
          <a:prstGeom prst="rect">
            <a:avLst/>
          </a:prstGeom>
        </p:spPr>
      </p:pic>
      <p:sp>
        <p:nvSpPr>
          <p:cNvPr id="5" name="TextBox 4">
            <a:extLst>
              <a:ext uri="{FF2B5EF4-FFF2-40B4-BE49-F238E27FC236}">
                <a16:creationId xmlns:a16="http://schemas.microsoft.com/office/drawing/2014/main" id="{C8C6D119-179D-652D-064B-7A9985F94897}"/>
              </a:ext>
            </a:extLst>
          </p:cNvPr>
          <p:cNvSpPr txBox="1"/>
          <p:nvPr/>
        </p:nvSpPr>
        <p:spPr>
          <a:xfrm>
            <a:off x="367110" y="4432733"/>
            <a:ext cx="2304256" cy="1815882"/>
          </a:xfrm>
          <a:prstGeom prst="rect">
            <a:avLst/>
          </a:prstGeom>
          <a:noFill/>
        </p:spPr>
        <p:txBody>
          <a:bodyPr wrap="square">
            <a:spAutoFit/>
          </a:bodyPr>
          <a:lstStyle/>
          <a:p>
            <a:r>
              <a:rPr lang="en-GB" sz="1400" b="1" dirty="0">
                <a:latin typeface="+mn-lt"/>
              </a:rPr>
              <a:t>Figure 5: </a:t>
            </a:r>
            <a:r>
              <a:rPr lang="en-GB" sz="1400" dirty="0">
                <a:latin typeface="+mn-lt"/>
              </a:rPr>
              <a:t>Microscope Images of mesenchymal stem cells at different passages from donor ASC1. Passage 4, 5, 15 on top is at magnification x10. Passage 15 on the bottom is at magnification x40</a:t>
            </a:r>
          </a:p>
        </p:txBody>
      </p:sp>
    </p:spTree>
    <p:extLst>
      <p:ext uri="{BB962C8B-B14F-4D97-AF65-F5344CB8AC3E}">
        <p14:creationId xmlns:p14="http://schemas.microsoft.com/office/powerpoint/2010/main" val="312904140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874EA-3BF1-6895-1CC1-64B51D0F10E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E9342007-7DCC-BAC6-C8EC-B4E8BB559D7E}"/>
              </a:ext>
            </a:extLst>
          </p:cNvPr>
          <p:cNvSpPr>
            <a:spLocks noGrp="1"/>
          </p:cNvSpPr>
          <p:nvPr>
            <p:ph type="title"/>
          </p:nvPr>
        </p:nvSpPr>
        <p:spPr>
          <a:xfrm>
            <a:off x="1978403" y="-100813"/>
            <a:ext cx="6929437" cy="1143000"/>
          </a:xfrm>
        </p:spPr>
        <p:txBody>
          <a:bodyPr/>
          <a:lstStyle/>
          <a:p>
            <a:r>
              <a:rPr lang="en-GB" altLang="en-US" sz="4000" dirty="0"/>
              <a:t>Cells Across Different Passages</a:t>
            </a:r>
          </a:p>
        </p:txBody>
      </p:sp>
      <p:pic>
        <p:nvPicPr>
          <p:cNvPr id="14340" name="Picture 4">
            <a:extLst>
              <a:ext uri="{FF2B5EF4-FFF2-40B4-BE49-F238E27FC236}">
                <a16:creationId xmlns:a16="http://schemas.microsoft.com/office/drawing/2014/main" id="{472855D1-E937-BA59-B06D-707649608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267450"/>
            <a:ext cx="11953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469CE11-A887-4530-F7F7-9727C1F7D7A3}"/>
              </a:ext>
            </a:extLst>
          </p:cNvPr>
          <p:cNvSpPr txBox="1"/>
          <p:nvPr/>
        </p:nvSpPr>
        <p:spPr>
          <a:xfrm>
            <a:off x="7086735" y="3194654"/>
            <a:ext cx="2040227" cy="1600438"/>
          </a:xfrm>
          <a:prstGeom prst="rect">
            <a:avLst/>
          </a:prstGeom>
          <a:noFill/>
        </p:spPr>
        <p:txBody>
          <a:bodyPr wrap="square">
            <a:spAutoFit/>
          </a:bodyPr>
          <a:lstStyle/>
          <a:p>
            <a:r>
              <a:rPr lang="en-GB" sz="1400" b="1" dirty="0">
                <a:latin typeface="+mn-lt"/>
              </a:rPr>
              <a:t>Figure 6: </a:t>
            </a:r>
            <a:r>
              <a:rPr lang="en-GB" sz="1400" dirty="0">
                <a:latin typeface="+mn-lt"/>
              </a:rPr>
              <a:t>Microscope Images of mesenchymal stem cells at different passages from donor ASC11 (top) and ASC13 (bottom). Passage 5, 15 is at magnification x10. </a:t>
            </a:r>
          </a:p>
        </p:txBody>
      </p:sp>
      <p:pic>
        <p:nvPicPr>
          <p:cNvPr id="2052" name="Picture 4">
            <a:extLst>
              <a:ext uri="{FF2B5EF4-FFF2-40B4-BE49-F238E27FC236}">
                <a16:creationId xmlns:a16="http://schemas.microsoft.com/office/drawing/2014/main" id="{98C399E8-C40D-E63D-3E49-576C1175A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479508"/>
            <a:ext cx="3264363"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3998611F-32B2-9635-8D4B-25AF9C5DA3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413" y="4365103"/>
            <a:ext cx="3264364" cy="24482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2AC9FED-86B6-C90B-304C-75267F7CAF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4365102"/>
            <a:ext cx="3264364" cy="244827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22E27F1A-DD88-F74D-313B-85548135E2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414" y="1470920"/>
            <a:ext cx="3264363" cy="2448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D262E8-818D-C8AA-4390-96A6E8A3B65D}"/>
              </a:ext>
            </a:extLst>
          </p:cNvPr>
          <p:cNvSpPr txBox="1"/>
          <p:nvPr/>
        </p:nvSpPr>
        <p:spPr>
          <a:xfrm>
            <a:off x="323850" y="1124744"/>
            <a:ext cx="6336382" cy="369332"/>
          </a:xfrm>
          <a:prstGeom prst="rect">
            <a:avLst/>
          </a:prstGeom>
          <a:noFill/>
        </p:spPr>
        <p:txBody>
          <a:bodyPr wrap="square" rtlCol="0">
            <a:spAutoFit/>
          </a:bodyPr>
          <a:lstStyle/>
          <a:p>
            <a:r>
              <a:rPr lang="en-GB" b="1" dirty="0">
                <a:latin typeface="+mn-lt"/>
              </a:rPr>
              <a:t>                    Passage 5                                              Passage 15</a:t>
            </a:r>
          </a:p>
        </p:txBody>
      </p:sp>
      <p:sp>
        <p:nvSpPr>
          <p:cNvPr id="6" name="TextBox 5">
            <a:extLst>
              <a:ext uri="{FF2B5EF4-FFF2-40B4-BE49-F238E27FC236}">
                <a16:creationId xmlns:a16="http://schemas.microsoft.com/office/drawing/2014/main" id="{7FFC9F1F-E30D-0C82-C94D-A536541436D3}"/>
              </a:ext>
            </a:extLst>
          </p:cNvPr>
          <p:cNvSpPr txBox="1"/>
          <p:nvPr/>
        </p:nvSpPr>
        <p:spPr>
          <a:xfrm>
            <a:off x="300586" y="3994873"/>
            <a:ext cx="6336382" cy="369332"/>
          </a:xfrm>
          <a:prstGeom prst="rect">
            <a:avLst/>
          </a:prstGeom>
          <a:noFill/>
        </p:spPr>
        <p:txBody>
          <a:bodyPr wrap="square" rtlCol="0">
            <a:spAutoFit/>
          </a:bodyPr>
          <a:lstStyle/>
          <a:p>
            <a:r>
              <a:rPr lang="en-GB" dirty="0">
                <a:latin typeface="+mn-lt"/>
              </a:rPr>
              <a:t>                    Passage 5                                              Passage 15</a:t>
            </a:r>
          </a:p>
        </p:txBody>
      </p:sp>
    </p:spTree>
    <p:extLst>
      <p:ext uri="{BB962C8B-B14F-4D97-AF65-F5344CB8AC3E}">
        <p14:creationId xmlns:p14="http://schemas.microsoft.com/office/powerpoint/2010/main" val="1681088822"/>
      </p:ext>
    </p:extLst>
  </p:cSld>
  <p:clrMapOvr>
    <a:masterClrMapping/>
  </p:clrMapOvr>
  <p:transition spd="med">
    <p:pull/>
  </p:transition>
</p:sld>
</file>

<file path=ppt/theme/theme1.xml><?xml version="1.0" encoding="utf-8"?>
<a:theme xmlns:a="http://schemas.openxmlformats.org/drawingml/2006/main" name="temp1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temp1 (2)</Template>
  <TotalTime>6426</TotalTime>
  <Words>2777</Words>
  <Application>Microsoft Office PowerPoint</Application>
  <PresentationFormat>On-screen Show (4:3)</PresentationFormat>
  <Paragraphs>251</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Arial</vt:lpstr>
      <vt:lpstr>Calibri</vt:lpstr>
      <vt:lpstr>temp1 (2)</vt:lpstr>
      <vt:lpstr> </vt:lpstr>
      <vt:lpstr>Definitions</vt:lpstr>
      <vt:lpstr>Musculoskeletal Injury in Equine Athlete</vt:lpstr>
      <vt:lpstr>Mesenchymal Stem Cell Therapy</vt:lpstr>
      <vt:lpstr>Human Study</vt:lpstr>
      <vt:lpstr>Hypothesis and Study Aims</vt:lpstr>
      <vt:lpstr> Methods </vt:lpstr>
      <vt:lpstr>Cells Across Different Passages</vt:lpstr>
      <vt:lpstr>Cells Across Different Passages</vt:lpstr>
      <vt:lpstr>Results Gene Expression of CD90 and CD34</vt:lpstr>
      <vt:lpstr>Results Gene expression CD90 comparison to Human Study</vt:lpstr>
      <vt:lpstr>Results Gene expression CD34 comparison to Human Study</vt:lpstr>
      <vt:lpstr>Results Gene expression of TIMP1</vt:lpstr>
      <vt:lpstr>Results  Gene expression TIMP1 comparison to Human Study</vt:lpstr>
      <vt:lpstr>Results  Gene expression of MMP13</vt:lpstr>
      <vt:lpstr>Results  Gene expression MMP13 comparison to Human Study</vt:lpstr>
      <vt:lpstr>Results Nanoparticle Tracking Analysis of extracellular vesicles</vt:lpstr>
      <vt:lpstr>Conclusion</vt:lpstr>
      <vt:lpstr>Acknowledgements </vt:lpstr>
      <vt:lpstr>References</vt:lpstr>
    </vt:vector>
  </TitlesOfParts>
  <Company>The 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Ginap</dc:creator>
  <cp:lastModifiedBy>Czacharowska, Anita</cp:lastModifiedBy>
  <cp:revision>68</cp:revision>
  <dcterms:created xsi:type="dcterms:W3CDTF">2009-08-18T14:54:53Z</dcterms:created>
  <dcterms:modified xsi:type="dcterms:W3CDTF">2025-11-30T21:26:55Z</dcterms:modified>
</cp:coreProperties>
</file>