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0"/>
  </p:notesMasterIdLst>
  <p:sldIdLst>
    <p:sldId id="276" r:id="rId3"/>
    <p:sldId id="290" r:id="rId4"/>
    <p:sldId id="291" r:id="rId5"/>
    <p:sldId id="278" r:id="rId6"/>
    <p:sldId id="293" r:id="rId7"/>
    <p:sldId id="296" r:id="rId8"/>
    <p:sldId id="297" r:id="rId9"/>
    <p:sldId id="298" r:id="rId10"/>
    <p:sldId id="299" r:id="rId11"/>
    <p:sldId id="300" r:id="rId12"/>
    <p:sldId id="301" r:id="rId13"/>
    <p:sldId id="302" r:id="rId14"/>
    <p:sldId id="303" r:id="rId15"/>
    <p:sldId id="284" r:id="rId16"/>
    <p:sldId id="304" r:id="rId17"/>
    <p:sldId id="282" r:id="rId18"/>
    <p:sldId id="308" r:id="rId19"/>
    <p:sldId id="285" r:id="rId20"/>
    <p:sldId id="286" r:id="rId21"/>
    <p:sldId id="309" r:id="rId22"/>
    <p:sldId id="280" r:id="rId23"/>
    <p:sldId id="310" r:id="rId24"/>
    <p:sldId id="311" r:id="rId25"/>
    <p:sldId id="312" r:id="rId26"/>
    <p:sldId id="292" r:id="rId27"/>
    <p:sldId id="305"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22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FC7A1-19A3-3B4C-A60E-1094A2BB2DCE}" v="13" dt="2025-12-09T10:35:14.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44"/>
    <p:restoredTop sz="72806"/>
  </p:normalViewPr>
  <p:slideViewPr>
    <p:cSldViewPr snapToGrid="0">
      <p:cViewPr varScale="1">
        <p:scale>
          <a:sx n="93" d="100"/>
          <a:sy n="93" d="100"/>
        </p:scale>
        <p:origin x="800" y="208"/>
      </p:cViewPr>
      <p:guideLst/>
    </p:cSldViewPr>
  </p:slideViewPr>
  <p:outlineViewPr>
    <p:cViewPr>
      <p:scale>
        <a:sx n="33" d="100"/>
        <a:sy n="33" d="100"/>
      </p:scale>
      <p:origin x="0" y="0"/>
    </p:cViewPr>
  </p:outlin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E4B4-A555-4A4F-B605-DA4CF1834506}" type="datetimeFigureOut">
              <a:rPr lang="en-US" smtClean="0"/>
              <a:t>12/9/25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6E80F-006D-8A4B-86E5-EFB899B4CB0B}" type="slidenum">
              <a:rPr lang="en-US" smtClean="0"/>
              <a:t>‹#›</a:t>
            </a:fld>
            <a:endParaRPr lang="en-US" dirty="0"/>
          </a:p>
        </p:txBody>
      </p:sp>
    </p:spTree>
    <p:extLst>
      <p:ext uri="{BB962C8B-B14F-4D97-AF65-F5344CB8AC3E}">
        <p14:creationId xmlns:p14="http://schemas.microsoft.com/office/powerpoint/2010/main" val="353404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Introduce myself</a:t>
            </a:r>
          </a:p>
          <a:p>
            <a:r>
              <a:rPr lang="en-US" dirty="0"/>
              <a:t>-Alex Monks</a:t>
            </a:r>
          </a:p>
          <a:p>
            <a:r>
              <a:rPr lang="en-US" dirty="0"/>
              <a:t>3</a:t>
            </a:r>
            <a:r>
              <a:rPr lang="en-US" baseline="30000" dirty="0"/>
              <a:t>rd</a:t>
            </a:r>
            <a:r>
              <a:rPr lang="en-US" dirty="0"/>
              <a:t> year vet student at university of Liverpool</a:t>
            </a:r>
          </a:p>
        </p:txBody>
      </p:sp>
      <p:sp>
        <p:nvSpPr>
          <p:cNvPr id="4" name="Slide Number Placeholder 3"/>
          <p:cNvSpPr>
            <a:spLocks noGrp="1"/>
          </p:cNvSpPr>
          <p:nvPr>
            <p:ph type="sldNum" sz="quarter" idx="5"/>
          </p:nvPr>
        </p:nvSpPr>
        <p:spPr/>
        <p:txBody>
          <a:bodyPr/>
          <a:lstStyle/>
          <a:p>
            <a:fld id="{2D5F2275-8B13-AF46-B654-6664F8E249F4}" type="slidenum">
              <a:rPr lang="en-US" smtClean="0"/>
              <a:t>1</a:t>
            </a:fld>
            <a:endParaRPr lang="en-US" dirty="0"/>
          </a:p>
        </p:txBody>
      </p:sp>
    </p:spTree>
    <p:extLst>
      <p:ext uri="{BB962C8B-B14F-4D97-AF65-F5344CB8AC3E}">
        <p14:creationId xmlns:p14="http://schemas.microsoft.com/office/powerpoint/2010/main" val="1577643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81177-C75A-4AEF-41EF-5ACD9D4A9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E4512-7EE4-E4C0-93D9-DE633DE7F41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32B558A0-D393-92D8-E0A1-689552FFBA5F}"/>
              </a:ext>
            </a:extLst>
          </p:cNvPr>
          <p:cNvSpPr>
            <a:spLocks noGrp="1"/>
          </p:cNvSpPr>
          <p:nvPr>
            <p:ph type="body" idx="1"/>
          </p:nvPr>
        </p:nvSpPr>
        <p:spPr/>
        <p:txBody>
          <a:bodyPr/>
          <a:lstStyle/>
          <a:p>
            <a:endParaRPr lang="en-US" dirty="0"/>
          </a:p>
          <a:p>
            <a:r>
              <a:rPr lang="en-US" dirty="0"/>
              <a:t>Cobblestone cells – formed distinct colonies, and took over any fibroblasts they came across</a:t>
            </a:r>
          </a:p>
          <a:p>
            <a:r>
              <a:rPr lang="en-US" dirty="0"/>
              <a:t>-each colony has a thick border – best seen in low power – appreciation for thickness of border</a:t>
            </a:r>
          </a:p>
          <a:p>
            <a:r>
              <a:rPr lang="en-US" dirty="0"/>
              <a:t>-colonies would expand as a unit – would never see a single cobblestone cell reaching out of colony to expand. If colonies came in contact with each other – they would merge</a:t>
            </a:r>
          </a:p>
          <a:p>
            <a:endParaRPr lang="en-US" dirty="0"/>
          </a:p>
          <a:p>
            <a:r>
              <a:rPr lang="en-US" dirty="0"/>
              <a:t>Fibroblasts never took over space already inhabited by cobblestone cells – but it would happen the other way around</a:t>
            </a:r>
          </a:p>
        </p:txBody>
      </p:sp>
      <p:sp>
        <p:nvSpPr>
          <p:cNvPr id="4" name="Slide Number Placeholder 3">
            <a:extLst>
              <a:ext uri="{FF2B5EF4-FFF2-40B4-BE49-F238E27FC236}">
                <a16:creationId xmlns:a16="http://schemas.microsoft.com/office/drawing/2014/main" id="{72656A01-223E-3A2C-7F93-7AD7A1DD9548}"/>
              </a:ext>
            </a:extLst>
          </p:cNvPr>
          <p:cNvSpPr>
            <a:spLocks noGrp="1"/>
          </p:cNvSpPr>
          <p:nvPr>
            <p:ph type="sldNum" sz="quarter" idx="5"/>
          </p:nvPr>
        </p:nvSpPr>
        <p:spPr/>
        <p:txBody>
          <a:bodyPr/>
          <a:lstStyle/>
          <a:p>
            <a:fld id="{DFE6E80F-006D-8A4B-86E5-EFB899B4CB0B}" type="slidenum">
              <a:rPr lang="en-US" smtClean="0"/>
              <a:t>10</a:t>
            </a:fld>
            <a:endParaRPr lang="en-US" dirty="0"/>
          </a:p>
        </p:txBody>
      </p:sp>
    </p:spTree>
    <p:extLst>
      <p:ext uri="{BB962C8B-B14F-4D97-AF65-F5344CB8AC3E}">
        <p14:creationId xmlns:p14="http://schemas.microsoft.com/office/powerpoint/2010/main" val="356853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B4CB-C752-74F5-F3B3-BBD004AFB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13D7A-ADF3-6FC8-6980-97CAFAEE87F8}"/>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8133C647-055C-D0A1-F373-73A81DC90EFE}"/>
              </a:ext>
            </a:extLst>
          </p:cNvPr>
          <p:cNvSpPr>
            <a:spLocks noGrp="1"/>
          </p:cNvSpPr>
          <p:nvPr>
            <p:ph type="body" idx="1"/>
          </p:nvPr>
        </p:nvSpPr>
        <p:spPr/>
        <p:txBody>
          <a:bodyPr/>
          <a:lstStyle/>
          <a:p>
            <a:r>
              <a:rPr lang="en-US" dirty="0"/>
              <a:t>Medium power</a:t>
            </a:r>
          </a:p>
          <a:p>
            <a:r>
              <a:rPr lang="en-US" dirty="0"/>
              <a:t>Cobblestone colonies seemed to produce an extracellular matrix that covers the whole colony – something that was not found with the fibroblasts</a:t>
            </a:r>
          </a:p>
          <a:p>
            <a:r>
              <a:rPr lang="en-US" dirty="0"/>
              <a:t>-notice on previous slide, you can identify individual fibroblast cells outside of the cementoblast colony, but on both the previous slide and this slide, you cannot distinguish individual cementoblast cells</a:t>
            </a:r>
          </a:p>
          <a:p>
            <a:endParaRPr lang="en-US" dirty="0"/>
          </a:p>
          <a:p>
            <a:r>
              <a:rPr lang="en-US" dirty="0"/>
              <a:t>We hypothesized that this was related to cementum – would be a type of calcium deposition or secretion of extracellular matrix</a:t>
            </a:r>
          </a:p>
          <a:p>
            <a:r>
              <a:rPr lang="en-US" dirty="0"/>
              <a:t>To check for calcium deposition, we then used a protocol for alizarin red staining</a:t>
            </a:r>
          </a:p>
        </p:txBody>
      </p:sp>
      <p:sp>
        <p:nvSpPr>
          <p:cNvPr id="4" name="Slide Number Placeholder 3">
            <a:extLst>
              <a:ext uri="{FF2B5EF4-FFF2-40B4-BE49-F238E27FC236}">
                <a16:creationId xmlns:a16="http://schemas.microsoft.com/office/drawing/2014/main" id="{49F76BB4-6D38-FEF6-EDF5-9991044C3914}"/>
              </a:ext>
            </a:extLst>
          </p:cNvPr>
          <p:cNvSpPr>
            <a:spLocks noGrp="1"/>
          </p:cNvSpPr>
          <p:nvPr>
            <p:ph type="sldNum" sz="quarter" idx="5"/>
          </p:nvPr>
        </p:nvSpPr>
        <p:spPr/>
        <p:txBody>
          <a:bodyPr/>
          <a:lstStyle/>
          <a:p>
            <a:fld id="{DFE6E80F-006D-8A4B-86E5-EFB899B4CB0B}" type="slidenum">
              <a:rPr lang="en-US" smtClean="0"/>
              <a:t>11</a:t>
            </a:fld>
            <a:endParaRPr lang="en-US" dirty="0"/>
          </a:p>
        </p:txBody>
      </p:sp>
    </p:spTree>
    <p:extLst>
      <p:ext uri="{BB962C8B-B14F-4D97-AF65-F5344CB8AC3E}">
        <p14:creationId xmlns:p14="http://schemas.microsoft.com/office/powerpoint/2010/main" val="134060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B8BD9-AD6E-C457-30CE-09C4836C3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7230A-DA69-7A8E-DED2-86009008AC2B}"/>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192FA8D9-31B9-DD69-84BD-4AF67DE39F53}"/>
              </a:ext>
            </a:extLst>
          </p:cNvPr>
          <p:cNvSpPr>
            <a:spLocks noGrp="1"/>
          </p:cNvSpPr>
          <p:nvPr>
            <p:ph type="body" idx="1"/>
          </p:nvPr>
        </p:nvSpPr>
        <p:spPr/>
        <p:txBody>
          <a:bodyPr/>
          <a:lstStyle/>
          <a:p>
            <a:r>
              <a:rPr lang="en-US" dirty="0"/>
              <a:t>Medium power</a:t>
            </a:r>
          </a:p>
          <a:p>
            <a:r>
              <a:rPr lang="en-US" dirty="0"/>
              <a:t>Cobblestone colonies once established, adhered to the cell culture flasks very strongly</a:t>
            </a:r>
          </a:p>
          <a:p>
            <a:r>
              <a:rPr lang="en-US" dirty="0"/>
              <a:t>The fibroblast cells could be detached easily with trypsin/EDTA solution to be moved or passaged</a:t>
            </a:r>
          </a:p>
          <a:p>
            <a:r>
              <a:rPr lang="en-US" dirty="0"/>
              <a:t>-solution would work within 3-5 minutes for fibroblasts</a:t>
            </a:r>
          </a:p>
          <a:p>
            <a:r>
              <a:rPr lang="en-US" dirty="0"/>
              <a:t>The cobblestone cells were much harder to remove from the flasks – suspected to be in part because of the extracellular matrix/secretion the colonies produced.</a:t>
            </a:r>
          </a:p>
          <a:p>
            <a:endParaRPr lang="en-US" dirty="0"/>
          </a:p>
          <a:p>
            <a:r>
              <a:rPr lang="en-US" dirty="0"/>
              <a:t>This image here shows the eventual break down of the extracellular matrix to expose the cobblestone cells, and only once exposed would the trypsin/EDTA solution be able to detach the cells</a:t>
            </a:r>
          </a:p>
          <a:p>
            <a:r>
              <a:rPr lang="en-US" dirty="0"/>
              <a:t>-also noted, the disruption of the ECM seemed to happen first at the edges of the colony, and then slowly work inward</a:t>
            </a:r>
          </a:p>
          <a:p>
            <a:r>
              <a:rPr lang="en-US" dirty="0"/>
              <a:t>-as such, detachment of cobblestone cells took much longer – at least 10 minutes for significant numbers of cells to become detached</a:t>
            </a:r>
          </a:p>
          <a:p>
            <a:r>
              <a:rPr lang="en-US" dirty="0"/>
              <a:t>	-this presented challenges in that cells left in trypsin/EDTA solution can become damaged – especially extracellular or membrane proteins</a:t>
            </a:r>
          </a:p>
        </p:txBody>
      </p:sp>
      <p:sp>
        <p:nvSpPr>
          <p:cNvPr id="4" name="Slide Number Placeholder 3">
            <a:extLst>
              <a:ext uri="{FF2B5EF4-FFF2-40B4-BE49-F238E27FC236}">
                <a16:creationId xmlns:a16="http://schemas.microsoft.com/office/drawing/2014/main" id="{AC0723D3-29FD-0292-98E7-0F9BCCF548AD}"/>
              </a:ext>
            </a:extLst>
          </p:cNvPr>
          <p:cNvSpPr>
            <a:spLocks noGrp="1"/>
          </p:cNvSpPr>
          <p:nvPr>
            <p:ph type="sldNum" sz="quarter" idx="5"/>
          </p:nvPr>
        </p:nvSpPr>
        <p:spPr/>
        <p:txBody>
          <a:bodyPr/>
          <a:lstStyle/>
          <a:p>
            <a:fld id="{DFE6E80F-006D-8A4B-86E5-EFB899B4CB0B}" type="slidenum">
              <a:rPr lang="en-US" smtClean="0"/>
              <a:t>12</a:t>
            </a:fld>
            <a:endParaRPr lang="en-US" dirty="0"/>
          </a:p>
        </p:txBody>
      </p:sp>
    </p:spTree>
    <p:extLst>
      <p:ext uri="{BB962C8B-B14F-4D97-AF65-F5344CB8AC3E}">
        <p14:creationId xmlns:p14="http://schemas.microsoft.com/office/powerpoint/2010/main" val="122081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To confirm the matrix formation involved calcium deposition, we stained the cells with Alizarin red which binds to calcium deposits - the more calcium, the more stain binds, the more red the cells will become</a:t>
            </a:r>
          </a:p>
          <a:p>
            <a:r>
              <a:rPr lang="en-US" dirty="0"/>
              <a:t>-Not just cementoblasts - other cells do this too, but considering where we isolated the cells from, </a:t>
            </a:r>
          </a:p>
        </p:txBody>
      </p:sp>
      <p:sp>
        <p:nvSpPr>
          <p:cNvPr id="4" name="Slide Number Placeholder 3"/>
          <p:cNvSpPr>
            <a:spLocks noGrp="1"/>
          </p:cNvSpPr>
          <p:nvPr>
            <p:ph type="sldNum" sz="quarter" idx="5"/>
          </p:nvPr>
        </p:nvSpPr>
        <p:spPr/>
        <p:txBody>
          <a:bodyPr/>
          <a:lstStyle/>
          <a:p>
            <a:fld id="{DFE6E80F-006D-8A4B-86E5-EFB899B4CB0B}" type="slidenum">
              <a:rPr lang="en-US" smtClean="0"/>
              <a:t>13</a:t>
            </a:fld>
            <a:endParaRPr lang="en-US" dirty="0"/>
          </a:p>
        </p:txBody>
      </p:sp>
    </p:spTree>
    <p:extLst>
      <p:ext uri="{BB962C8B-B14F-4D97-AF65-F5344CB8AC3E}">
        <p14:creationId xmlns:p14="http://schemas.microsoft.com/office/powerpoint/2010/main" val="314534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Compared stain uptake of 3 different cell populations</a:t>
            </a:r>
          </a:p>
          <a:p>
            <a:r>
              <a:rPr lang="en-US" dirty="0"/>
              <a:t>	F - fibroblast only cells</a:t>
            </a:r>
          </a:p>
          <a:p>
            <a:r>
              <a:rPr lang="en-US" dirty="0"/>
              <a:t>	C - cementoblast-like only cells</a:t>
            </a:r>
          </a:p>
          <a:p>
            <a:r>
              <a:rPr lang="en-US" dirty="0"/>
              <a:t>	M - mixed fibroblast/cementoblast cell population</a:t>
            </a:r>
          </a:p>
          <a:p>
            <a:r>
              <a:rPr lang="en-US" dirty="0"/>
              <a:t>-Top left shows the plates of cells after staining</a:t>
            </a:r>
          </a:p>
          <a:p>
            <a:r>
              <a:rPr lang="en-US" dirty="0"/>
              <a:t>	-to naked eye, cementoblast like cells seem to have taken up significantly more dye - also supported microscopically (bottom left)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Mashed up cells in liquid solution, measured light absorbance, compared to standard set up known dilutions of stain to </a:t>
            </a:r>
            <a:r>
              <a:rPr lang="en-US" dirty="0" err="1"/>
              <a:t>caculate</a:t>
            </a:r>
            <a:r>
              <a:rPr lang="en-US" dirty="0"/>
              <a:t> how much stain was taken up by cells</a:t>
            </a:r>
          </a:p>
          <a:p>
            <a:endParaRPr lang="en-US" dirty="0"/>
          </a:p>
          <a:p>
            <a:r>
              <a:rPr lang="en-US" dirty="0"/>
              <a:t>-Quantitatively analyzed the stain uptake of the three different cell populations - the cementoblast-like cells took up significantly more stain than either of the other two cell populations.</a:t>
            </a:r>
          </a:p>
          <a:p>
            <a:endParaRPr lang="en-US" dirty="0"/>
          </a:p>
          <a:p>
            <a:r>
              <a:rPr lang="en-US" dirty="0"/>
              <a:t>Of note, the cells only had 5 days to attach, proliferate, and in the case of the cementoblasts, produce calcium deposits – would be very interesting to grow both types of cells for longer and see if amount of stain taken up increases in the cementoblast population</a:t>
            </a:r>
          </a:p>
        </p:txBody>
      </p:sp>
      <p:sp>
        <p:nvSpPr>
          <p:cNvPr id="4" name="Slide Number Placeholder 3"/>
          <p:cNvSpPr>
            <a:spLocks noGrp="1"/>
          </p:cNvSpPr>
          <p:nvPr>
            <p:ph type="sldNum" sz="quarter" idx="5"/>
          </p:nvPr>
        </p:nvSpPr>
        <p:spPr/>
        <p:txBody>
          <a:bodyPr/>
          <a:lstStyle/>
          <a:p>
            <a:fld id="{7BC784FF-63EA-984A-B4D3-45EFB776DE32}" type="slidenum">
              <a:rPr lang="en-US" smtClean="0"/>
              <a:t>14</a:t>
            </a:fld>
            <a:endParaRPr lang="en-US" dirty="0"/>
          </a:p>
        </p:txBody>
      </p:sp>
    </p:spTree>
    <p:extLst>
      <p:ext uri="{BB962C8B-B14F-4D97-AF65-F5344CB8AC3E}">
        <p14:creationId xmlns:p14="http://schemas.microsoft.com/office/powerpoint/2010/main" val="370452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While my cells were initially growing, we proceeded to investigate the global protein changes in the periodontal ligament as a whole in diseased and healthy samples</a:t>
            </a:r>
          </a:p>
          <a:p>
            <a:endParaRPr lang="en-US" dirty="0"/>
          </a:p>
          <a:p>
            <a:r>
              <a:rPr lang="en-US" dirty="0"/>
              <a:t>As with the teeth we harvested cells from, the teeth for this protocol were obtained in the same manner, just over a longer period of time and stored as part of the Peffers lab biobank at -80*C</a:t>
            </a:r>
          </a:p>
          <a:p>
            <a:r>
              <a:rPr lang="en-US" dirty="0"/>
              <a:t>-Healthy teeth came from abattoir horses – were not euthanized for dental reasons, and had no gross signs of EOTRH</a:t>
            </a:r>
          </a:p>
          <a:p>
            <a:endParaRPr lang="en-US" dirty="0"/>
          </a:p>
          <a:p>
            <a:r>
              <a:rPr lang="en-US" dirty="0"/>
              <a:t>Started with teeth from 5 diseased horses, and 5 healthy horses</a:t>
            </a:r>
          </a:p>
          <a:p>
            <a:r>
              <a:rPr lang="en-US" dirty="0"/>
              <a:t>-Selection criteria:</a:t>
            </a:r>
          </a:p>
          <a:p>
            <a:r>
              <a:rPr lang="en-US" dirty="0"/>
              <a:t>	-had to have at least 4 incisors from a horse – to pool the collective PDL to ensure enough protein for digestion and proteomics</a:t>
            </a:r>
          </a:p>
          <a:p>
            <a:r>
              <a:rPr lang="en-US" dirty="0"/>
              <a:t>	-good visible PDL to harvest – sometimes PDL is lost in extraction process</a:t>
            </a:r>
          </a:p>
          <a:p>
            <a:r>
              <a:rPr lang="en-US" dirty="0"/>
              <a:t>	-no obvious signs of infection (necrosis, smell, etc.)</a:t>
            </a:r>
          </a:p>
          <a:p>
            <a:r>
              <a:rPr lang="en-US" dirty="0"/>
              <a:t>	-all samples were from horses between the ages of 19 and 27</a:t>
            </a:r>
          </a:p>
          <a:p>
            <a:r>
              <a:rPr lang="en-US" dirty="0"/>
              <a:t>-Attempted to age match – initial selection had 4 age matched sets, and 1 set age matched within 3 years</a:t>
            </a:r>
          </a:p>
          <a:p>
            <a:r>
              <a:rPr lang="en-US" dirty="0"/>
              <a:t>-Tissue digestion and protein extraction preparation for </a:t>
            </a:r>
            <a:r>
              <a:rPr lang="en-GB" sz="1200" b="0" i="0" kern="1200" dirty="0">
                <a:solidFill>
                  <a:schemeClr val="tx1"/>
                </a:solidFill>
                <a:effectLst/>
                <a:latin typeface="+mn-lt"/>
                <a:ea typeface="+mn-ea"/>
                <a:cs typeface="+mn-cs"/>
              </a:rPr>
              <a:t>Liquid Chromatography-Tandem Mass Spectrometry</a:t>
            </a:r>
          </a:p>
          <a:p>
            <a:r>
              <a:rPr lang="en-GB" sz="1200" b="0" i="0" kern="1200" dirty="0">
                <a:solidFill>
                  <a:schemeClr val="tx1"/>
                </a:solidFill>
                <a:effectLst/>
                <a:latin typeface="+mn-lt"/>
                <a:ea typeface="+mn-ea"/>
                <a:cs typeface="+mn-cs"/>
              </a:rPr>
              <a:t>	Tissue samples were mechanically digested using ultrasonication, before being protein was chemically isolated</a:t>
            </a:r>
          </a:p>
          <a:p>
            <a:r>
              <a:rPr lang="en-GB" sz="1200" b="0" i="0" kern="1200" dirty="0">
                <a:solidFill>
                  <a:schemeClr val="tx1"/>
                </a:solidFill>
                <a:effectLst/>
                <a:latin typeface="+mn-lt"/>
                <a:ea typeface="+mn-ea"/>
                <a:cs typeface="+mn-cs"/>
              </a:rPr>
              <a:t>	6 samples ran cleanly – 3 healthy, 3 diseased, 4 samples did not run cleanly enough to produce useable data</a:t>
            </a:r>
          </a:p>
          <a:p>
            <a:r>
              <a:rPr lang="en-GB" sz="1200" b="0" i="0" kern="1200" dirty="0">
                <a:solidFill>
                  <a:schemeClr val="tx1"/>
                </a:solidFill>
                <a:effectLst/>
                <a:latin typeface="+mn-lt"/>
                <a:ea typeface="+mn-ea"/>
                <a:cs typeface="+mn-cs"/>
              </a:rPr>
              <a:t>	Analysis of chromatographs using maxquant, MASCOT, and UniProt, data analysed using R – differential abundance</a:t>
            </a:r>
            <a:endParaRPr lang="en-US" dirty="0"/>
          </a:p>
        </p:txBody>
      </p:sp>
      <p:sp>
        <p:nvSpPr>
          <p:cNvPr id="4" name="Slide Number Placeholder 3"/>
          <p:cNvSpPr>
            <a:spLocks noGrp="1"/>
          </p:cNvSpPr>
          <p:nvPr>
            <p:ph type="sldNum" sz="quarter" idx="5"/>
          </p:nvPr>
        </p:nvSpPr>
        <p:spPr/>
        <p:txBody>
          <a:bodyPr/>
          <a:lstStyle/>
          <a:p>
            <a:fld id="{7BC784FF-63EA-984A-B4D3-45EFB776DE32}" type="slidenum">
              <a:rPr lang="en-US" smtClean="0"/>
              <a:t>15</a:t>
            </a:fld>
            <a:endParaRPr lang="en-US" dirty="0"/>
          </a:p>
        </p:txBody>
      </p:sp>
    </p:spTree>
    <p:extLst>
      <p:ext uri="{BB962C8B-B14F-4D97-AF65-F5344CB8AC3E}">
        <p14:creationId xmlns:p14="http://schemas.microsoft.com/office/powerpoint/2010/main" val="2045089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After running samples through the mass spectrometer, and analyzing chromatographs, we had useable data for 3 healthy samples and 3 diseased samples.</a:t>
            </a:r>
          </a:p>
          <a:p>
            <a:endParaRPr lang="en-US" dirty="0"/>
          </a:p>
          <a:p>
            <a:r>
              <a:rPr lang="en-US" dirty="0"/>
              <a:t>Overall we found 394 unique proteins, 87 found only  in healthy samples, 13 found only in diseased samples, and 294 found in both – Venn diagram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Chromatographs analyzed with maxquant, stats done with R</a:t>
            </a:r>
          </a:p>
          <a:p>
            <a:endParaRPr lang="en-US" dirty="0"/>
          </a:p>
          <a:p>
            <a:r>
              <a:rPr lang="en-US" dirty="0"/>
              <a:t>R was used to calculate statistically significant proteins of the 294 proteins found in both diseased and healthy samples</a:t>
            </a:r>
          </a:p>
          <a:p>
            <a:r>
              <a:rPr lang="en-US" dirty="0"/>
              <a:t>- those with a fold change ≥1.30 and a p value ≤0.5</a:t>
            </a:r>
          </a:p>
          <a:p>
            <a:endParaRPr lang="en-US" dirty="0"/>
          </a:p>
          <a:p>
            <a:r>
              <a:rPr lang="en-US" dirty="0"/>
              <a:t>Volcano plot - statistically significant difference in protein content in healthy vs diseased.</a:t>
            </a:r>
          </a:p>
          <a:p>
            <a:r>
              <a:rPr lang="en-US" dirty="0"/>
              <a:t>*differential abundance and fold change (p≤0.5, and FC≥2.0)</a:t>
            </a:r>
          </a:p>
          <a:p>
            <a:r>
              <a:rPr lang="en-US" dirty="0"/>
              <a:t>-blue - decreased in diseased vs healthy</a:t>
            </a:r>
          </a:p>
          <a:p>
            <a:r>
              <a:rPr lang="en-US" dirty="0"/>
              <a:t>-red - increased in diseased vs healthy</a:t>
            </a:r>
          </a:p>
          <a:p>
            <a:endParaRPr lang="en-US" dirty="0"/>
          </a:p>
          <a:p>
            <a:r>
              <a:rPr lang="en-GB" sz="1200" b="0" i="0" kern="1200" dirty="0">
                <a:solidFill>
                  <a:schemeClr val="tx1"/>
                </a:solidFill>
                <a:effectLst/>
                <a:latin typeface="+mn-lt"/>
                <a:ea typeface="+mn-ea"/>
                <a:cs typeface="+mn-cs"/>
              </a:rPr>
              <a:t>Intensity of each variable in a given sample is divided by the median of intensities of all variables in the sample and then multiplied by the mean of median of sum of intensities of all variables in all samples. The normalized data is then log2-transformed. (median normalisation)</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Limma for differential expression</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BH benjamini Hochberg p value adjustment</a:t>
            </a:r>
          </a:p>
          <a:p>
            <a:endParaRPr lang="en-US" dirty="0"/>
          </a:p>
        </p:txBody>
      </p:sp>
      <p:sp>
        <p:nvSpPr>
          <p:cNvPr id="4" name="Slide Number Placeholder 3"/>
          <p:cNvSpPr>
            <a:spLocks noGrp="1"/>
          </p:cNvSpPr>
          <p:nvPr>
            <p:ph type="sldNum" sz="quarter" idx="5"/>
          </p:nvPr>
        </p:nvSpPr>
        <p:spPr/>
        <p:txBody>
          <a:bodyPr/>
          <a:lstStyle/>
          <a:p>
            <a:fld id="{7BC784FF-63EA-984A-B4D3-45EFB776DE32}" type="slidenum">
              <a:rPr lang="en-US" smtClean="0"/>
              <a:t>16</a:t>
            </a:fld>
            <a:endParaRPr lang="en-US" dirty="0"/>
          </a:p>
        </p:txBody>
      </p:sp>
    </p:spTree>
    <p:extLst>
      <p:ext uri="{BB962C8B-B14F-4D97-AF65-F5344CB8AC3E}">
        <p14:creationId xmlns:p14="http://schemas.microsoft.com/office/powerpoint/2010/main" val="52844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Overall, 10 proteins statistically increased abundance in diseased samples, and 34 proteins statistically decreased in abundance</a:t>
            </a:r>
          </a:p>
          <a:p>
            <a:endParaRPr lang="en-GB" dirty="0"/>
          </a:p>
          <a:p>
            <a:r>
              <a:rPr lang="en-GB" dirty="0"/>
              <a:t>Decrease in structural and remodelling proteins</a:t>
            </a:r>
          </a:p>
          <a:p>
            <a:endParaRPr lang="en-GB" dirty="0"/>
          </a:p>
          <a:p>
            <a:r>
              <a:rPr lang="en-GB" dirty="0"/>
              <a:t>Type 1 collagen – main type of collagen in PDL</a:t>
            </a:r>
          </a:p>
          <a:p>
            <a:r>
              <a:rPr lang="en-GB" dirty="0"/>
              <a:t>Type 6 collagen – microfibrils that link main collagen fibres to basal lamina</a:t>
            </a:r>
          </a:p>
          <a:p>
            <a:r>
              <a:rPr lang="en-GB" dirty="0"/>
              <a:t>POSTN – periostin – tissue remodelling, fibrosis</a:t>
            </a:r>
          </a:p>
          <a:p>
            <a:r>
              <a:rPr lang="en-GB" dirty="0"/>
              <a:t>LUM – lumican – regulates collagen fibril assembly &amp; spacing – organisation</a:t>
            </a:r>
          </a:p>
          <a:p>
            <a:r>
              <a:rPr lang="en-GB" dirty="0"/>
              <a:t>OGN – Osteoglycin – regulating collagen fibrillogenisis</a:t>
            </a:r>
          </a:p>
          <a:p>
            <a:r>
              <a:rPr lang="en-GB" dirty="0"/>
              <a:t>DCN – decorin – collagen fibril diameter, inhibits TGF-beta</a:t>
            </a:r>
          </a:p>
          <a:p>
            <a:r>
              <a:rPr lang="en-GB" dirty="0"/>
              <a:t>ASPN – asporin – negatively regulates mineralisation -&gt; so decrease ASPN = more mineralisation</a:t>
            </a:r>
          </a:p>
          <a:p>
            <a:r>
              <a:rPr lang="en-GB" dirty="0"/>
              <a:t>VCN – versican – cell adhesion</a:t>
            </a:r>
          </a:p>
          <a:p>
            <a:r>
              <a:rPr lang="en-GB" dirty="0"/>
              <a:t>FN1 – fibronectin 1 – cell-cell and cell-substrate adhesion, wound healing, tissue repair</a:t>
            </a:r>
          </a:p>
          <a:p>
            <a:endParaRPr lang="en-GB" dirty="0"/>
          </a:p>
        </p:txBody>
      </p:sp>
      <p:sp>
        <p:nvSpPr>
          <p:cNvPr id="4" name="Slide Number Placeholder 3"/>
          <p:cNvSpPr>
            <a:spLocks noGrp="1"/>
          </p:cNvSpPr>
          <p:nvPr>
            <p:ph type="sldNum" sz="quarter" idx="5"/>
          </p:nvPr>
        </p:nvSpPr>
        <p:spPr/>
        <p:txBody>
          <a:bodyPr/>
          <a:lstStyle/>
          <a:p>
            <a:fld id="{DFE6E80F-006D-8A4B-86E5-EFB899B4CB0B}" type="slidenum">
              <a:rPr lang="en-US" smtClean="0"/>
              <a:t>17</a:t>
            </a:fld>
            <a:endParaRPr lang="en-US" dirty="0"/>
          </a:p>
        </p:txBody>
      </p:sp>
    </p:spTree>
    <p:extLst>
      <p:ext uri="{BB962C8B-B14F-4D97-AF65-F5344CB8AC3E}">
        <p14:creationId xmlns:p14="http://schemas.microsoft.com/office/powerpoint/2010/main" val="1514999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Used ingenuity pathway analysis to understand the role of increased or decreased proteins on pathways, as well as possible upstream regulators and down stream effects</a:t>
            </a:r>
          </a:p>
          <a:p>
            <a:endParaRPr lang="en-US" dirty="0"/>
          </a:p>
          <a:p>
            <a:r>
              <a:rPr lang="en-US" dirty="0"/>
              <a:t>A large number of the proteins that were significantly decreased in the diseased samples were involved in extracellular matrix </a:t>
            </a:r>
            <a:r>
              <a:rPr lang="en-GB" noProof="0" dirty="0"/>
              <a:t>organisation  </a:t>
            </a:r>
          </a:p>
          <a:p>
            <a:r>
              <a:rPr lang="en-GB" noProof="0" dirty="0"/>
              <a:t>- collectively resulting in </a:t>
            </a:r>
            <a:r>
              <a:rPr lang="en-GB" dirty="0"/>
              <a:t>-impaired capacity for structural repair, less robust ECM, less control over collagen organisation, reduced adhesion and scaffolding</a:t>
            </a:r>
          </a:p>
          <a:p>
            <a:endParaRPr lang="en-GB" noProof="0" dirty="0"/>
          </a:p>
          <a:p>
            <a:r>
              <a:rPr lang="en-GB" noProof="0" dirty="0"/>
              <a:t>This diagram shows a large variety of ECM related proteins, where each protein would be found, as well as its relation and effect on other proteins.</a:t>
            </a:r>
          </a:p>
          <a:p>
            <a:r>
              <a:rPr lang="en-GB" noProof="0" dirty="0"/>
              <a:t>Green circles – canonically decreased in diseased samples</a:t>
            </a:r>
          </a:p>
          <a:p>
            <a:r>
              <a:rPr lang="en-US" dirty="0"/>
              <a:t>Blue lines – inhibitory/negative effect on a subsequent protein</a:t>
            </a:r>
          </a:p>
          <a:p>
            <a:endParaRPr lang="en-US" dirty="0"/>
          </a:p>
        </p:txBody>
      </p:sp>
      <p:sp>
        <p:nvSpPr>
          <p:cNvPr id="4" name="Slide Number Placeholder 3"/>
          <p:cNvSpPr>
            <a:spLocks noGrp="1"/>
          </p:cNvSpPr>
          <p:nvPr>
            <p:ph type="sldNum" sz="quarter" idx="5"/>
          </p:nvPr>
        </p:nvSpPr>
        <p:spPr/>
        <p:txBody>
          <a:bodyPr/>
          <a:lstStyle/>
          <a:p>
            <a:fld id="{7BC784FF-63EA-984A-B4D3-45EFB776DE32}" type="slidenum">
              <a:rPr lang="en-US" smtClean="0"/>
              <a:t>18</a:t>
            </a:fld>
            <a:endParaRPr lang="en-US" dirty="0"/>
          </a:p>
        </p:txBody>
      </p:sp>
    </p:spTree>
    <p:extLst>
      <p:ext uri="{BB962C8B-B14F-4D97-AF65-F5344CB8AC3E}">
        <p14:creationId xmlns:p14="http://schemas.microsoft.com/office/powerpoint/2010/main" val="113549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AZU1 – azurocidin – neutrophil granules, antimicrobial activity</a:t>
            </a:r>
          </a:p>
          <a:p>
            <a:r>
              <a:rPr lang="en-US" dirty="0"/>
              <a:t>	found in all 3 diseased samples</a:t>
            </a:r>
          </a:p>
          <a:p>
            <a:r>
              <a:rPr lang="en-US" dirty="0"/>
              <a:t>LCP1 – lymphocyte cytosolic protein 1 – activation of T-cells</a:t>
            </a:r>
          </a:p>
          <a:p>
            <a:r>
              <a:rPr lang="en-US" dirty="0"/>
              <a:t>	found in all 3 diseased samples</a:t>
            </a:r>
          </a:p>
          <a:p>
            <a:r>
              <a:rPr lang="en-US" dirty="0"/>
              <a:t>LYZ – lysozyme – neutrophil granules – antimicrobial activity (Gram +)</a:t>
            </a:r>
          </a:p>
          <a:p>
            <a:r>
              <a:rPr lang="en-US" dirty="0"/>
              <a:t>PRTN3 – proteinase 3 – neutrophil granules –, triggers inflammatory processes, neutrophil migration</a:t>
            </a:r>
          </a:p>
          <a:p>
            <a:r>
              <a:rPr lang="en-US" dirty="0"/>
              <a:t>S100A8/S100A9 – Calgranulin-A &amp; B – inflammatory/immune responses, neutrophil migration</a:t>
            </a:r>
          </a:p>
          <a:p>
            <a:endParaRPr lang="en-US" dirty="0"/>
          </a:p>
          <a:p>
            <a:r>
              <a:rPr lang="en-US" dirty="0"/>
              <a:t>LTF – lacotransferrin – iron sequestration – bacteriostatic – starves bacteria of necessary iron</a:t>
            </a:r>
          </a:p>
          <a:p>
            <a:r>
              <a:rPr lang="en-US" dirty="0"/>
              <a:t>-bactericidal – penetrates and disrupts microbial membrane</a:t>
            </a:r>
          </a:p>
          <a:p>
            <a:r>
              <a:rPr lang="en-US" dirty="0"/>
              <a:t>-released by neutrophils at sites of infection – sign of neutrophil infiltration and active immune response</a:t>
            </a:r>
          </a:p>
          <a:p>
            <a:r>
              <a:rPr lang="en-US" dirty="0"/>
              <a:t>FGG – fibrinogen gamma chain – acute phase protein – sign of inflammation</a:t>
            </a:r>
          </a:p>
          <a:p>
            <a:r>
              <a:rPr lang="en-US" dirty="0"/>
              <a:t>LAMP2 - lysosomal membrane protein – lysosomal activity, autophagy/</a:t>
            </a:r>
            <a:r>
              <a:rPr lang="en-US" dirty="0" err="1"/>
              <a:t>phagycytosis</a:t>
            </a:r>
            <a:r>
              <a:rPr lang="en-US" dirty="0"/>
              <a:t> involved in clearing bacteria and damaged cellular debris related to infection and inflammation</a:t>
            </a:r>
          </a:p>
          <a:p>
            <a:endParaRPr lang="en-US" dirty="0"/>
          </a:p>
          <a:p>
            <a:r>
              <a:rPr lang="en-US" dirty="0"/>
              <a:t>Note that due to lack of these protein in the healthy samples, we are unable to statistically evaluate their amount – challenge of proteomics – possible to ‘miss’ proteins – would need to test more samples – but interesting never the less</a:t>
            </a:r>
          </a:p>
          <a:p>
            <a:endParaRPr lang="en-US" dirty="0"/>
          </a:p>
        </p:txBody>
      </p:sp>
      <p:sp>
        <p:nvSpPr>
          <p:cNvPr id="4" name="Slide Number Placeholder 3"/>
          <p:cNvSpPr>
            <a:spLocks noGrp="1"/>
          </p:cNvSpPr>
          <p:nvPr>
            <p:ph type="sldNum" sz="quarter" idx="5"/>
          </p:nvPr>
        </p:nvSpPr>
        <p:spPr/>
        <p:txBody>
          <a:bodyPr/>
          <a:lstStyle/>
          <a:p>
            <a:fld id="{7BC784FF-63EA-984A-B4D3-45EFB776DE32}" type="slidenum">
              <a:rPr lang="en-US" smtClean="0"/>
              <a:t>19</a:t>
            </a:fld>
            <a:endParaRPr lang="en-US" dirty="0"/>
          </a:p>
        </p:txBody>
      </p:sp>
    </p:spTree>
    <p:extLst>
      <p:ext uri="{BB962C8B-B14F-4D97-AF65-F5344CB8AC3E}">
        <p14:creationId xmlns:p14="http://schemas.microsoft.com/office/powerpoint/2010/main" val="838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Some background:</a:t>
            </a:r>
          </a:p>
          <a:p>
            <a:r>
              <a:rPr lang="en-US" dirty="0"/>
              <a:t>infographic - disseminate on social media to horse owners and lay people to educate them about this disease</a:t>
            </a:r>
          </a:p>
          <a:p>
            <a:endParaRPr lang="en-US" dirty="0"/>
          </a:p>
          <a:p>
            <a:r>
              <a:rPr lang="en-US" dirty="0"/>
              <a:t>EOTRH = equine odontoclastic tooth resorption and hypercementosis</a:t>
            </a:r>
          </a:p>
          <a:p>
            <a:endParaRPr lang="en-US" dirty="0"/>
          </a:p>
          <a:p>
            <a:r>
              <a:rPr lang="en-US" dirty="0"/>
              <a:t>progressive dental disease of the incisors of predominantly older horses</a:t>
            </a:r>
          </a:p>
          <a:p>
            <a:r>
              <a:rPr lang="en-US" dirty="0"/>
              <a:t>Recently recognized and named disease (2007)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Welfare issue – pain, inflammation, shifting and degradation of teeth – interferes with ability to eat, riding/bit problems</a:t>
            </a:r>
          </a:p>
          <a:p>
            <a:endParaRPr lang="en-US" dirty="0"/>
          </a:p>
          <a:p>
            <a:r>
              <a:rPr lang="en-US" dirty="0"/>
              <a:t>Aetiology unknown – several prevailing theories – immune response possibly with bacterial involvement and mechanical forces</a:t>
            </a:r>
          </a:p>
          <a:p>
            <a:r>
              <a:rPr lang="en-US" dirty="0"/>
              <a:t>Diagnosis – best done via x-rays</a:t>
            </a:r>
          </a:p>
          <a:p>
            <a:r>
              <a:rPr lang="en-US" dirty="0"/>
              <a:t>Treatment – remove teeth</a:t>
            </a:r>
          </a:p>
          <a:p>
            <a:r>
              <a:rPr lang="en-US" dirty="0"/>
              <a:t>The disease slowly becoming more widely recognized and diagnosed, but still remains relatively unknown in the equine industry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D5F2275-8B13-AF46-B654-6664F8E249F4}" type="slidenum">
              <a:rPr lang="en-US" smtClean="0"/>
              <a:t>2</a:t>
            </a:fld>
            <a:endParaRPr lang="en-US" dirty="0"/>
          </a:p>
        </p:txBody>
      </p:sp>
    </p:spTree>
    <p:extLst>
      <p:ext uri="{BB962C8B-B14F-4D97-AF65-F5344CB8AC3E}">
        <p14:creationId xmlns:p14="http://schemas.microsoft.com/office/powerpoint/2010/main" val="181556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Chronic inflammation leads to the production of reactive oxygen </a:t>
            </a:r>
            <a:r>
              <a:rPr lang="en-GB" dirty="0" err="1"/>
              <a:t>speceis</a:t>
            </a:r>
            <a:r>
              <a:rPr lang="en-GB" dirty="0"/>
              <a:t>, as does high mitochondrial activity</a:t>
            </a:r>
          </a:p>
          <a:p>
            <a:r>
              <a:rPr lang="en-GB" dirty="0"/>
              <a:t>ROS cause damage to proteins, including those in ER – leading to accumulation of misfolded proteins, which activates the UPR</a:t>
            </a:r>
          </a:p>
          <a:p>
            <a:r>
              <a:rPr lang="en-GB" dirty="0"/>
              <a:t>	-but what happens  in a disease state, if this cycle is dysregulated for example, or overwhelmed? – something to look into</a:t>
            </a:r>
          </a:p>
          <a:p>
            <a:endParaRPr lang="en-GB" dirty="0"/>
          </a:p>
          <a:p>
            <a:endParaRPr lang="en-GB" dirty="0"/>
          </a:p>
          <a:p>
            <a:r>
              <a:rPr lang="en-GB" dirty="0"/>
              <a:t>Several proteins increased in diseased samples are associated with endoplasmic reticulum (ER) stress</a:t>
            </a:r>
          </a:p>
          <a:p>
            <a:r>
              <a:rPr lang="en-GB" dirty="0"/>
              <a:t>-HSPA5 – master regulator of unfolding protein response – UPR</a:t>
            </a:r>
          </a:p>
          <a:p>
            <a:r>
              <a:rPr lang="en-GB" dirty="0"/>
              <a:t>-shown in humans to be increased in PDL cells associated with periodontitis</a:t>
            </a:r>
          </a:p>
          <a:p>
            <a:endParaRPr lang="en-GB" dirty="0"/>
          </a:p>
          <a:p>
            <a:r>
              <a:rPr lang="en-GB" dirty="0"/>
              <a:t>GANAB – glucosidase II alpha subunit</a:t>
            </a:r>
          </a:p>
          <a:p>
            <a:r>
              <a:rPr lang="en-GB" dirty="0"/>
              <a:t>-potential ER-autophagy related biomarker</a:t>
            </a:r>
          </a:p>
          <a:p>
            <a:r>
              <a:rPr lang="en-GB" dirty="0"/>
              <a:t>-suggests activation and/or dysregulation of pathways for controlling the volume in the ER and degrading excess/misfolded proteins</a:t>
            </a:r>
          </a:p>
          <a:p>
            <a:endParaRPr lang="en-GB" dirty="0"/>
          </a:p>
          <a:p>
            <a:r>
              <a:rPr lang="en-GB" dirty="0"/>
              <a:t>SSR1 – signal sequence receptor subunit 1</a:t>
            </a:r>
          </a:p>
          <a:p>
            <a:r>
              <a:rPr lang="en-GB" dirty="0"/>
              <a:t>-component of protein moving machinery on ER – tied to overall protein folding and quality control system</a:t>
            </a:r>
          </a:p>
          <a:p>
            <a:r>
              <a:rPr lang="en-GB" dirty="0"/>
              <a:t>-likely increased due to cells effort to cope with increased demand for protein transport – caused by chronic inflammation or excess misfolded proteins</a:t>
            </a:r>
          </a:p>
          <a:p>
            <a:endParaRPr lang="en-GB" dirty="0"/>
          </a:p>
          <a:p>
            <a:r>
              <a:rPr lang="en-GB" dirty="0"/>
              <a:t>SELENBP1 – selenium binding protein</a:t>
            </a:r>
          </a:p>
          <a:p>
            <a:r>
              <a:rPr lang="en-GB" dirty="0"/>
              <a:t>-tumour suppressor and part of cellular anti-oxidant system</a:t>
            </a:r>
          </a:p>
          <a:p>
            <a:r>
              <a:rPr lang="en-GB" dirty="0"/>
              <a:t>-reduction makes cells more susceptible to oxidative stress (hallmark of periodontitis)</a:t>
            </a:r>
          </a:p>
          <a:p>
            <a:r>
              <a:rPr lang="en-GB" dirty="0"/>
              <a:t>-supposed to protect tissues from enzymes released during inflammatory response</a:t>
            </a:r>
          </a:p>
          <a:p>
            <a:r>
              <a:rPr lang="en-GB" dirty="0"/>
              <a:t>-activated neutrophils generate large amounts of reactive oxygen species (</a:t>
            </a:r>
            <a:r>
              <a:rPr lang="en-GB" dirty="0" err="1"/>
              <a:t>oxidativec</a:t>
            </a:r>
            <a:r>
              <a:rPr lang="en-GB" dirty="0"/>
              <a:t> stress)</a:t>
            </a:r>
          </a:p>
          <a:p>
            <a:endParaRPr lang="en-GB" dirty="0"/>
          </a:p>
          <a:p>
            <a:r>
              <a:rPr lang="en-GB" dirty="0"/>
              <a:t>HIF1a pathway controls the </a:t>
            </a:r>
            <a:r>
              <a:rPr lang="en-GB" dirty="0" err="1"/>
              <a:t>Warnburg</a:t>
            </a:r>
            <a:r>
              <a:rPr lang="en-GB" dirty="0"/>
              <a:t> effect-</a:t>
            </a:r>
          </a:p>
          <a:p>
            <a:r>
              <a:rPr lang="en-GB" dirty="0"/>
              <a:t>-HIF1a upregulates glycolysis and downregulates oxidative phosphorylation</a:t>
            </a:r>
          </a:p>
          <a:p>
            <a:r>
              <a:rPr lang="en-GB" dirty="0"/>
              <a:t>-</a:t>
            </a:r>
          </a:p>
        </p:txBody>
      </p:sp>
      <p:sp>
        <p:nvSpPr>
          <p:cNvPr id="4" name="Slide Number Placeholder 3"/>
          <p:cNvSpPr>
            <a:spLocks noGrp="1"/>
          </p:cNvSpPr>
          <p:nvPr>
            <p:ph type="sldNum" sz="quarter" idx="5"/>
          </p:nvPr>
        </p:nvSpPr>
        <p:spPr/>
        <p:txBody>
          <a:bodyPr/>
          <a:lstStyle/>
          <a:p>
            <a:fld id="{DFE6E80F-006D-8A4B-86E5-EFB899B4CB0B}" type="slidenum">
              <a:rPr lang="en-US" smtClean="0"/>
              <a:t>20</a:t>
            </a:fld>
            <a:endParaRPr lang="en-US" dirty="0"/>
          </a:p>
        </p:txBody>
      </p:sp>
    </p:spTree>
    <p:extLst>
      <p:ext uri="{BB962C8B-B14F-4D97-AF65-F5344CB8AC3E}">
        <p14:creationId xmlns:p14="http://schemas.microsoft.com/office/powerpoint/2010/main" val="1494040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Once the cells had been cultured, and sufficiently grown and passaged – used similar protocol as previously to do proteomic analysis on 3 different cell lines</a:t>
            </a:r>
          </a:p>
          <a:p>
            <a:r>
              <a:rPr lang="en-US" dirty="0"/>
              <a:t>As explained in the morphology section, some of those same cells were digested for proteomics</a:t>
            </a:r>
          </a:p>
          <a:p>
            <a:r>
              <a:rPr lang="en-US" dirty="0"/>
              <a:t>-3 cell lines – fibroblast only – P0 fibroblast only – P2, cementoblast only – P2</a:t>
            </a:r>
          </a:p>
          <a:p>
            <a:endParaRPr lang="en-US" dirty="0"/>
          </a:p>
          <a:p>
            <a:r>
              <a:rPr lang="en-US" dirty="0"/>
              <a:t>Only had 1 sample for each of the three cell lines – limited the types of analysis we were able to do</a:t>
            </a:r>
          </a:p>
        </p:txBody>
      </p:sp>
      <p:sp>
        <p:nvSpPr>
          <p:cNvPr id="4" name="Slide Number Placeholder 3"/>
          <p:cNvSpPr>
            <a:spLocks noGrp="1"/>
          </p:cNvSpPr>
          <p:nvPr>
            <p:ph type="sldNum" sz="quarter" idx="5"/>
          </p:nvPr>
        </p:nvSpPr>
        <p:spPr/>
        <p:txBody>
          <a:bodyPr/>
          <a:lstStyle/>
          <a:p>
            <a:fld id="{7BC784FF-63EA-984A-B4D3-45EFB776DE32}" type="slidenum">
              <a:rPr lang="en-US" smtClean="0"/>
              <a:t>21</a:t>
            </a:fld>
            <a:endParaRPr lang="en-US" dirty="0"/>
          </a:p>
        </p:txBody>
      </p:sp>
    </p:spTree>
    <p:extLst>
      <p:ext uri="{BB962C8B-B14F-4D97-AF65-F5344CB8AC3E}">
        <p14:creationId xmlns:p14="http://schemas.microsoft.com/office/powerpoint/2010/main" val="3726623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proteins increased in relation to glycolysis, mitochondrial function – oxidative </a:t>
            </a:r>
            <a:r>
              <a:rPr lang="en-GB" dirty="0" err="1"/>
              <a:t>phosporylation</a:t>
            </a:r>
            <a:endParaRPr lang="en-GB" dirty="0"/>
          </a:p>
          <a:p>
            <a:r>
              <a:rPr lang="en-GB" dirty="0"/>
              <a:t>	-suggests high metabolic activity – in line with rapid proliferation seen in culture</a:t>
            </a:r>
          </a:p>
          <a:p>
            <a:r>
              <a:rPr lang="en-GB" dirty="0"/>
              <a:t>-proteins related to management of hydrogen </a:t>
            </a:r>
            <a:r>
              <a:rPr lang="en-GB" dirty="0" err="1"/>
              <a:t>sulfide</a:t>
            </a:r>
            <a:r>
              <a:rPr lang="en-GB" dirty="0"/>
              <a:t> – toxic byproduct of electron transport chain</a:t>
            </a:r>
          </a:p>
          <a:p>
            <a:endParaRPr lang="en-GB" dirty="0"/>
          </a:p>
          <a:p>
            <a:r>
              <a:rPr lang="en-GB" dirty="0"/>
              <a:t>Misfolded protein management – HSPB1, PDIA3</a:t>
            </a:r>
          </a:p>
          <a:p>
            <a:r>
              <a:rPr lang="en-GB" dirty="0"/>
              <a:t>	-bind to misfolded proteins to stop them aggregating and flag for refolding/destruction</a:t>
            </a:r>
          </a:p>
          <a:p>
            <a:endParaRPr lang="en-GB" dirty="0"/>
          </a:p>
          <a:p>
            <a:endParaRPr lang="en-GB" dirty="0"/>
          </a:p>
          <a:p>
            <a:r>
              <a:rPr lang="en-GB" dirty="0"/>
              <a:t>Cytoskeletal structure and cell adhesion – again in line with adhesion and </a:t>
            </a:r>
            <a:r>
              <a:rPr lang="en-GB" dirty="0" err="1"/>
              <a:t>strucutre</a:t>
            </a:r>
            <a:r>
              <a:rPr lang="en-GB" dirty="0"/>
              <a:t> seen in culture</a:t>
            </a:r>
          </a:p>
        </p:txBody>
      </p:sp>
      <p:sp>
        <p:nvSpPr>
          <p:cNvPr id="4" name="Slide Number Placeholder 3"/>
          <p:cNvSpPr>
            <a:spLocks noGrp="1"/>
          </p:cNvSpPr>
          <p:nvPr>
            <p:ph type="sldNum" sz="quarter" idx="5"/>
          </p:nvPr>
        </p:nvSpPr>
        <p:spPr/>
        <p:txBody>
          <a:bodyPr/>
          <a:lstStyle/>
          <a:p>
            <a:fld id="{DFE6E80F-006D-8A4B-86E5-EFB899B4CB0B}" type="slidenum">
              <a:rPr lang="en-US" smtClean="0"/>
              <a:t>22</a:t>
            </a:fld>
            <a:endParaRPr lang="en-US" dirty="0"/>
          </a:p>
        </p:txBody>
      </p:sp>
    </p:spTree>
    <p:extLst>
      <p:ext uri="{BB962C8B-B14F-4D97-AF65-F5344CB8AC3E}">
        <p14:creationId xmlns:p14="http://schemas.microsoft.com/office/powerpoint/2010/main" val="3248971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emPAI</a:t>
            </a:r>
            <a:r>
              <a:rPr lang="en-GB" dirty="0"/>
              <a:t> score – exponentially modified protein </a:t>
            </a:r>
            <a:r>
              <a:rPr lang="en-GB" dirty="0" err="1"/>
              <a:t>abundnace</a:t>
            </a:r>
            <a:r>
              <a:rPr lang="en-GB" dirty="0"/>
              <a:t> index</a:t>
            </a:r>
          </a:p>
          <a:p>
            <a:r>
              <a:rPr lang="en-GB" dirty="0"/>
              <a:t>-label free, semi-quantitative method</a:t>
            </a:r>
          </a:p>
          <a:p>
            <a:r>
              <a:rPr lang="en-GB" dirty="0"/>
              <a:t>-estimates relative abundance of protein</a:t>
            </a:r>
          </a:p>
          <a:p>
            <a:r>
              <a:rPr lang="en-GB" dirty="0"/>
              <a:t>-allows for relative comparison of estimated abundance</a:t>
            </a:r>
          </a:p>
        </p:txBody>
      </p:sp>
      <p:sp>
        <p:nvSpPr>
          <p:cNvPr id="4" name="Slide Number Placeholder 3"/>
          <p:cNvSpPr>
            <a:spLocks noGrp="1"/>
          </p:cNvSpPr>
          <p:nvPr>
            <p:ph type="sldNum" sz="quarter" idx="5"/>
          </p:nvPr>
        </p:nvSpPr>
        <p:spPr/>
        <p:txBody>
          <a:bodyPr/>
          <a:lstStyle/>
          <a:p>
            <a:fld id="{DFE6E80F-006D-8A4B-86E5-EFB899B4CB0B}" type="slidenum">
              <a:rPr lang="en-US" smtClean="0"/>
              <a:t>23</a:t>
            </a:fld>
            <a:endParaRPr lang="en-US" dirty="0"/>
          </a:p>
        </p:txBody>
      </p:sp>
    </p:spTree>
    <p:extLst>
      <p:ext uri="{BB962C8B-B14F-4D97-AF65-F5344CB8AC3E}">
        <p14:creationId xmlns:p14="http://schemas.microsoft.com/office/powerpoint/2010/main" val="2188156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Successfulyy</a:t>
            </a:r>
            <a:r>
              <a:rPr lang="en-GB" dirty="0"/>
              <a:t> cultured PDL cells from EOTRH affected teeth</a:t>
            </a:r>
          </a:p>
          <a:p>
            <a:r>
              <a:rPr lang="en-GB" dirty="0"/>
              <a:t>-two morphologies – expected </a:t>
            </a:r>
            <a:r>
              <a:rPr lang="en-GB" dirty="0" err="1"/>
              <a:t>firboblast</a:t>
            </a:r>
            <a:r>
              <a:rPr lang="en-GB" dirty="0"/>
              <a:t> cells, and second rarely described cobblestone morphology, hypothesised to be cementoblasts</a:t>
            </a:r>
          </a:p>
          <a:p>
            <a:r>
              <a:rPr lang="en-GB" dirty="0"/>
              <a:t>-successfully stained cultured cells with alizarin red to look for calcium deposits – much more calcium deposition in hypothesised cementoblast cells</a:t>
            </a:r>
          </a:p>
          <a:p>
            <a:endParaRPr lang="en-GB" dirty="0"/>
          </a:p>
          <a:p>
            <a:endParaRPr lang="en-GB" dirty="0"/>
          </a:p>
          <a:p>
            <a:r>
              <a:rPr lang="en-GB" dirty="0"/>
              <a:t>PDL tissue proteomics</a:t>
            </a:r>
          </a:p>
          <a:p>
            <a:r>
              <a:rPr lang="en-GB" dirty="0"/>
              <a:t>-decrease in large number of ECM proteins in diseased tissue</a:t>
            </a:r>
          </a:p>
          <a:p>
            <a:r>
              <a:rPr lang="en-GB" dirty="0"/>
              <a:t>-presence of immune related proteins not </a:t>
            </a:r>
            <a:r>
              <a:rPr lang="en-GB" dirty="0" err="1"/>
              <a:t>foundin</a:t>
            </a:r>
            <a:r>
              <a:rPr lang="en-GB" dirty="0"/>
              <a:t> healthy tissue</a:t>
            </a:r>
          </a:p>
          <a:p>
            <a:r>
              <a:rPr lang="en-GB" dirty="0"/>
              <a:t>	-inflammation, possible bacterial origin or involvement</a:t>
            </a:r>
          </a:p>
          <a:p>
            <a:r>
              <a:rPr lang="en-GB" dirty="0"/>
              <a:t>-UPR and oxidative stress</a:t>
            </a:r>
          </a:p>
          <a:p>
            <a:r>
              <a:rPr lang="en-GB" dirty="0"/>
              <a:t>	-changes to ER related proteins, </a:t>
            </a:r>
            <a:r>
              <a:rPr lang="en-GB" dirty="0" err="1"/>
              <a:t>centering</a:t>
            </a:r>
            <a:r>
              <a:rPr lang="en-GB" dirty="0"/>
              <a:t> around oxidative stress and protein misfolding – needs more investigation</a:t>
            </a:r>
          </a:p>
          <a:p>
            <a:endParaRPr lang="en-GB" dirty="0"/>
          </a:p>
          <a:p>
            <a:r>
              <a:rPr lang="en-GB" dirty="0"/>
              <a:t>PDL cell proteomics</a:t>
            </a:r>
          </a:p>
          <a:p>
            <a:r>
              <a:rPr lang="en-GB" dirty="0"/>
              <a:t>-mixed results, some differences observed in hypothesised cementoblast cells I line with what was seen in culture – cuboidal cells, matrix production, high proliferation rate – high mitochondrial activity</a:t>
            </a:r>
          </a:p>
        </p:txBody>
      </p:sp>
      <p:sp>
        <p:nvSpPr>
          <p:cNvPr id="4" name="Slide Number Placeholder 3"/>
          <p:cNvSpPr>
            <a:spLocks noGrp="1"/>
          </p:cNvSpPr>
          <p:nvPr>
            <p:ph type="sldNum" sz="quarter" idx="5"/>
          </p:nvPr>
        </p:nvSpPr>
        <p:spPr/>
        <p:txBody>
          <a:bodyPr/>
          <a:lstStyle/>
          <a:p>
            <a:fld id="{DFE6E80F-006D-8A4B-86E5-EFB899B4CB0B}" type="slidenum">
              <a:rPr lang="en-US" smtClean="0"/>
              <a:t>24</a:t>
            </a:fld>
            <a:endParaRPr lang="en-US" dirty="0"/>
          </a:p>
        </p:txBody>
      </p:sp>
    </p:spTree>
    <p:extLst>
      <p:ext uri="{BB962C8B-B14F-4D97-AF65-F5344CB8AC3E}">
        <p14:creationId xmlns:p14="http://schemas.microsoft.com/office/powerpoint/2010/main" val="3661481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marL="228600" indent="-228600">
              <a:buAutoNum type="arabicPeriod"/>
            </a:pPr>
            <a:r>
              <a:rPr lang="en-US" dirty="0"/>
              <a:t>Consistent issues being able to culture healthy PDL cells – suspected due to extraction from abattoir heads – thoughts for future include using wolf teeth</a:t>
            </a:r>
          </a:p>
          <a:p>
            <a:pPr marL="228600" indent="-228600">
              <a:buAutoNum type="arabicPeriod"/>
            </a:pPr>
            <a:endParaRPr lang="en-US" dirty="0"/>
          </a:p>
          <a:p>
            <a:r>
              <a:rPr lang="en-US" dirty="0"/>
              <a:t>2. Would like to have more definitive ways of determining if cells are cementoblasts – in humans and mice, two cementoblast marker proteins have been found and mapped – CAP – cementum attachment protein and CEMP1 – cementum protein 1</a:t>
            </a:r>
          </a:p>
          <a:p>
            <a:r>
              <a:rPr lang="en-US" dirty="0"/>
              <a:t>	-but neither of these proteins has been looked for/found/mapped in horses</a:t>
            </a:r>
          </a:p>
          <a:p>
            <a:endParaRPr lang="en-US" dirty="0"/>
          </a:p>
          <a:p>
            <a:r>
              <a:rPr lang="en-US" dirty="0"/>
              <a:t>3. Not all horses with EOTRH follow the same progression order</a:t>
            </a:r>
          </a:p>
          <a:p>
            <a:r>
              <a:rPr lang="en-US" dirty="0"/>
              <a:t>-some only get resorption, some only get hypercementosis, some get one before the other and others vice versa – this makes it harder to understand and draw a definitive pathway of disease – why do changes happen in different orders in different horses?</a:t>
            </a:r>
          </a:p>
          <a:p>
            <a:endParaRPr lang="en-US" dirty="0"/>
          </a:p>
          <a:p>
            <a:r>
              <a:rPr lang="en-US" dirty="0"/>
              <a:t>4. Despite trying for n=5 each in the tissue proteomics, only 3 of each ran cleanly – look into whether that was due to preparation/protocol issues, or machine issues</a:t>
            </a:r>
          </a:p>
          <a:p>
            <a:r>
              <a:rPr lang="en-US" dirty="0"/>
              <a:t>	-we’ve shown differences between the two, would be relatively easy to expand to more samples</a:t>
            </a:r>
          </a:p>
          <a:p>
            <a:endParaRPr lang="en-US" dirty="0"/>
          </a:p>
          <a:p>
            <a:r>
              <a:rPr lang="en-US" dirty="0"/>
              <a:t>5. Small sample size</a:t>
            </a:r>
          </a:p>
          <a:p>
            <a:r>
              <a:rPr lang="en-US" dirty="0"/>
              <a:t>-in the cell proteomics, this inhibited our ability to compare protein concentrations, unable to do differential abundance,</a:t>
            </a:r>
          </a:p>
          <a:p>
            <a:r>
              <a:rPr lang="en-US" dirty="0"/>
              <a:t>-with more samples, each missing value becomes less impactful/important – get a much better idea of the whole picture</a:t>
            </a:r>
          </a:p>
          <a:p>
            <a:r>
              <a:rPr lang="en-US" dirty="0"/>
              <a:t>-while better with tissue proteomics – same holds true – esp. with 4 out of our 10 original samples not producing useable data</a:t>
            </a:r>
          </a:p>
          <a:p>
            <a:endParaRPr lang="en-US" dirty="0"/>
          </a:p>
          <a:p>
            <a:r>
              <a:rPr lang="en-US" dirty="0"/>
              <a:t>5. Our healthy teeth are chosen due to lack of observable signs of EOTHR, but no x-rays are taken – so very possible to choose horses that may in fact have early EOTRH that is not noticed.</a:t>
            </a:r>
          </a:p>
          <a:p>
            <a:r>
              <a:rPr lang="en-US" dirty="0"/>
              <a:t>	one way to reduce the chance of this is to use younger healthy donors, but then you loose the ability to discount normal age related changes</a:t>
            </a:r>
          </a:p>
          <a:p>
            <a:endParaRPr lang="en-US" dirty="0"/>
          </a:p>
        </p:txBody>
      </p:sp>
      <p:sp>
        <p:nvSpPr>
          <p:cNvPr id="4" name="Slide Number Placeholder 3"/>
          <p:cNvSpPr>
            <a:spLocks noGrp="1"/>
          </p:cNvSpPr>
          <p:nvPr>
            <p:ph type="sldNum" sz="quarter" idx="5"/>
          </p:nvPr>
        </p:nvSpPr>
        <p:spPr/>
        <p:txBody>
          <a:bodyPr/>
          <a:lstStyle/>
          <a:p>
            <a:fld id="{DFE6E80F-006D-8A4B-86E5-EFB899B4CB0B}" type="slidenum">
              <a:rPr lang="en-US" smtClean="0"/>
              <a:t>25</a:t>
            </a:fld>
            <a:endParaRPr lang="en-US" dirty="0"/>
          </a:p>
        </p:txBody>
      </p:sp>
    </p:spTree>
    <p:extLst>
      <p:ext uri="{BB962C8B-B14F-4D97-AF65-F5344CB8AC3E}">
        <p14:creationId xmlns:p14="http://schemas.microsoft.com/office/powerpoint/2010/main" val="1895526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7106-5D5E-D292-610A-3A9054701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B49E0-B0F6-35F9-B6BA-403469D0539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D173D75D-50D4-9A78-E258-8F622876580E}"/>
              </a:ext>
            </a:extLst>
          </p:cNvPr>
          <p:cNvSpPr>
            <a:spLocks noGrp="1"/>
          </p:cNvSpPr>
          <p:nvPr>
            <p:ph type="body" idx="1"/>
          </p:nvPr>
        </p:nvSpPr>
        <p:spPr/>
        <p:txBody>
          <a:bodyPr/>
          <a:lstStyle/>
          <a:p>
            <a:pPr marL="228600" indent="-228600">
              <a:buAutoNum type="arabicPeriod"/>
            </a:pPr>
            <a:r>
              <a:rPr lang="en-US" dirty="0"/>
              <a:t>1. larger sample size for proteomics analysis – for reasons described in previous slide</a:t>
            </a:r>
          </a:p>
          <a:p>
            <a:pPr marL="228600" indent="-228600">
              <a:buAutoNum type="arabicPeriod"/>
            </a:pPr>
            <a:endParaRPr lang="en-US" dirty="0"/>
          </a:p>
          <a:p>
            <a:pPr marL="228600" indent="-228600">
              <a:buAutoNum type="arabicPeriod"/>
            </a:pPr>
            <a:r>
              <a:rPr lang="en-US" dirty="0"/>
              <a:t>Would like to be able to more definitively confirm cementoblast-like cells</a:t>
            </a:r>
          </a:p>
          <a:p>
            <a:pPr marL="0" indent="0">
              <a:buNone/>
            </a:pPr>
            <a:r>
              <a:rPr lang="en-US" dirty="0"/>
              <a:t>	-mapping CAP and CEMP1 in horses</a:t>
            </a:r>
          </a:p>
          <a:p>
            <a:pPr marL="0" indent="0">
              <a:buNone/>
            </a:pPr>
            <a:endParaRPr lang="en-US" dirty="0"/>
          </a:p>
          <a:p>
            <a:pPr marL="0" indent="0">
              <a:buNone/>
            </a:pPr>
            <a:r>
              <a:rPr lang="en-US" dirty="0"/>
              <a:t>2. PDL stem cells not well defined – under broad category of mesenchymal stem/stromal cells – but many if not all of the markers and behaviors of MSCs can be found in or done by fibroblasts – which are the major cell population of the PDL</a:t>
            </a:r>
          </a:p>
          <a:p>
            <a:pPr marL="0" indent="0">
              <a:buNone/>
            </a:pPr>
            <a:r>
              <a:rPr lang="en-US" dirty="0"/>
              <a:t>	-would want to look at their ability to differentiate into cementoblasts or osteoclasts and does this change in disease states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-current literature is mixed a to what the progenitor/precursors of cementoblast cells is – PDL SCs, dental pulp SCs, or from epithelial rests of malassez</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-hypsodont vs brachydont teeth, elodont – most studies are done with either human or mice teeth – neither of which have hypsodont, anelodont teeth – how much is the same/applicable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We don’t know why some horses only get resorptive lesions, others only hypercementosis, and others mixed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could look at PDL or cementum protein differences between the different categories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to properly separate the three categories, good demographic records of donated/extracted sample teeth would be needed – most of the time, x-rays are taken before teeth are extracted – best way to categories presentation. Would also be good to track age, and how long has EOTRH or signs been observed in the horse </a:t>
            </a:r>
          </a:p>
        </p:txBody>
      </p:sp>
      <p:sp>
        <p:nvSpPr>
          <p:cNvPr id="4" name="Slide Number Placeholder 3">
            <a:extLst>
              <a:ext uri="{FF2B5EF4-FFF2-40B4-BE49-F238E27FC236}">
                <a16:creationId xmlns:a16="http://schemas.microsoft.com/office/drawing/2014/main" id="{ABBFBA1A-B186-0D93-C9FF-FF23835799D8}"/>
              </a:ext>
            </a:extLst>
          </p:cNvPr>
          <p:cNvSpPr>
            <a:spLocks noGrp="1"/>
          </p:cNvSpPr>
          <p:nvPr>
            <p:ph type="sldNum" sz="quarter" idx="5"/>
          </p:nvPr>
        </p:nvSpPr>
        <p:spPr/>
        <p:txBody>
          <a:bodyPr/>
          <a:lstStyle/>
          <a:p>
            <a:fld id="{DFE6E80F-006D-8A4B-86E5-EFB899B4CB0B}" type="slidenum">
              <a:rPr lang="en-US" smtClean="0"/>
              <a:t>26</a:t>
            </a:fld>
            <a:endParaRPr lang="en-US" dirty="0"/>
          </a:p>
        </p:txBody>
      </p:sp>
    </p:spTree>
    <p:extLst>
      <p:ext uri="{BB962C8B-B14F-4D97-AF65-F5344CB8AC3E}">
        <p14:creationId xmlns:p14="http://schemas.microsoft.com/office/powerpoint/2010/main" val="2457860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E6E80F-006D-8A4B-86E5-EFB899B4CB0B}" type="slidenum">
              <a:rPr lang="en-US" smtClean="0"/>
              <a:t>27</a:t>
            </a:fld>
            <a:endParaRPr lang="en-US" dirty="0"/>
          </a:p>
        </p:txBody>
      </p:sp>
    </p:spTree>
    <p:extLst>
      <p:ext uri="{BB962C8B-B14F-4D97-AF65-F5344CB8AC3E}">
        <p14:creationId xmlns:p14="http://schemas.microsoft.com/office/powerpoint/2010/main" val="3282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Relatively newly defined disease – overall pool of research in EOTRH is limited – many are small case studies, or looking to generate better diagnostic criteria or methods, some epidemiological studies. Very few studies looking into changes in the periodontal ligament</a:t>
            </a:r>
          </a:p>
          <a:p>
            <a:endParaRPr lang="en-US" dirty="0"/>
          </a:p>
          <a:p>
            <a:r>
              <a:rPr lang="en-US" dirty="0"/>
              <a:t>Really big research question – what causes the EOTRH changes to occur?</a:t>
            </a:r>
          </a:p>
          <a:p>
            <a:r>
              <a:rPr lang="en-US" dirty="0"/>
              <a:t>	One main theory is that inflammation of the periodontium triggers resorption and hypercementosis, additional research has looked at the role of gingival bacteria – they found that gram-negative bacteria were more commonly identified in the gingival crevicular fluid of diseased horses – possibly a trigger of inflammation</a:t>
            </a:r>
          </a:p>
          <a:p>
            <a:r>
              <a:rPr lang="en-US" dirty="0"/>
              <a:t>	Another prominent theory hypothesizes that mechanical forces cause damage and degeneration of the PDL, causing resorption and leading to hypercementosis as a means of stabilizing the teeth. Believed to be due to changing angles of teeth, and reduction in overall tooth length/mass as a horse ages</a:t>
            </a:r>
          </a:p>
          <a:p>
            <a:r>
              <a:rPr lang="en-US" dirty="0"/>
              <a:t>	Recent research has looked at cementum proteomics in EOTRH affected teeth – found increased proteins related to inflammations, and pathway analysis shows up-regulation of neutrophil degranulation pathways</a:t>
            </a:r>
          </a:p>
          <a:p>
            <a:r>
              <a:rPr lang="en-US" dirty="0"/>
              <a:t>	-other canonical pathways activated/increased included unfolded protein response, and </a:t>
            </a:r>
            <a:r>
              <a:rPr lang="en-US" dirty="0" err="1"/>
              <a:t>degredation</a:t>
            </a:r>
            <a:r>
              <a:rPr lang="en-US" dirty="0"/>
              <a:t> of ECM</a:t>
            </a:r>
          </a:p>
          <a:p>
            <a:endParaRPr lang="en-US" dirty="0"/>
          </a:p>
          <a:p>
            <a:endParaRPr lang="en-US" dirty="0"/>
          </a:p>
          <a:p>
            <a:r>
              <a:rPr lang="en-US" dirty="0"/>
              <a:t>-in order to figure out what triggers the changes, we need to better understand what exactly is happening in these changes – pathway of resorption/hypercementosis</a:t>
            </a:r>
          </a:p>
          <a:p>
            <a:endParaRPr lang="en-US" dirty="0"/>
          </a:p>
        </p:txBody>
      </p:sp>
      <p:sp>
        <p:nvSpPr>
          <p:cNvPr id="4" name="Slide Number Placeholder 3"/>
          <p:cNvSpPr>
            <a:spLocks noGrp="1"/>
          </p:cNvSpPr>
          <p:nvPr>
            <p:ph type="sldNum" sz="quarter" idx="5"/>
          </p:nvPr>
        </p:nvSpPr>
        <p:spPr/>
        <p:txBody>
          <a:bodyPr/>
          <a:lstStyle/>
          <a:p>
            <a:fld id="{DFE6E80F-006D-8A4B-86E5-EFB899B4CB0B}" type="slidenum">
              <a:rPr lang="en-US" smtClean="0"/>
              <a:t>3</a:t>
            </a:fld>
            <a:endParaRPr lang="en-US" dirty="0"/>
          </a:p>
        </p:txBody>
      </p:sp>
    </p:spTree>
    <p:extLst>
      <p:ext uri="{BB962C8B-B14F-4D97-AF65-F5344CB8AC3E}">
        <p14:creationId xmlns:p14="http://schemas.microsoft.com/office/powerpoint/2010/main" val="419350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PDL cell culturing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What cell populations are we able to isolate and culture from the periodontal ligament (PDL)</a:t>
            </a:r>
          </a:p>
          <a:p>
            <a:endParaRPr lang="en-US" dirty="0"/>
          </a:p>
          <a:p>
            <a:r>
              <a:rPr lang="en-US" dirty="0"/>
              <a:t>PDL tissue proteomics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What are the differentially abundant proteins between the two populations</a:t>
            </a:r>
          </a:p>
          <a:p>
            <a:endParaRPr lang="en-US" dirty="0"/>
          </a:p>
          <a:p>
            <a:r>
              <a:rPr lang="en-US" dirty="0"/>
              <a:t>PDL cell proteomics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What differences in proteins are there between cell morphologies</a:t>
            </a:r>
          </a:p>
          <a:p>
            <a:endParaRPr lang="en-US" dirty="0"/>
          </a:p>
        </p:txBody>
      </p:sp>
      <p:sp>
        <p:nvSpPr>
          <p:cNvPr id="4" name="Slide Number Placeholder 3"/>
          <p:cNvSpPr>
            <a:spLocks noGrp="1"/>
          </p:cNvSpPr>
          <p:nvPr>
            <p:ph type="sldNum" sz="quarter" idx="5"/>
          </p:nvPr>
        </p:nvSpPr>
        <p:spPr/>
        <p:txBody>
          <a:bodyPr/>
          <a:lstStyle/>
          <a:p>
            <a:fld id="{7BC784FF-63EA-984A-B4D3-45EFB776DE32}" type="slidenum">
              <a:rPr lang="en-US" smtClean="0"/>
              <a:t>4</a:t>
            </a:fld>
            <a:endParaRPr lang="en-US" dirty="0"/>
          </a:p>
        </p:txBody>
      </p:sp>
    </p:spTree>
    <p:extLst>
      <p:ext uri="{BB962C8B-B14F-4D97-AF65-F5344CB8AC3E}">
        <p14:creationId xmlns:p14="http://schemas.microsoft.com/office/powerpoint/2010/main" val="413341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Diseased teeth were obtained from Dr. Andy Peffers at North Wales Equine Dental Practice</a:t>
            </a:r>
          </a:p>
          <a:p>
            <a:r>
              <a:rPr lang="en-US" dirty="0"/>
              <a:t>-teeth were extracted as part of planned dental procedures for horses affected by EOTRH</a:t>
            </a:r>
          </a:p>
          <a:p>
            <a:endParaRPr lang="en-US" dirty="0"/>
          </a:p>
          <a:p>
            <a:r>
              <a:rPr lang="en-US" dirty="0"/>
              <a:t>Healthy teeth were obtained from abattoir heads</a:t>
            </a:r>
          </a:p>
          <a:p>
            <a:endParaRPr lang="en-US" dirty="0"/>
          </a:p>
          <a:p>
            <a:r>
              <a:rPr lang="en-US" dirty="0"/>
              <a:t>Teeth were placed in cultivation media as soon as they were removed from the horse, and cells were isolated the following day</a:t>
            </a:r>
          </a:p>
          <a:p>
            <a:r>
              <a:rPr lang="en-US" dirty="0"/>
              <a:t>-PDL tissue was scraped off of the mid 1/3 of the tooth – avoiding gingiva and dental pulp</a:t>
            </a:r>
          </a:p>
          <a:p>
            <a:r>
              <a:rPr lang="en-US" dirty="0"/>
              <a:t>-Collected tissue was digested in collagenase type 1 for 1 hour at 37*C, centrifuged, supernatant removed, resuspended in cultivation media (to wash collagenase).</a:t>
            </a:r>
          </a:p>
          <a:p>
            <a:r>
              <a:rPr lang="en-US" dirty="0"/>
              <a:t>Filtered through 70um cell strainer, centrifuged again, supernatant removed, and resuspended in minimal cultivation media before seeding onto T25 cell culture flasks</a:t>
            </a:r>
          </a:p>
          <a:p>
            <a:r>
              <a:rPr lang="en-US" dirty="0"/>
              <a:t>Flasks were cultured at 37*C, 5% CO2 95% air</a:t>
            </a:r>
          </a:p>
          <a:p>
            <a:endParaRPr lang="en-US" dirty="0"/>
          </a:p>
          <a:p>
            <a:r>
              <a:rPr lang="en-US" dirty="0"/>
              <a:t>Media changed every Monday and Friday, flasks were passaged as necessary when confluence was greater than 80%</a:t>
            </a:r>
          </a:p>
          <a:p>
            <a:endParaRPr lang="en-US" dirty="0"/>
          </a:p>
          <a:p>
            <a:endParaRPr lang="en-US" dirty="0"/>
          </a:p>
          <a:p>
            <a:r>
              <a:rPr lang="en-US" dirty="0"/>
              <a:t>We attempted 2 times in this project, and at least 2 times prior to this project to culture cells from healthy teeth obtained from abattoir heads, but in all cases, cell cultures became rapidly infected. As such, no healthy cells were able to be cultured in this project</a:t>
            </a:r>
          </a:p>
          <a:p>
            <a:endParaRPr lang="en-US" dirty="0"/>
          </a:p>
          <a:p>
            <a:r>
              <a:rPr lang="en-US" dirty="0"/>
              <a:t>Cultivation media (if anyone asks)</a:t>
            </a:r>
          </a:p>
          <a:p>
            <a:r>
              <a:rPr lang="en-US" dirty="0"/>
              <a:t>DMEM-high glucose</a:t>
            </a:r>
          </a:p>
          <a:p>
            <a:r>
              <a:rPr lang="en-US" dirty="0"/>
              <a:t>1% pen/step</a:t>
            </a:r>
          </a:p>
          <a:p>
            <a:r>
              <a:rPr lang="en-US" dirty="0"/>
              <a:t>Fungizone</a:t>
            </a:r>
          </a:p>
          <a:p>
            <a:r>
              <a:rPr lang="en-US" dirty="0"/>
              <a:t>10% FBS</a:t>
            </a:r>
          </a:p>
        </p:txBody>
      </p:sp>
      <p:sp>
        <p:nvSpPr>
          <p:cNvPr id="4" name="Slide Number Placeholder 3"/>
          <p:cNvSpPr>
            <a:spLocks noGrp="1"/>
          </p:cNvSpPr>
          <p:nvPr>
            <p:ph type="sldNum" sz="quarter" idx="5"/>
          </p:nvPr>
        </p:nvSpPr>
        <p:spPr/>
        <p:txBody>
          <a:bodyPr/>
          <a:lstStyle/>
          <a:p>
            <a:fld id="{DFE6E80F-006D-8A4B-86E5-EFB899B4CB0B}" type="slidenum">
              <a:rPr lang="en-US" smtClean="0"/>
              <a:t>5</a:t>
            </a:fld>
            <a:endParaRPr lang="en-US" dirty="0"/>
          </a:p>
        </p:txBody>
      </p:sp>
    </p:spTree>
    <p:extLst>
      <p:ext uri="{BB962C8B-B14F-4D97-AF65-F5344CB8AC3E}">
        <p14:creationId xmlns:p14="http://schemas.microsoft.com/office/powerpoint/2010/main" val="29364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Low power</a:t>
            </a:r>
          </a:p>
          <a:p>
            <a:endParaRPr lang="en-US" dirty="0"/>
          </a:p>
          <a:p>
            <a:r>
              <a:rPr lang="en-US" dirty="0"/>
              <a:t>As expected, the most prominent cell type cultured were spindeloid fibroblast cells</a:t>
            </a:r>
          </a:p>
          <a:p>
            <a:r>
              <a:rPr lang="en-US" dirty="0"/>
              <a:t>-They were consistently grown from every donor, and their morphology and behaviour matched description in relevant literature</a:t>
            </a:r>
          </a:p>
          <a:p>
            <a:r>
              <a:rPr lang="en-US" dirty="0"/>
              <a:t>-Fibroblasts make up the majority of the cell population of the PDL, they provide the structure and organization of the ligament to hold cementum to bone</a:t>
            </a:r>
          </a:p>
        </p:txBody>
      </p:sp>
      <p:sp>
        <p:nvSpPr>
          <p:cNvPr id="4" name="Slide Number Placeholder 3"/>
          <p:cNvSpPr>
            <a:spLocks noGrp="1"/>
          </p:cNvSpPr>
          <p:nvPr>
            <p:ph type="sldNum" sz="quarter" idx="5"/>
          </p:nvPr>
        </p:nvSpPr>
        <p:spPr/>
        <p:txBody>
          <a:bodyPr/>
          <a:lstStyle/>
          <a:p>
            <a:fld id="{DFE6E80F-006D-8A4B-86E5-EFB899B4CB0B}" type="slidenum">
              <a:rPr lang="en-US" smtClean="0"/>
              <a:t>6</a:t>
            </a:fld>
            <a:endParaRPr lang="en-US" dirty="0"/>
          </a:p>
        </p:txBody>
      </p:sp>
    </p:spTree>
    <p:extLst>
      <p:ext uri="{BB962C8B-B14F-4D97-AF65-F5344CB8AC3E}">
        <p14:creationId xmlns:p14="http://schemas.microsoft.com/office/powerpoint/2010/main" val="286599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Medium power</a:t>
            </a:r>
          </a:p>
          <a:p>
            <a:r>
              <a:rPr lang="en-US" dirty="0"/>
              <a:t>These formed a monolayer of waves and whorls, once established, reached confluence at a moderate pace, and were easy to detach with Trypsin/EDTA to passage</a:t>
            </a:r>
          </a:p>
        </p:txBody>
      </p:sp>
      <p:sp>
        <p:nvSpPr>
          <p:cNvPr id="4" name="Slide Number Placeholder 3"/>
          <p:cNvSpPr>
            <a:spLocks noGrp="1"/>
          </p:cNvSpPr>
          <p:nvPr>
            <p:ph type="sldNum" sz="quarter" idx="5"/>
          </p:nvPr>
        </p:nvSpPr>
        <p:spPr/>
        <p:txBody>
          <a:bodyPr/>
          <a:lstStyle/>
          <a:p>
            <a:fld id="{DFE6E80F-006D-8A4B-86E5-EFB899B4CB0B}" type="slidenum">
              <a:rPr lang="en-US" smtClean="0"/>
              <a:t>7</a:t>
            </a:fld>
            <a:endParaRPr lang="en-US" dirty="0"/>
          </a:p>
        </p:txBody>
      </p:sp>
    </p:spTree>
    <p:extLst>
      <p:ext uri="{BB962C8B-B14F-4D97-AF65-F5344CB8AC3E}">
        <p14:creationId xmlns:p14="http://schemas.microsoft.com/office/powerpoint/2010/main" val="27405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F414C-838E-DD15-98FD-DF7E96DBA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9A165-4F7B-E981-4F71-4565E742C17F}"/>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AF737195-D979-B316-0EA2-9BBA360102E5}"/>
              </a:ext>
            </a:extLst>
          </p:cNvPr>
          <p:cNvSpPr>
            <a:spLocks noGrp="1"/>
          </p:cNvSpPr>
          <p:nvPr>
            <p:ph type="body" idx="1"/>
          </p:nvPr>
        </p:nvSpPr>
        <p:spPr/>
        <p:txBody>
          <a:bodyPr/>
          <a:lstStyle/>
          <a:p>
            <a:r>
              <a:rPr lang="en-US" dirty="0"/>
              <a:t>Medium power</a:t>
            </a:r>
          </a:p>
          <a:p>
            <a:r>
              <a:rPr lang="en-US" dirty="0"/>
              <a:t>Second morphology – distinct from first fibroblast morphology</a:t>
            </a:r>
          </a:p>
          <a:p>
            <a:r>
              <a:rPr lang="en-US" dirty="0"/>
              <a:t>Not a lot of literature looking at/describing cell morphology of cementoblasts (or really any other cell types of the periodontium)– especially in hypsodont species – what does exist is looking at inducing changes in an immortalized cell line from mice, and often imaged using an electron microscope, or histological section of tooth, PDL, and alveolar bone</a:t>
            </a:r>
          </a:p>
          <a:p>
            <a:endParaRPr lang="en-US" dirty="0"/>
          </a:p>
          <a:p>
            <a:r>
              <a:rPr lang="en-US" dirty="0"/>
              <a:t>Would start out like on the right, a small colony of rounder, plumper cells compared to the fibroblast like cells and then develop into entire colonies like on the left</a:t>
            </a:r>
          </a:p>
          <a:p>
            <a:endParaRPr lang="en-US" dirty="0"/>
          </a:p>
          <a:p>
            <a:r>
              <a:rPr lang="en-US" dirty="0"/>
              <a:t>Stazyck and Gasse 2007 – sample pair who named EOTRH, released a paper the year before, looking at primary cultures of fibroblasts and cementoblasts in equine periodontium</a:t>
            </a:r>
          </a:p>
          <a:p>
            <a:r>
              <a:rPr lang="en-US" dirty="0"/>
              <a:t>Cells obtained and cultured in very similar ways to the protocol I used</a:t>
            </a:r>
          </a:p>
          <a:p>
            <a:r>
              <a:rPr lang="en-US" dirty="0"/>
              <a:t>Identified two cell types, which they labelled as equine periodontal fibroblasts (EPF) and equine dental cementoblasts (EDC)</a:t>
            </a:r>
          </a:p>
          <a:p>
            <a:r>
              <a:rPr lang="en-US" dirty="0"/>
              <a:t>The described  morphology was comparable to what I found in my cells </a:t>
            </a:r>
          </a:p>
        </p:txBody>
      </p:sp>
      <p:sp>
        <p:nvSpPr>
          <p:cNvPr id="4" name="Slide Number Placeholder 3">
            <a:extLst>
              <a:ext uri="{FF2B5EF4-FFF2-40B4-BE49-F238E27FC236}">
                <a16:creationId xmlns:a16="http://schemas.microsoft.com/office/drawing/2014/main" id="{CF8DE889-6322-4123-CE69-C3A4B3426B81}"/>
              </a:ext>
            </a:extLst>
          </p:cNvPr>
          <p:cNvSpPr>
            <a:spLocks noGrp="1"/>
          </p:cNvSpPr>
          <p:nvPr>
            <p:ph type="sldNum" sz="quarter" idx="5"/>
          </p:nvPr>
        </p:nvSpPr>
        <p:spPr/>
        <p:txBody>
          <a:bodyPr/>
          <a:lstStyle/>
          <a:p>
            <a:fld id="{DFE6E80F-006D-8A4B-86E5-EFB899B4CB0B}" type="slidenum">
              <a:rPr lang="en-US" smtClean="0"/>
              <a:t>8</a:t>
            </a:fld>
            <a:endParaRPr lang="en-US" dirty="0"/>
          </a:p>
        </p:txBody>
      </p:sp>
    </p:spTree>
    <p:extLst>
      <p:ext uri="{BB962C8B-B14F-4D97-AF65-F5344CB8AC3E}">
        <p14:creationId xmlns:p14="http://schemas.microsoft.com/office/powerpoint/2010/main" val="1013032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A11A6-8233-4E4C-213D-1235B4A9A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86D79-4E05-9E05-90DC-E55B5A3B156D}"/>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F8A460BB-82B4-A618-F53E-F95AE8EFD021}"/>
              </a:ext>
            </a:extLst>
          </p:cNvPr>
          <p:cNvSpPr>
            <a:spLocks noGrp="1"/>
          </p:cNvSpPr>
          <p:nvPr>
            <p:ph type="body" idx="1"/>
          </p:nvPr>
        </p:nvSpPr>
        <p:spPr/>
        <p:txBody>
          <a:bodyPr/>
          <a:lstStyle/>
          <a:p>
            <a:r>
              <a:rPr lang="en-US" dirty="0"/>
              <a:t>Medium power</a:t>
            </a:r>
          </a:p>
          <a:p>
            <a:r>
              <a:rPr lang="en-US" dirty="0"/>
              <a:t>Behavior – different from fibroblasts – which grew and divided happily in waves and whorls, just filling in whatever space was available</a:t>
            </a:r>
          </a:p>
          <a:p>
            <a:endParaRPr lang="en-US" dirty="0"/>
          </a:p>
          <a:p>
            <a:r>
              <a:rPr lang="en-US" dirty="0"/>
              <a:t>Cobblestone cells – formed distinct colonies, and took over any fibroblasts they came across</a:t>
            </a:r>
          </a:p>
          <a:p>
            <a:r>
              <a:rPr lang="en-US" dirty="0"/>
              <a:t>-each colony has a thick border – best seen in low power</a:t>
            </a:r>
          </a:p>
        </p:txBody>
      </p:sp>
      <p:sp>
        <p:nvSpPr>
          <p:cNvPr id="4" name="Slide Number Placeholder 3">
            <a:extLst>
              <a:ext uri="{FF2B5EF4-FFF2-40B4-BE49-F238E27FC236}">
                <a16:creationId xmlns:a16="http://schemas.microsoft.com/office/drawing/2014/main" id="{6BC61219-D638-1A4F-77BB-04D34A12A3B6}"/>
              </a:ext>
            </a:extLst>
          </p:cNvPr>
          <p:cNvSpPr>
            <a:spLocks noGrp="1"/>
          </p:cNvSpPr>
          <p:nvPr>
            <p:ph type="sldNum" sz="quarter" idx="5"/>
          </p:nvPr>
        </p:nvSpPr>
        <p:spPr/>
        <p:txBody>
          <a:bodyPr/>
          <a:lstStyle/>
          <a:p>
            <a:fld id="{DFE6E80F-006D-8A4B-86E5-EFB899B4CB0B}" type="slidenum">
              <a:rPr lang="en-US" smtClean="0"/>
              <a:t>9</a:t>
            </a:fld>
            <a:endParaRPr lang="en-US" dirty="0"/>
          </a:p>
        </p:txBody>
      </p:sp>
    </p:spTree>
    <p:extLst>
      <p:ext uri="{BB962C8B-B14F-4D97-AF65-F5344CB8AC3E}">
        <p14:creationId xmlns:p14="http://schemas.microsoft.com/office/powerpoint/2010/main" val="184343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80E1-A241-40D5-022A-D9196CCF937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32CDC11-0AA8-D095-0F75-64459A0153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97B5A94-1B6F-17D4-EA1D-868A626A9BB8}"/>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5" name="Footer Placeholder 4">
            <a:extLst>
              <a:ext uri="{FF2B5EF4-FFF2-40B4-BE49-F238E27FC236}">
                <a16:creationId xmlns:a16="http://schemas.microsoft.com/office/drawing/2014/main" id="{72CD3234-F679-3942-EAB0-528A7F5DB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325E6E-2194-CBA6-4A3A-874A4B089A2C}"/>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154362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6E46-75CE-0EFE-CFBF-4C131504AEC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0B6DF6-0E75-B7C2-B283-4BB33182B1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4FDDB7-9192-165D-8A90-470EEB1EA073}"/>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5" name="Footer Placeholder 4">
            <a:extLst>
              <a:ext uri="{FF2B5EF4-FFF2-40B4-BE49-F238E27FC236}">
                <a16:creationId xmlns:a16="http://schemas.microsoft.com/office/drawing/2014/main" id="{93C29CCA-8D25-9538-D52B-DD38CD37E0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651DB6-3F43-410B-F7B1-6AD4C628D24D}"/>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109622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F18102-B96B-19BB-F0E1-401D907B5DA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6EB587-26F9-92EB-C874-9CB29AB5C5B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F1BE33-9248-F245-B619-BF7E4CD97073}"/>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5" name="Footer Placeholder 4">
            <a:extLst>
              <a:ext uri="{FF2B5EF4-FFF2-40B4-BE49-F238E27FC236}">
                <a16:creationId xmlns:a16="http://schemas.microsoft.com/office/drawing/2014/main" id="{DE8F148D-53EF-75CC-E89A-1F8EA48314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D5FFF8-1882-DEA6-C271-3D047A5D278D}"/>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511822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13" name="Google Shape;13;p27" descr="title"/>
          <p:cNvPicPr preferRelativeResize="0"/>
          <p:nvPr/>
        </p:nvPicPr>
        <p:blipFill rotWithShape="1">
          <a:blip r:embed="rId2">
            <a:alphaModFix/>
          </a:blip>
          <a:srcRect/>
          <a:stretch/>
        </p:blipFill>
        <p:spPr>
          <a:xfrm>
            <a:off x="1" y="-3175"/>
            <a:ext cx="2952751" cy="6861175"/>
          </a:xfrm>
          <a:prstGeom prst="rect">
            <a:avLst/>
          </a:prstGeom>
          <a:noFill/>
          <a:ln>
            <a:noFill/>
          </a:ln>
        </p:spPr>
      </p:pic>
      <p:pic>
        <p:nvPicPr>
          <p:cNvPr id="14" name="Google Shape;14;p27" descr="title"/>
          <p:cNvPicPr preferRelativeResize="0"/>
          <p:nvPr/>
        </p:nvPicPr>
        <p:blipFill rotWithShape="1">
          <a:blip r:embed="rId3">
            <a:alphaModFix/>
          </a:blip>
          <a:srcRect/>
          <a:stretch/>
        </p:blipFill>
        <p:spPr>
          <a:xfrm>
            <a:off x="1143000" y="0"/>
            <a:ext cx="11049000" cy="6861175"/>
          </a:xfrm>
          <a:prstGeom prst="rect">
            <a:avLst/>
          </a:prstGeom>
          <a:noFill/>
          <a:ln>
            <a:noFill/>
          </a:ln>
        </p:spPr>
      </p:pic>
      <p:pic>
        <p:nvPicPr>
          <p:cNvPr id="15" name="Google Shape;15;p27" descr="title"/>
          <p:cNvPicPr preferRelativeResize="0"/>
          <p:nvPr/>
        </p:nvPicPr>
        <p:blipFill rotWithShape="1">
          <a:blip r:embed="rId4">
            <a:alphaModFix/>
          </a:blip>
          <a:srcRect/>
          <a:stretch/>
        </p:blipFill>
        <p:spPr>
          <a:xfrm>
            <a:off x="0" y="0"/>
            <a:ext cx="11430000" cy="6858000"/>
          </a:xfrm>
          <a:prstGeom prst="rect">
            <a:avLst/>
          </a:prstGeom>
          <a:noFill/>
          <a:ln>
            <a:noFill/>
          </a:ln>
        </p:spPr>
      </p:pic>
      <p:cxnSp>
        <p:nvCxnSpPr>
          <p:cNvPr id="16" name="Google Shape;16;p27"/>
          <p:cNvCxnSpPr/>
          <p:nvPr/>
        </p:nvCxnSpPr>
        <p:spPr>
          <a:xfrm>
            <a:off x="5238751" y="1500189"/>
            <a:ext cx="0" cy="2643187"/>
          </a:xfrm>
          <a:prstGeom prst="straightConnector1">
            <a:avLst/>
          </a:prstGeom>
          <a:noFill/>
          <a:ln w="53975" cap="flat" cmpd="sng">
            <a:solidFill>
              <a:schemeClr val="lt1"/>
            </a:solidFill>
            <a:prstDash val="solid"/>
            <a:round/>
            <a:headEnd type="none" w="sm" len="sm"/>
            <a:tailEnd type="none" w="sm" len="sm"/>
          </a:ln>
        </p:spPr>
      </p:cxnSp>
      <p:sp>
        <p:nvSpPr>
          <p:cNvPr id="17" name="Google Shape;17;p27"/>
          <p:cNvSpPr txBox="1">
            <a:spLocks noGrp="1"/>
          </p:cNvSpPr>
          <p:nvPr>
            <p:ph type="subTitle" idx="1"/>
          </p:nvPr>
        </p:nvSpPr>
        <p:spPr>
          <a:xfrm>
            <a:off x="5333995" y="3714752"/>
            <a:ext cx="6096043" cy="928694"/>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lt1"/>
              </a:buClr>
              <a:buSzPts val="2400"/>
              <a:buNone/>
              <a:defRPr sz="2400">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r>
              <a:rPr lang="en-GB"/>
              <a:t>Click to edit Master subtitle style</a:t>
            </a:r>
            <a:endParaRPr/>
          </a:p>
        </p:txBody>
      </p:sp>
      <p:sp>
        <p:nvSpPr>
          <p:cNvPr id="18" name="Google Shape;18;p27"/>
          <p:cNvSpPr txBox="1">
            <a:spLocks noGrp="1"/>
          </p:cNvSpPr>
          <p:nvPr>
            <p:ph type="title"/>
          </p:nvPr>
        </p:nvSpPr>
        <p:spPr>
          <a:xfrm>
            <a:off x="5333995" y="1928802"/>
            <a:ext cx="6096043" cy="135731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2800">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GB"/>
              <a:t>Click to edit Master title style</a:t>
            </a:r>
            <a:endParaRPr/>
          </a:p>
        </p:txBody>
      </p:sp>
      <p:pic>
        <p:nvPicPr>
          <p:cNvPr id="3" name="Picture 2">
            <a:extLst>
              <a:ext uri="{FF2B5EF4-FFF2-40B4-BE49-F238E27FC236}">
                <a16:creationId xmlns:a16="http://schemas.microsoft.com/office/drawing/2014/main" id="{E90DDC6F-4304-4315-8A13-132A009274D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859" y="5473895"/>
            <a:ext cx="4619541" cy="1280461"/>
          </a:xfrm>
          <a:prstGeom prst="roundRect">
            <a:avLst/>
          </a:prstGeom>
        </p:spPr>
      </p:pic>
    </p:spTree>
    <p:extLst>
      <p:ext uri="{BB962C8B-B14F-4D97-AF65-F5344CB8AC3E}">
        <p14:creationId xmlns:p14="http://schemas.microsoft.com/office/powerpoint/2010/main" val="1876123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0"/>
        <p:cNvGrpSpPr/>
        <p:nvPr/>
      </p:nvGrpSpPr>
      <p:grpSpPr>
        <a:xfrm>
          <a:off x="0" y="0"/>
          <a:ext cx="0" cy="0"/>
          <a:chOff x="0" y="0"/>
          <a:chExt cx="0" cy="0"/>
        </a:xfrm>
      </p:grpSpPr>
      <p:sp>
        <p:nvSpPr>
          <p:cNvPr id="31" name="Google Shape;31;p30"/>
          <p:cNvSpPr/>
          <p:nvPr/>
        </p:nvSpPr>
        <p:spPr>
          <a:xfrm>
            <a:off x="0" y="1"/>
            <a:ext cx="12192000" cy="1071563"/>
          </a:xfrm>
          <a:prstGeom prst="rect">
            <a:avLst/>
          </a:prstGeom>
          <a:solidFill>
            <a:srgbClr val="0B2265"/>
          </a:solidFill>
          <a:ln w="25400" cap="flat" cmpd="sng">
            <a:solidFill>
              <a:srgbClr val="0B22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3" name="Google Shape;33;p30"/>
          <p:cNvSpPr txBox="1">
            <a:spLocks noGrp="1"/>
          </p:cNvSpPr>
          <p:nvPr>
            <p:ph type="title"/>
          </p:nvPr>
        </p:nvSpPr>
        <p:spPr>
          <a:xfrm>
            <a:off x="2952728" y="0"/>
            <a:ext cx="9239272"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 name="Picture 1">
            <a:extLst>
              <a:ext uri="{FF2B5EF4-FFF2-40B4-BE49-F238E27FC236}">
                <a16:creationId xmlns:a16="http://schemas.microsoft.com/office/drawing/2014/main" id="{A1484AAB-6583-CD15-B3C5-78416B4AFE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00" y="276855"/>
            <a:ext cx="2506134" cy="589289"/>
          </a:xfrm>
          <a:prstGeom prst="rect">
            <a:avLst/>
          </a:prstGeom>
        </p:spPr>
      </p:pic>
    </p:spTree>
    <p:extLst>
      <p:ext uri="{BB962C8B-B14F-4D97-AF65-F5344CB8AC3E}">
        <p14:creationId xmlns:p14="http://schemas.microsoft.com/office/powerpoint/2010/main" val="3530280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27" descr="title"/>
          <p:cNvPicPr preferRelativeResize="0"/>
          <p:nvPr/>
        </p:nvPicPr>
        <p:blipFill rotWithShape="1">
          <a:blip r:embed="rId2">
            <a:alphaModFix/>
          </a:blip>
          <a:srcRect/>
          <a:stretch/>
        </p:blipFill>
        <p:spPr>
          <a:xfrm>
            <a:off x="1" y="-3175"/>
            <a:ext cx="2952751" cy="6861175"/>
          </a:xfrm>
          <a:prstGeom prst="rect">
            <a:avLst/>
          </a:prstGeom>
          <a:noFill/>
          <a:ln>
            <a:noFill/>
          </a:ln>
        </p:spPr>
      </p:pic>
      <p:pic>
        <p:nvPicPr>
          <p:cNvPr id="14" name="Google Shape;14;p27" descr="title"/>
          <p:cNvPicPr preferRelativeResize="0"/>
          <p:nvPr/>
        </p:nvPicPr>
        <p:blipFill rotWithShape="1">
          <a:blip r:embed="rId3">
            <a:alphaModFix/>
          </a:blip>
          <a:srcRect/>
          <a:stretch/>
        </p:blipFill>
        <p:spPr>
          <a:xfrm>
            <a:off x="1143000" y="0"/>
            <a:ext cx="11049000" cy="6861175"/>
          </a:xfrm>
          <a:prstGeom prst="rect">
            <a:avLst/>
          </a:prstGeom>
          <a:noFill/>
          <a:ln>
            <a:noFill/>
          </a:ln>
        </p:spPr>
      </p:pic>
      <p:pic>
        <p:nvPicPr>
          <p:cNvPr id="15" name="Google Shape;15;p27" descr="title"/>
          <p:cNvPicPr preferRelativeResize="0"/>
          <p:nvPr/>
        </p:nvPicPr>
        <p:blipFill rotWithShape="1">
          <a:blip r:embed="rId4">
            <a:alphaModFix/>
          </a:blip>
          <a:srcRect/>
          <a:stretch/>
        </p:blipFill>
        <p:spPr>
          <a:xfrm>
            <a:off x="0" y="0"/>
            <a:ext cx="11430000" cy="6858000"/>
          </a:xfrm>
          <a:prstGeom prst="rect">
            <a:avLst/>
          </a:prstGeom>
          <a:noFill/>
          <a:ln>
            <a:noFill/>
          </a:ln>
        </p:spPr>
      </p:pic>
      <p:cxnSp>
        <p:nvCxnSpPr>
          <p:cNvPr id="16" name="Google Shape;16;p27"/>
          <p:cNvCxnSpPr/>
          <p:nvPr/>
        </p:nvCxnSpPr>
        <p:spPr>
          <a:xfrm>
            <a:off x="5238751" y="1500189"/>
            <a:ext cx="0" cy="2643187"/>
          </a:xfrm>
          <a:prstGeom prst="straightConnector1">
            <a:avLst/>
          </a:prstGeom>
          <a:noFill/>
          <a:ln w="53975" cap="flat" cmpd="sng">
            <a:solidFill>
              <a:schemeClr val="lt1"/>
            </a:solidFill>
            <a:prstDash val="solid"/>
            <a:round/>
            <a:headEnd type="none" w="sm" len="sm"/>
            <a:tailEnd type="none" w="sm" len="sm"/>
          </a:ln>
        </p:spPr>
      </p:cxnSp>
      <p:sp>
        <p:nvSpPr>
          <p:cNvPr id="17" name="Google Shape;17;p27"/>
          <p:cNvSpPr txBox="1">
            <a:spLocks noGrp="1"/>
          </p:cNvSpPr>
          <p:nvPr>
            <p:ph type="subTitle" idx="1"/>
          </p:nvPr>
        </p:nvSpPr>
        <p:spPr>
          <a:xfrm>
            <a:off x="5333995" y="3714752"/>
            <a:ext cx="6096043" cy="928694"/>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lt1"/>
              </a:buClr>
              <a:buSzPts val="2400"/>
              <a:buNone/>
              <a:defRPr sz="2400">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title"/>
          </p:nvPr>
        </p:nvSpPr>
        <p:spPr>
          <a:xfrm>
            <a:off x="5333995" y="1928802"/>
            <a:ext cx="6096043" cy="135731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2800">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3" name="Picture 2">
            <a:extLst>
              <a:ext uri="{FF2B5EF4-FFF2-40B4-BE49-F238E27FC236}">
                <a16:creationId xmlns:a16="http://schemas.microsoft.com/office/drawing/2014/main" id="{E90DDC6F-4304-4315-8A13-132A009274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59" y="5473895"/>
            <a:ext cx="4619541" cy="1280461"/>
          </a:xfrm>
          <a:prstGeom prst="roundRect">
            <a:avLst/>
          </a:prstGeom>
        </p:spPr>
      </p:pic>
    </p:spTree>
    <p:extLst>
      <p:ext uri="{BB962C8B-B14F-4D97-AF65-F5344CB8AC3E}">
        <p14:creationId xmlns:p14="http://schemas.microsoft.com/office/powerpoint/2010/main" val="889881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29"/>
          <p:cNvSpPr/>
          <p:nvPr/>
        </p:nvSpPr>
        <p:spPr>
          <a:xfrm>
            <a:off x="0" y="1"/>
            <a:ext cx="12192000" cy="1071563"/>
          </a:xfrm>
          <a:prstGeom prst="rect">
            <a:avLst/>
          </a:prstGeom>
          <a:solidFill>
            <a:srgbClr val="0B2265"/>
          </a:solidFill>
          <a:ln w="25400" cap="flat" cmpd="sng">
            <a:solidFill>
              <a:srgbClr val="0B22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8" name="Google Shape;28;p29"/>
          <p:cNvSpPr txBox="1">
            <a:spLocks noGrp="1"/>
          </p:cNvSpPr>
          <p:nvPr>
            <p:ph type="title"/>
          </p:nvPr>
        </p:nvSpPr>
        <p:spPr>
          <a:xfrm>
            <a:off x="2952728" y="0"/>
            <a:ext cx="9239272"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571461" y="164305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81000" algn="l">
              <a:lnSpc>
                <a:spcPct val="100000"/>
              </a:lnSpc>
              <a:spcBef>
                <a:spcPts val="480"/>
              </a:spcBef>
              <a:spcAft>
                <a:spcPts val="0"/>
              </a:spcAft>
              <a:buClr>
                <a:srgbClr val="366092"/>
              </a:buClr>
              <a:buSzPts val="2400"/>
              <a:buChar char="•"/>
              <a:defRPr>
                <a:solidFill>
                  <a:srgbClr val="366092"/>
                </a:solidFill>
              </a:defRPr>
            </a:lvl3pPr>
            <a:lvl4pPr marL="1828800" lvl="3" indent="-355600" algn="l">
              <a:lnSpc>
                <a:spcPct val="100000"/>
              </a:lnSpc>
              <a:spcBef>
                <a:spcPts val="400"/>
              </a:spcBef>
              <a:spcAft>
                <a:spcPts val="0"/>
              </a:spcAft>
              <a:buClr>
                <a:srgbClr val="366092"/>
              </a:buClr>
              <a:buSzPts val="2000"/>
              <a:buChar char="–"/>
              <a:defRPr>
                <a:solidFill>
                  <a:srgbClr val="366092"/>
                </a:solidFill>
              </a:defRPr>
            </a:lvl4pPr>
            <a:lvl5pPr marL="2286000" lvl="4" indent="-355600" algn="l">
              <a:lnSpc>
                <a:spcPct val="100000"/>
              </a:lnSpc>
              <a:spcBef>
                <a:spcPts val="400"/>
              </a:spcBef>
              <a:spcAft>
                <a:spcPts val="0"/>
              </a:spcAft>
              <a:buClr>
                <a:srgbClr val="366092"/>
              </a:buClr>
              <a:buSzPts val="2000"/>
              <a:buChar char="»"/>
              <a:defRPr>
                <a:solidFill>
                  <a:srgbClr val="36609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 name="Picture 1">
            <a:extLst>
              <a:ext uri="{FF2B5EF4-FFF2-40B4-BE49-F238E27FC236}">
                <a16:creationId xmlns:a16="http://schemas.microsoft.com/office/drawing/2014/main" id="{B7FA6590-6475-3044-3606-620A3810BD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00" y="276855"/>
            <a:ext cx="2506134" cy="589289"/>
          </a:xfrm>
          <a:prstGeom prst="rect">
            <a:avLst/>
          </a:prstGeom>
        </p:spPr>
      </p:pic>
    </p:spTree>
    <p:extLst>
      <p:ext uri="{BB962C8B-B14F-4D97-AF65-F5344CB8AC3E}">
        <p14:creationId xmlns:p14="http://schemas.microsoft.com/office/powerpoint/2010/main" val="1319830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30"/>
          <p:cNvSpPr/>
          <p:nvPr/>
        </p:nvSpPr>
        <p:spPr>
          <a:xfrm>
            <a:off x="0" y="1"/>
            <a:ext cx="12192000" cy="1071563"/>
          </a:xfrm>
          <a:prstGeom prst="rect">
            <a:avLst/>
          </a:prstGeom>
          <a:solidFill>
            <a:srgbClr val="0B2265"/>
          </a:solidFill>
          <a:ln w="25400" cap="flat" cmpd="sng">
            <a:solidFill>
              <a:srgbClr val="0B22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3" name="Google Shape;33;p30"/>
          <p:cNvSpPr txBox="1">
            <a:spLocks noGrp="1"/>
          </p:cNvSpPr>
          <p:nvPr>
            <p:ph type="title"/>
          </p:nvPr>
        </p:nvSpPr>
        <p:spPr>
          <a:xfrm>
            <a:off x="2952728" y="0"/>
            <a:ext cx="9239272"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 name="Picture 1">
            <a:extLst>
              <a:ext uri="{FF2B5EF4-FFF2-40B4-BE49-F238E27FC236}">
                <a16:creationId xmlns:a16="http://schemas.microsoft.com/office/drawing/2014/main" id="{A1484AAB-6583-CD15-B3C5-78416B4AFE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00" y="276855"/>
            <a:ext cx="2506134" cy="589289"/>
          </a:xfrm>
          <a:prstGeom prst="rect">
            <a:avLst/>
          </a:prstGeom>
        </p:spPr>
      </p:pic>
    </p:spTree>
    <p:extLst>
      <p:ext uri="{BB962C8B-B14F-4D97-AF65-F5344CB8AC3E}">
        <p14:creationId xmlns:p14="http://schemas.microsoft.com/office/powerpoint/2010/main" val="250787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702D-0632-E899-05FF-03205CDDD0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37129A-F5D0-59EE-3E64-9EDBE21FCF7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45C9F8-5F18-0CFF-3582-A7782E9D0A3D}"/>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5" name="Footer Placeholder 4">
            <a:extLst>
              <a:ext uri="{FF2B5EF4-FFF2-40B4-BE49-F238E27FC236}">
                <a16:creationId xmlns:a16="http://schemas.microsoft.com/office/drawing/2014/main" id="{DD2D88CE-832B-7F2D-EC9F-FAC93C9542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A0F9EF-F788-71BB-69B1-5D168C483825}"/>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251635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6042-66C4-509B-9A72-7E7F3912157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B8C4C15-F224-F131-6BCA-A0FCF7BF4A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D8600C-1A7A-643C-673D-1F87996D3398}"/>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5" name="Footer Placeholder 4">
            <a:extLst>
              <a:ext uri="{FF2B5EF4-FFF2-40B4-BE49-F238E27FC236}">
                <a16:creationId xmlns:a16="http://schemas.microsoft.com/office/drawing/2014/main" id="{FDC4C422-09BC-BC1B-DEDF-3C27E5167B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0BA515-65F3-63BF-1F4B-220CF2ED205E}"/>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197270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0C0E-F587-26F8-3350-A74ECCCB83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8E8D01-1F85-FA06-C702-7F05C6ED2B0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AF2C2CE-BBBD-45DF-7DF7-3AAE2437CA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8D78CB4-3F7C-DB79-0BAB-4E0CB93819BC}"/>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6" name="Footer Placeholder 5">
            <a:extLst>
              <a:ext uri="{FF2B5EF4-FFF2-40B4-BE49-F238E27FC236}">
                <a16:creationId xmlns:a16="http://schemas.microsoft.com/office/drawing/2014/main" id="{F18C32EC-4F28-493E-1403-BC0B9DE8BA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38B64C-FD51-73C5-78B8-BE063AE431FC}"/>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58109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853F-9253-39DA-4713-C8896404D6D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7ACD95-09A6-75F4-C1E8-91C772C76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BE3F88-AEEB-9EB8-358A-041F33FE6A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A40B9E5-3078-B787-A2B3-A4BE4EA4E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CFA2F1-0304-04DF-1F26-2B96FD7586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D438689-021E-1156-7F0C-6A371192CFEE}"/>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8" name="Footer Placeholder 7">
            <a:extLst>
              <a:ext uri="{FF2B5EF4-FFF2-40B4-BE49-F238E27FC236}">
                <a16:creationId xmlns:a16="http://schemas.microsoft.com/office/drawing/2014/main" id="{6D9524B2-32A2-4792-2BF0-8FBAC1FD62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047D05A-5A52-EDEB-40B9-D3718FBC0F38}"/>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288225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4509-0549-B012-1F48-26971A1D941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687F0D-B50B-E259-C74B-3D458EA9C2B7}"/>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4" name="Footer Placeholder 3">
            <a:extLst>
              <a:ext uri="{FF2B5EF4-FFF2-40B4-BE49-F238E27FC236}">
                <a16:creationId xmlns:a16="http://schemas.microsoft.com/office/drawing/2014/main" id="{0CA53B14-CE67-8B6A-ED09-67B68C64A5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4FDD2B-84F2-169A-BAAC-4D18B3BAB562}"/>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389650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ED9A4-27EB-E5CE-7161-9D21A2F94B2C}"/>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3" name="Footer Placeholder 2">
            <a:extLst>
              <a:ext uri="{FF2B5EF4-FFF2-40B4-BE49-F238E27FC236}">
                <a16:creationId xmlns:a16="http://schemas.microsoft.com/office/drawing/2014/main" id="{3484463B-2D30-1787-3C4B-D68D9D1EC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24AD294-EB53-DD8A-5DEF-209542D53F7E}"/>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22246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A519-8A59-244D-8858-D3CC57410F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66E24E7-347D-6F41-5C54-518D0E57D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349E8C5-A939-D36F-EE86-66CD72D92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E106EF-C90D-5169-DEBE-6D45E633B708}"/>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6" name="Footer Placeholder 5">
            <a:extLst>
              <a:ext uri="{FF2B5EF4-FFF2-40B4-BE49-F238E27FC236}">
                <a16:creationId xmlns:a16="http://schemas.microsoft.com/office/drawing/2014/main" id="{883647FE-3E05-00FB-5737-85C2C42021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128234-B66B-9EEE-F4DD-D9D9B24D8589}"/>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107146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B7FB-3907-6811-416C-46F9871287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05321C-B00D-A06F-5C9C-EE3E4DF76D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69A9A4C-0EE4-631D-BECB-AC21A8F81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FDC0BA-12FF-2F6C-7B5D-3D1186FF8983}"/>
              </a:ext>
            </a:extLst>
          </p:cNvPr>
          <p:cNvSpPr>
            <a:spLocks noGrp="1"/>
          </p:cNvSpPr>
          <p:nvPr>
            <p:ph type="dt" sz="half" idx="10"/>
          </p:nvPr>
        </p:nvSpPr>
        <p:spPr/>
        <p:txBody>
          <a:bodyPr/>
          <a:lstStyle/>
          <a:p>
            <a:fld id="{ACA5A1D8-D1FA-4E43-9E61-0826C9506DA7}" type="datetimeFigureOut">
              <a:rPr lang="en-US" smtClean="0"/>
              <a:t>12/9/25</a:t>
            </a:fld>
            <a:endParaRPr lang="en-US" dirty="0"/>
          </a:p>
        </p:txBody>
      </p:sp>
      <p:sp>
        <p:nvSpPr>
          <p:cNvPr id="6" name="Footer Placeholder 5">
            <a:extLst>
              <a:ext uri="{FF2B5EF4-FFF2-40B4-BE49-F238E27FC236}">
                <a16:creationId xmlns:a16="http://schemas.microsoft.com/office/drawing/2014/main" id="{384FD163-2E31-41E9-C587-4DB102A52B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0EFBCD-ED39-39EA-4B6E-190B05A27C24}"/>
              </a:ext>
            </a:extLst>
          </p:cNvPr>
          <p:cNvSpPr>
            <a:spLocks noGrp="1"/>
          </p:cNvSpPr>
          <p:nvPr>
            <p:ph type="sldNum" sz="quarter" idx="12"/>
          </p:nvPr>
        </p:nvSpPr>
        <p:spPr/>
        <p:txBody>
          <a:bodyPr/>
          <a:lstStyle/>
          <a:p>
            <a:fld id="{1109C5FA-92D8-D747-9FF4-0FCF17F1F70E}" type="slidenum">
              <a:rPr lang="en-US" smtClean="0"/>
              <a:t>‹#›</a:t>
            </a:fld>
            <a:endParaRPr lang="en-US" dirty="0"/>
          </a:p>
        </p:txBody>
      </p:sp>
    </p:spTree>
    <p:extLst>
      <p:ext uri="{BB962C8B-B14F-4D97-AF65-F5344CB8AC3E}">
        <p14:creationId xmlns:p14="http://schemas.microsoft.com/office/powerpoint/2010/main" val="118353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AE63C-1EBC-0DEE-31C2-0633F97BC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B9EB40-9EB4-0BF5-9565-949DCC4D5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80D465-AEC4-29EF-7F92-A7C985A6B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A5A1D8-D1FA-4E43-9E61-0826C9506DA7}" type="datetimeFigureOut">
              <a:rPr lang="en-US" smtClean="0"/>
              <a:t>12/9/25</a:t>
            </a:fld>
            <a:endParaRPr lang="en-US" dirty="0"/>
          </a:p>
        </p:txBody>
      </p:sp>
      <p:sp>
        <p:nvSpPr>
          <p:cNvPr id="5" name="Footer Placeholder 4">
            <a:extLst>
              <a:ext uri="{FF2B5EF4-FFF2-40B4-BE49-F238E27FC236}">
                <a16:creationId xmlns:a16="http://schemas.microsoft.com/office/drawing/2014/main" id="{C83DF47C-2A93-316F-30AF-275660C89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F9F534FB-EE3D-5B68-FC21-529F42D99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09C5FA-92D8-D747-9FF4-0FCF17F1F70E}" type="slidenum">
              <a:rPr lang="en-US" smtClean="0"/>
              <a:t>‹#›</a:t>
            </a:fld>
            <a:endParaRPr lang="en-US" dirty="0"/>
          </a:p>
        </p:txBody>
      </p:sp>
    </p:spTree>
    <p:extLst>
      <p:ext uri="{BB962C8B-B14F-4D97-AF65-F5344CB8AC3E}">
        <p14:creationId xmlns:p14="http://schemas.microsoft.com/office/powerpoint/2010/main" val="1361698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5191246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B6889C5-7A43-6F97-DEDD-EF460D5E8A26}"/>
              </a:ext>
            </a:extLst>
          </p:cNvPr>
          <p:cNvSpPr>
            <a:spLocks noGrp="1"/>
          </p:cNvSpPr>
          <p:nvPr>
            <p:ph type="subTitle" idx="1"/>
          </p:nvPr>
        </p:nvSpPr>
        <p:spPr>
          <a:xfrm>
            <a:off x="5333994" y="3429000"/>
            <a:ext cx="6096043" cy="928694"/>
          </a:xfrm>
        </p:spPr>
        <p:txBody>
          <a:bodyPr/>
          <a:lstStyle/>
          <a:p>
            <a:r>
              <a:rPr lang="en-GB" noProof="0" dirty="0"/>
              <a:t>Alex Monks – 3</a:t>
            </a:r>
            <a:r>
              <a:rPr lang="en-GB" baseline="30000" noProof="0" dirty="0"/>
              <a:t>rd</a:t>
            </a:r>
            <a:r>
              <a:rPr lang="en-GB" noProof="0" dirty="0"/>
              <a:t> Year Vet Student</a:t>
            </a:r>
          </a:p>
          <a:p>
            <a:r>
              <a:rPr lang="en-GB" sz="1800" noProof="0" dirty="0"/>
              <a:t>Supervisors: Prof. Mandy Peffers &amp; Anders Jensen</a:t>
            </a:r>
          </a:p>
          <a:p>
            <a:r>
              <a:rPr lang="en-GB" sz="1800" noProof="0" dirty="0"/>
              <a:t>Institute of Life Course and Medical Sciences, Faculty of Health and Life Sciences</a:t>
            </a:r>
          </a:p>
        </p:txBody>
      </p:sp>
      <p:sp>
        <p:nvSpPr>
          <p:cNvPr id="3" name="Title 2">
            <a:extLst>
              <a:ext uri="{FF2B5EF4-FFF2-40B4-BE49-F238E27FC236}">
                <a16:creationId xmlns:a16="http://schemas.microsoft.com/office/drawing/2014/main" id="{70121462-1AD9-A5CE-D4EB-2946C42C5954}"/>
              </a:ext>
            </a:extLst>
          </p:cNvPr>
          <p:cNvSpPr>
            <a:spLocks noGrp="1"/>
          </p:cNvSpPr>
          <p:nvPr>
            <p:ph type="title"/>
          </p:nvPr>
        </p:nvSpPr>
        <p:spPr>
          <a:xfrm>
            <a:off x="5333994" y="1518145"/>
            <a:ext cx="6464306" cy="1357314"/>
          </a:xfrm>
        </p:spPr>
        <p:txBody>
          <a:bodyPr/>
          <a:lstStyle/>
          <a:p>
            <a:r>
              <a:rPr lang="en-GB" sz="3500" noProof="0" dirty="0"/>
              <a:t>Cell Morphologies and Protein Changes in the Periodontal Ligament of EOTRH Affected Teeth</a:t>
            </a:r>
          </a:p>
        </p:txBody>
      </p:sp>
      <p:pic>
        <p:nvPicPr>
          <p:cNvPr id="5" name="Picture 4" descr="A logo for a school&#10;&#10;AI-generated content may be incorrect.">
            <a:extLst>
              <a:ext uri="{FF2B5EF4-FFF2-40B4-BE49-F238E27FC236}">
                <a16:creationId xmlns:a16="http://schemas.microsoft.com/office/drawing/2014/main" id="{7D888EE9-4AB5-A0F9-5849-E1333D2FE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1114" y="5464777"/>
            <a:ext cx="2540000" cy="1206500"/>
          </a:xfrm>
          <a:prstGeom prst="rect">
            <a:avLst/>
          </a:prstGeom>
        </p:spPr>
      </p:pic>
      <p:pic>
        <p:nvPicPr>
          <p:cNvPr id="7" name="Picture 6" descr="A white and brown sign with black text&#10;&#10;AI-generated content may be incorrect.">
            <a:extLst>
              <a:ext uri="{FF2B5EF4-FFF2-40B4-BE49-F238E27FC236}">
                <a16:creationId xmlns:a16="http://schemas.microsoft.com/office/drawing/2014/main" id="{B4C555D6-BD7B-B12C-5734-59681981EF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6605" y="5674461"/>
            <a:ext cx="3547641" cy="787133"/>
          </a:xfrm>
          <a:prstGeom prst="rect">
            <a:avLst/>
          </a:prstGeom>
        </p:spPr>
      </p:pic>
      <p:sp>
        <p:nvSpPr>
          <p:cNvPr id="8" name="Rectangle 7">
            <a:extLst>
              <a:ext uri="{FF2B5EF4-FFF2-40B4-BE49-F238E27FC236}">
                <a16:creationId xmlns:a16="http://schemas.microsoft.com/office/drawing/2014/main" id="{C867D61C-BE16-34DA-79AB-9E411DF206EB}"/>
              </a:ext>
            </a:extLst>
          </p:cNvPr>
          <p:cNvSpPr/>
          <p:nvPr/>
        </p:nvSpPr>
        <p:spPr>
          <a:xfrm>
            <a:off x="4736021" y="5381564"/>
            <a:ext cx="219917" cy="1289713"/>
          </a:xfrm>
          <a:prstGeom prst="rect">
            <a:avLst/>
          </a:prstGeom>
          <a:solidFill>
            <a:srgbClr val="0B21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descr="A close-up of a microscope&#10;&#10;AI-generated content may be incorrect.">
            <a:extLst>
              <a:ext uri="{FF2B5EF4-FFF2-40B4-BE49-F238E27FC236}">
                <a16:creationId xmlns:a16="http://schemas.microsoft.com/office/drawing/2014/main" id="{0A697436-AE8C-D7B2-89EC-8F93BF70E9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011" y="1205133"/>
            <a:ext cx="4849127" cy="3636845"/>
          </a:xfrm>
          <a:prstGeom prst="rect">
            <a:avLst/>
          </a:prstGeom>
        </p:spPr>
      </p:pic>
    </p:spTree>
    <p:extLst>
      <p:ext uri="{BB962C8B-B14F-4D97-AF65-F5344CB8AC3E}">
        <p14:creationId xmlns:p14="http://schemas.microsoft.com/office/powerpoint/2010/main" val="63677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532DD3-AC45-13D1-D5BA-9E4440F08968}"/>
            </a:ext>
          </a:extLst>
        </p:cNvPr>
        <p:cNvGrpSpPr/>
        <p:nvPr/>
      </p:nvGrpSpPr>
      <p:grpSpPr>
        <a:xfrm>
          <a:off x="0" y="0"/>
          <a:ext cx="0" cy="0"/>
          <a:chOff x="0" y="0"/>
          <a:chExt cx="0" cy="0"/>
        </a:xfrm>
      </p:grpSpPr>
      <p:pic>
        <p:nvPicPr>
          <p:cNvPr id="4" name="Picture 3" descr="A green surface with a small patch of water&#10;&#10;AI-generated content may be incorrect.">
            <a:extLst>
              <a:ext uri="{FF2B5EF4-FFF2-40B4-BE49-F238E27FC236}">
                <a16:creationId xmlns:a16="http://schemas.microsoft.com/office/drawing/2014/main" id="{3DB628FA-D5D4-4D94-1F89-37990CED1A6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46" name="Rectangle 4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itle 1">
            <a:extLst>
              <a:ext uri="{FF2B5EF4-FFF2-40B4-BE49-F238E27FC236}">
                <a16:creationId xmlns:a16="http://schemas.microsoft.com/office/drawing/2014/main" id="{8428CCA1-E811-211E-8E9D-C615DE454843}"/>
              </a:ext>
            </a:extLst>
          </p:cNvPr>
          <p:cNvSpPr txBox="1">
            <a:spLocks/>
          </p:cNvSpPr>
          <p:nvPr/>
        </p:nvSpPr>
        <p:spPr>
          <a:xfrm>
            <a:off x="523875" y="42595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GB" sz="3600" noProof="0" dirty="0">
                <a:solidFill>
                  <a:schemeClr val="tx1">
                    <a:lumMod val="85000"/>
                    <a:lumOff val="15000"/>
                  </a:schemeClr>
                </a:solidFill>
              </a:rPr>
              <a:t>Cobblestone Cells – Colony Borders</a:t>
            </a:r>
          </a:p>
        </p:txBody>
      </p:sp>
      <p:cxnSp>
        <p:nvCxnSpPr>
          <p:cNvPr id="48" name="Straight Connector 4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B5B513-D3B0-2732-D29F-DDBD2E82004C}"/>
              </a:ext>
            </a:extLst>
          </p:cNvPr>
          <p:cNvSpPr txBox="1"/>
          <p:nvPr/>
        </p:nvSpPr>
        <p:spPr>
          <a:xfrm>
            <a:off x="10037134" y="6244482"/>
            <a:ext cx="1913861" cy="369332"/>
          </a:xfrm>
          <a:prstGeom prst="rect">
            <a:avLst/>
          </a:prstGeom>
          <a:solidFill>
            <a:schemeClr val="bg1"/>
          </a:solidFill>
        </p:spPr>
        <p:txBody>
          <a:bodyPr wrap="square" rtlCol="0">
            <a:spAutoFit/>
          </a:bodyPr>
          <a:lstStyle/>
          <a:p>
            <a:pPr algn="ctr"/>
            <a:r>
              <a:rPr lang="en-GB" b="1" noProof="0" dirty="0"/>
              <a:t>Low Power</a:t>
            </a:r>
          </a:p>
        </p:txBody>
      </p:sp>
    </p:spTree>
    <p:extLst>
      <p:ext uri="{BB962C8B-B14F-4D97-AF65-F5344CB8AC3E}">
        <p14:creationId xmlns:p14="http://schemas.microsoft.com/office/powerpoint/2010/main" val="333191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0BB3DA-1BF0-3B00-3F3A-744A17A3BF27}"/>
            </a:ext>
          </a:extLst>
        </p:cNvPr>
        <p:cNvGrpSpPr/>
        <p:nvPr/>
      </p:nvGrpSpPr>
      <p:grpSpPr>
        <a:xfrm>
          <a:off x="0" y="0"/>
          <a:ext cx="0" cy="0"/>
          <a:chOff x="0" y="0"/>
          <a:chExt cx="0" cy="0"/>
        </a:xfrm>
      </p:grpSpPr>
      <p:pic>
        <p:nvPicPr>
          <p:cNvPr id="3" name="Picture 2" descr="A close-up of a green surface&#10;&#10;AI-generated content may be incorrect.">
            <a:extLst>
              <a:ext uri="{FF2B5EF4-FFF2-40B4-BE49-F238E27FC236}">
                <a16:creationId xmlns:a16="http://schemas.microsoft.com/office/drawing/2014/main" id="{4FEEA650-07EB-0B6B-F08E-93918EA07C6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55" name="Rectangle 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itle 1">
            <a:extLst>
              <a:ext uri="{FF2B5EF4-FFF2-40B4-BE49-F238E27FC236}">
                <a16:creationId xmlns:a16="http://schemas.microsoft.com/office/drawing/2014/main" id="{BC67CF92-7683-EBD5-3535-504B3090BFB7}"/>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GB" sz="3600" noProof="0" dirty="0">
                <a:solidFill>
                  <a:schemeClr val="tx1">
                    <a:lumMod val="85000"/>
                    <a:lumOff val="15000"/>
                  </a:schemeClr>
                </a:solidFill>
              </a:rPr>
              <a:t>Cobblestone Cells – Colony Matrix</a:t>
            </a:r>
          </a:p>
        </p:txBody>
      </p:sp>
      <p:cxnSp>
        <p:nvCxnSpPr>
          <p:cNvPr id="57" name="Straight Connector 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8FDC15-7D59-782C-FAE8-8D569B535604}"/>
              </a:ext>
            </a:extLst>
          </p:cNvPr>
          <p:cNvSpPr txBox="1"/>
          <p:nvPr/>
        </p:nvSpPr>
        <p:spPr>
          <a:xfrm>
            <a:off x="10079665" y="148856"/>
            <a:ext cx="1913861" cy="369332"/>
          </a:xfrm>
          <a:prstGeom prst="rect">
            <a:avLst/>
          </a:prstGeom>
          <a:solidFill>
            <a:schemeClr val="bg1"/>
          </a:solidFill>
        </p:spPr>
        <p:txBody>
          <a:bodyPr wrap="square" rtlCol="0">
            <a:spAutoFit/>
          </a:bodyPr>
          <a:lstStyle/>
          <a:p>
            <a:pPr algn="ctr"/>
            <a:r>
              <a:rPr lang="en-GB" b="1" noProof="0" dirty="0"/>
              <a:t>Low Power</a:t>
            </a:r>
          </a:p>
        </p:txBody>
      </p:sp>
    </p:spTree>
    <p:extLst>
      <p:ext uri="{BB962C8B-B14F-4D97-AF65-F5344CB8AC3E}">
        <p14:creationId xmlns:p14="http://schemas.microsoft.com/office/powerpoint/2010/main" val="268459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DED8D-599A-4A37-7BED-65EF2C44C9DA}"/>
            </a:ext>
          </a:extLst>
        </p:cNvPr>
        <p:cNvGrpSpPr/>
        <p:nvPr/>
      </p:nvGrpSpPr>
      <p:grpSpPr>
        <a:xfrm>
          <a:off x="0" y="0"/>
          <a:ext cx="0" cy="0"/>
          <a:chOff x="0" y="0"/>
          <a:chExt cx="0" cy="0"/>
        </a:xfrm>
      </p:grpSpPr>
      <p:pic>
        <p:nvPicPr>
          <p:cNvPr id="4" name="Picture 3" descr="A close-up of a surface&#10;&#10;AI-generated content may be incorrect.">
            <a:extLst>
              <a:ext uri="{FF2B5EF4-FFF2-40B4-BE49-F238E27FC236}">
                <a16:creationId xmlns:a16="http://schemas.microsoft.com/office/drawing/2014/main" id="{A249B1E8-E4F7-F40D-8D94-3E304E9600C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64" name="Rectangle 6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itle 1">
            <a:extLst>
              <a:ext uri="{FF2B5EF4-FFF2-40B4-BE49-F238E27FC236}">
                <a16:creationId xmlns:a16="http://schemas.microsoft.com/office/drawing/2014/main" id="{D69C6C69-D38E-6DFD-1464-6AF71E02AC47}"/>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GB" sz="3600" noProof="0" dirty="0">
                <a:solidFill>
                  <a:schemeClr val="tx1">
                    <a:lumMod val="85000"/>
                    <a:lumOff val="15000"/>
                  </a:schemeClr>
                </a:solidFill>
              </a:rPr>
              <a:t>Cobblestone Cells – Colony Adhesion</a:t>
            </a:r>
          </a:p>
        </p:txBody>
      </p:sp>
      <p:cxnSp>
        <p:nvCxnSpPr>
          <p:cNvPr id="66" name="Straight Connector 6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BD07F7-AFE5-5ACC-32FE-BB9112FEBCEB}"/>
              </a:ext>
            </a:extLst>
          </p:cNvPr>
          <p:cNvSpPr txBox="1"/>
          <p:nvPr/>
        </p:nvSpPr>
        <p:spPr>
          <a:xfrm>
            <a:off x="10079665" y="148856"/>
            <a:ext cx="1913861" cy="369332"/>
          </a:xfrm>
          <a:prstGeom prst="rect">
            <a:avLst/>
          </a:prstGeom>
          <a:solidFill>
            <a:schemeClr val="bg1"/>
          </a:solidFill>
        </p:spPr>
        <p:txBody>
          <a:bodyPr wrap="square" rtlCol="0">
            <a:spAutoFit/>
          </a:bodyPr>
          <a:lstStyle/>
          <a:p>
            <a:pPr algn="ctr"/>
            <a:r>
              <a:rPr lang="en-GB" b="1" noProof="0" dirty="0"/>
              <a:t>Low Power</a:t>
            </a:r>
          </a:p>
        </p:txBody>
      </p:sp>
    </p:spTree>
    <p:extLst>
      <p:ext uri="{BB962C8B-B14F-4D97-AF65-F5344CB8AC3E}">
        <p14:creationId xmlns:p14="http://schemas.microsoft.com/office/powerpoint/2010/main" val="373904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F59C-3BAE-7A21-8FD0-FB8F9A1B5494}"/>
              </a:ext>
            </a:extLst>
          </p:cNvPr>
          <p:cNvSpPr>
            <a:spLocks noGrp="1"/>
          </p:cNvSpPr>
          <p:nvPr>
            <p:ph type="title"/>
          </p:nvPr>
        </p:nvSpPr>
        <p:spPr>
          <a:xfrm>
            <a:off x="0" y="0"/>
            <a:ext cx="12192000" cy="1143000"/>
          </a:xfrm>
        </p:spPr>
        <p:txBody>
          <a:bodyPr/>
          <a:lstStyle/>
          <a:p>
            <a:pPr algn="ctr"/>
            <a:r>
              <a:rPr lang="en-GB" noProof="0" dirty="0"/>
              <a:t>Alizarin Red Staining</a:t>
            </a:r>
          </a:p>
        </p:txBody>
      </p:sp>
      <p:sp>
        <p:nvSpPr>
          <p:cNvPr id="3" name="Text Placeholder 2">
            <a:extLst>
              <a:ext uri="{FF2B5EF4-FFF2-40B4-BE49-F238E27FC236}">
                <a16:creationId xmlns:a16="http://schemas.microsoft.com/office/drawing/2014/main" id="{E688409F-361B-03CE-7D9D-584015FF21EB}"/>
              </a:ext>
            </a:extLst>
          </p:cNvPr>
          <p:cNvSpPr>
            <a:spLocks noGrp="1"/>
          </p:cNvSpPr>
          <p:nvPr>
            <p:ph type="body" idx="1"/>
          </p:nvPr>
        </p:nvSpPr>
        <p:spPr/>
        <p:txBody>
          <a:bodyPr/>
          <a:lstStyle/>
          <a:p>
            <a:r>
              <a:rPr lang="en-GB" noProof="0" dirty="0"/>
              <a:t>Stain that binds to calcium depositions</a:t>
            </a:r>
          </a:p>
          <a:p>
            <a:pPr lvl="1"/>
            <a:r>
              <a:rPr lang="en-GB" noProof="0" dirty="0"/>
              <a:t>Not definitive for cementoblasts, but does help to rule out other cell types such as gingival epithelial cells</a:t>
            </a:r>
          </a:p>
          <a:p>
            <a:r>
              <a:rPr lang="en-GB" noProof="0" dirty="0"/>
              <a:t>Moved selection of cells to 6 well plate, let them grow for 5 days, fixed and stained, then quantified staining</a:t>
            </a:r>
          </a:p>
          <a:p>
            <a:pPr lvl="1"/>
            <a:r>
              <a:rPr lang="en-GB" noProof="0" dirty="0"/>
              <a:t>3 cell populations</a:t>
            </a:r>
          </a:p>
          <a:p>
            <a:pPr lvl="2"/>
            <a:r>
              <a:rPr lang="en-GB" noProof="0" dirty="0"/>
              <a:t>Fibroblast cells</a:t>
            </a:r>
          </a:p>
          <a:p>
            <a:pPr lvl="2"/>
            <a:r>
              <a:rPr lang="en-GB" noProof="0" dirty="0"/>
              <a:t>Cementoblast cells</a:t>
            </a:r>
          </a:p>
          <a:p>
            <a:pPr lvl="2"/>
            <a:r>
              <a:rPr lang="en-GB" noProof="0" dirty="0"/>
              <a:t>Mixed population</a:t>
            </a:r>
          </a:p>
        </p:txBody>
      </p:sp>
    </p:spTree>
    <p:extLst>
      <p:ext uri="{BB962C8B-B14F-4D97-AF65-F5344CB8AC3E}">
        <p14:creationId xmlns:p14="http://schemas.microsoft.com/office/powerpoint/2010/main" val="367882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cell type&#10;&#10;AI-generated content may be incorrect.">
            <a:extLst>
              <a:ext uri="{FF2B5EF4-FFF2-40B4-BE49-F238E27FC236}">
                <a16:creationId xmlns:a16="http://schemas.microsoft.com/office/drawing/2014/main" id="{8BDFB35B-29B3-6E69-F0A5-2C19478B39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2364" y="1382227"/>
            <a:ext cx="4752568" cy="5047610"/>
          </a:xfrm>
          <a:prstGeom prst="rect">
            <a:avLst/>
          </a:prstGeom>
        </p:spPr>
      </p:pic>
      <p:sp>
        <p:nvSpPr>
          <p:cNvPr id="2" name="Title 1">
            <a:extLst>
              <a:ext uri="{FF2B5EF4-FFF2-40B4-BE49-F238E27FC236}">
                <a16:creationId xmlns:a16="http://schemas.microsoft.com/office/drawing/2014/main" id="{42A84EE0-8358-E949-1159-8FC6D80CB542}"/>
              </a:ext>
            </a:extLst>
          </p:cNvPr>
          <p:cNvSpPr>
            <a:spLocks noGrp="1"/>
          </p:cNvSpPr>
          <p:nvPr>
            <p:ph type="title"/>
          </p:nvPr>
        </p:nvSpPr>
        <p:spPr/>
        <p:txBody>
          <a:bodyPr/>
          <a:lstStyle/>
          <a:p>
            <a:r>
              <a:rPr lang="en-GB" noProof="0" dirty="0"/>
              <a:t>Results - Alizarin Red Staining</a:t>
            </a:r>
          </a:p>
        </p:txBody>
      </p:sp>
      <p:pic>
        <p:nvPicPr>
          <p:cNvPr id="4" name="Picture 3" descr="A plastic container with round objects&#10;&#10;AI-generated content may be incorrect.">
            <a:extLst>
              <a:ext uri="{FF2B5EF4-FFF2-40B4-BE49-F238E27FC236}">
                <a16:creationId xmlns:a16="http://schemas.microsoft.com/office/drawing/2014/main" id="{B4044645-AAE3-81E2-C978-3BA90AB4AC8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7816" y="1298557"/>
            <a:ext cx="7704037" cy="2582067"/>
          </a:xfrm>
          <a:prstGeom prst="rect">
            <a:avLst/>
          </a:prstGeom>
        </p:spPr>
      </p:pic>
      <p:pic>
        <p:nvPicPr>
          <p:cNvPr id="6" name="Picture 5" descr="A close-up of a microscope&#10;&#10;AI-generated content may be incorrect.">
            <a:extLst>
              <a:ext uri="{FF2B5EF4-FFF2-40B4-BE49-F238E27FC236}">
                <a16:creationId xmlns:a16="http://schemas.microsoft.com/office/drawing/2014/main" id="{79FAFC0F-8B6A-0FC4-9EF7-A79049A7F6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7816" y="3880624"/>
            <a:ext cx="3962400" cy="2971800"/>
          </a:xfrm>
          <a:prstGeom prst="rect">
            <a:avLst/>
          </a:prstGeom>
        </p:spPr>
      </p:pic>
      <p:pic>
        <p:nvPicPr>
          <p:cNvPr id="5" name="Picture 4" descr="A close-up of a red and white surface&#10;&#10;AI-generated content may be incorrect.">
            <a:extLst>
              <a:ext uri="{FF2B5EF4-FFF2-40B4-BE49-F238E27FC236}">
                <a16:creationId xmlns:a16="http://schemas.microsoft.com/office/drawing/2014/main" id="{09B88589-6607-891B-4E2C-4AA87A3726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35414" y="3880624"/>
            <a:ext cx="3962400" cy="2971800"/>
          </a:xfrm>
          <a:prstGeom prst="rect">
            <a:avLst/>
          </a:prstGeom>
        </p:spPr>
      </p:pic>
      <p:sp>
        <p:nvSpPr>
          <p:cNvPr id="8" name="TextBox 7">
            <a:extLst>
              <a:ext uri="{FF2B5EF4-FFF2-40B4-BE49-F238E27FC236}">
                <a16:creationId xmlns:a16="http://schemas.microsoft.com/office/drawing/2014/main" id="{80E32DB4-D907-0E5A-7505-6372F81B5685}"/>
              </a:ext>
            </a:extLst>
          </p:cNvPr>
          <p:cNvSpPr txBox="1"/>
          <p:nvPr/>
        </p:nvSpPr>
        <p:spPr>
          <a:xfrm>
            <a:off x="290900" y="1643051"/>
            <a:ext cx="713678" cy="523220"/>
          </a:xfrm>
          <a:prstGeom prst="rect">
            <a:avLst/>
          </a:prstGeom>
          <a:noFill/>
        </p:spPr>
        <p:txBody>
          <a:bodyPr wrap="square" rtlCol="0">
            <a:spAutoFit/>
          </a:bodyPr>
          <a:lstStyle/>
          <a:p>
            <a:r>
              <a:rPr lang="en-GB" sz="2800" noProof="0" dirty="0"/>
              <a:t>F</a:t>
            </a:r>
          </a:p>
        </p:txBody>
      </p:sp>
      <p:sp>
        <p:nvSpPr>
          <p:cNvPr id="9" name="TextBox 8">
            <a:extLst>
              <a:ext uri="{FF2B5EF4-FFF2-40B4-BE49-F238E27FC236}">
                <a16:creationId xmlns:a16="http://schemas.microsoft.com/office/drawing/2014/main" id="{F58FA708-CAAE-3679-00D7-17E6B86CB497}"/>
              </a:ext>
            </a:extLst>
          </p:cNvPr>
          <p:cNvSpPr txBox="1"/>
          <p:nvPr/>
        </p:nvSpPr>
        <p:spPr>
          <a:xfrm>
            <a:off x="156121" y="4036181"/>
            <a:ext cx="713678" cy="523220"/>
          </a:xfrm>
          <a:prstGeom prst="rect">
            <a:avLst/>
          </a:prstGeom>
          <a:noFill/>
        </p:spPr>
        <p:txBody>
          <a:bodyPr wrap="square" rtlCol="0">
            <a:spAutoFit/>
          </a:bodyPr>
          <a:lstStyle/>
          <a:p>
            <a:r>
              <a:rPr lang="en-GB" sz="2800" noProof="0" dirty="0"/>
              <a:t>F</a:t>
            </a:r>
          </a:p>
        </p:txBody>
      </p:sp>
      <p:sp>
        <p:nvSpPr>
          <p:cNvPr id="10" name="TextBox 9">
            <a:extLst>
              <a:ext uri="{FF2B5EF4-FFF2-40B4-BE49-F238E27FC236}">
                <a16:creationId xmlns:a16="http://schemas.microsoft.com/office/drawing/2014/main" id="{A3D43D9A-AB46-DDFE-D970-C600FFD549FB}"/>
              </a:ext>
            </a:extLst>
          </p:cNvPr>
          <p:cNvSpPr txBox="1"/>
          <p:nvPr/>
        </p:nvSpPr>
        <p:spPr>
          <a:xfrm>
            <a:off x="4233752" y="4036181"/>
            <a:ext cx="713678" cy="523220"/>
          </a:xfrm>
          <a:prstGeom prst="rect">
            <a:avLst/>
          </a:prstGeom>
          <a:noFill/>
        </p:spPr>
        <p:txBody>
          <a:bodyPr wrap="square" rtlCol="0">
            <a:spAutoFit/>
          </a:bodyPr>
          <a:lstStyle/>
          <a:p>
            <a:r>
              <a:rPr lang="en-GB" sz="2800" noProof="0" dirty="0"/>
              <a:t>C</a:t>
            </a:r>
          </a:p>
        </p:txBody>
      </p:sp>
      <p:sp>
        <p:nvSpPr>
          <p:cNvPr id="11" name="TextBox 10">
            <a:extLst>
              <a:ext uri="{FF2B5EF4-FFF2-40B4-BE49-F238E27FC236}">
                <a16:creationId xmlns:a16="http://schemas.microsoft.com/office/drawing/2014/main" id="{0F5CE21E-15E4-62FB-D71A-AB95DF281013}"/>
              </a:ext>
            </a:extLst>
          </p:cNvPr>
          <p:cNvSpPr txBox="1"/>
          <p:nvPr/>
        </p:nvSpPr>
        <p:spPr>
          <a:xfrm>
            <a:off x="3129285" y="1585847"/>
            <a:ext cx="713678" cy="523220"/>
          </a:xfrm>
          <a:prstGeom prst="rect">
            <a:avLst/>
          </a:prstGeom>
          <a:noFill/>
        </p:spPr>
        <p:txBody>
          <a:bodyPr wrap="square" rtlCol="0">
            <a:spAutoFit/>
          </a:bodyPr>
          <a:lstStyle/>
          <a:p>
            <a:r>
              <a:rPr lang="en-GB" sz="2800" noProof="0" dirty="0"/>
              <a:t>C</a:t>
            </a:r>
          </a:p>
        </p:txBody>
      </p:sp>
      <p:sp>
        <p:nvSpPr>
          <p:cNvPr id="12" name="TextBox 11">
            <a:extLst>
              <a:ext uri="{FF2B5EF4-FFF2-40B4-BE49-F238E27FC236}">
                <a16:creationId xmlns:a16="http://schemas.microsoft.com/office/drawing/2014/main" id="{D5650816-3B59-8F01-52DC-CA63DA00FB48}"/>
              </a:ext>
            </a:extLst>
          </p:cNvPr>
          <p:cNvSpPr txBox="1"/>
          <p:nvPr/>
        </p:nvSpPr>
        <p:spPr>
          <a:xfrm>
            <a:off x="5754219" y="1521874"/>
            <a:ext cx="713678" cy="523220"/>
          </a:xfrm>
          <a:prstGeom prst="rect">
            <a:avLst/>
          </a:prstGeom>
          <a:noFill/>
        </p:spPr>
        <p:txBody>
          <a:bodyPr wrap="square" rtlCol="0">
            <a:spAutoFit/>
          </a:bodyPr>
          <a:lstStyle/>
          <a:p>
            <a:r>
              <a:rPr lang="en-GB" sz="2800" noProof="0" dirty="0"/>
              <a:t>M</a:t>
            </a:r>
          </a:p>
        </p:txBody>
      </p:sp>
    </p:spTree>
    <p:extLst>
      <p:ext uri="{BB962C8B-B14F-4D97-AF65-F5344CB8AC3E}">
        <p14:creationId xmlns:p14="http://schemas.microsoft.com/office/powerpoint/2010/main" val="225122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D46E-A430-0620-F2BF-A16A35183E1A}"/>
              </a:ext>
            </a:extLst>
          </p:cNvPr>
          <p:cNvSpPr>
            <a:spLocks noGrp="1"/>
          </p:cNvSpPr>
          <p:nvPr>
            <p:ph type="title"/>
          </p:nvPr>
        </p:nvSpPr>
        <p:spPr/>
        <p:txBody>
          <a:bodyPr/>
          <a:lstStyle/>
          <a:p>
            <a:r>
              <a:rPr lang="en-GB" noProof="0" dirty="0"/>
              <a:t>Methods – PDL Tissue Proteomics</a:t>
            </a:r>
          </a:p>
        </p:txBody>
      </p:sp>
      <p:pic>
        <p:nvPicPr>
          <p:cNvPr id="4" name="Picture 3">
            <a:extLst>
              <a:ext uri="{FF2B5EF4-FFF2-40B4-BE49-F238E27FC236}">
                <a16:creationId xmlns:a16="http://schemas.microsoft.com/office/drawing/2014/main" id="{031032FA-AEA2-6539-5BC0-09FDA9D0AB4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489366" y="1559262"/>
            <a:ext cx="2967739" cy="296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564435B9-F464-1A32-6173-4EE6C73CE35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612378" y="1559016"/>
            <a:ext cx="2967244" cy="2967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A black background with a black square&#10;&#10;AI-generated content may be incorrect.">
            <a:extLst>
              <a:ext uri="{FF2B5EF4-FFF2-40B4-BE49-F238E27FC236}">
                <a16:creationId xmlns:a16="http://schemas.microsoft.com/office/drawing/2014/main" id="{ACF749FF-6302-4036-10EF-FA250FD618DE}"/>
              </a:ext>
            </a:extLst>
          </p:cNvPr>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8735141" y="1678736"/>
            <a:ext cx="2727800" cy="2727800"/>
          </a:xfrm>
          <a:prstGeom prst="rect">
            <a:avLst/>
          </a:prstGeom>
        </p:spPr>
      </p:pic>
      <p:sp>
        <p:nvSpPr>
          <p:cNvPr id="8" name="Notched Right Arrow 7">
            <a:extLst>
              <a:ext uri="{FF2B5EF4-FFF2-40B4-BE49-F238E27FC236}">
                <a16:creationId xmlns:a16="http://schemas.microsoft.com/office/drawing/2014/main" id="{80B6DB35-6F24-B745-B67D-4EE38A461F07}"/>
              </a:ext>
            </a:extLst>
          </p:cNvPr>
          <p:cNvSpPr/>
          <p:nvPr/>
        </p:nvSpPr>
        <p:spPr>
          <a:xfrm>
            <a:off x="3456859" y="2824249"/>
            <a:ext cx="1097280" cy="436775"/>
          </a:xfrm>
          <a:prstGeom prst="notchedRightArrow">
            <a:avLst/>
          </a:prstGeom>
          <a:solidFill>
            <a:schemeClr val="bg2">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dirty="0"/>
          </a:p>
        </p:txBody>
      </p:sp>
      <p:sp>
        <p:nvSpPr>
          <p:cNvPr id="9" name="Notched Right Arrow 8">
            <a:extLst>
              <a:ext uri="{FF2B5EF4-FFF2-40B4-BE49-F238E27FC236}">
                <a16:creationId xmlns:a16="http://schemas.microsoft.com/office/drawing/2014/main" id="{A98F460E-E6B9-85D5-8DEB-7EED6F4F517E}"/>
              </a:ext>
            </a:extLst>
          </p:cNvPr>
          <p:cNvSpPr/>
          <p:nvPr/>
        </p:nvSpPr>
        <p:spPr>
          <a:xfrm>
            <a:off x="7737641" y="2824250"/>
            <a:ext cx="1097280" cy="436775"/>
          </a:xfrm>
          <a:prstGeom prst="notchedRightArrow">
            <a:avLst/>
          </a:prstGeom>
          <a:solidFill>
            <a:schemeClr val="bg2">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dirty="0"/>
          </a:p>
        </p:txBody>
      </p:sp>
      <p:sp>
        <p:nvSpPr>
          <p:cNvPr id="11" name="Rounded Rectangle 10">
            <a:extLst>
              <a:ext uri="{FF2B5EF4-FFF2-40B4-BE49-F238E27FC236}">
                <a16:creationId xmlns:a16="http://schemas.microsoft.com/office/drawing/2014/main" id="{093476C1-446A-1176-BA68-C9EDF039E13F}"/>
              </a:ext>
            </a:extLst>
          </p:cNvPr>
          <p:cNvSpPr/>
          <p:nvPr/>
        </p:nvSpPr>
        <p:spPr>
          <a:xfrm>
            <a:off x="814911" y="4758362"/>
            <a:ext cx="2316647" cy="1073890"/>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noProof="0" dirty="0"/>
              <a:t>Biobank Teeth</a:t>
            </a:r>
          </a:p>
        </p:txBody>
      </p:sp>
      <p:sp>
        <p:nvSpPr>
          <p:cNvPr id="12" name="Rounded Rectangle 11">
            <a:extLst>
              <a:ext uri="{FF2B5EF4-FFF2-40B4-BE49-F238E27FC236}">
                <a16:creationId xmlns:a16="http://schemas.microsoft.com/office/drawing/2014/main" id="{6F48FE0C-8D9D-FC1A-F86F-410764A1E86D}"/>
              </a:ext>
            </a:extLst>
          </p:cNvPr>
          <p:cNvSpPr/>
          <p:nvPr/>
        </p:nvSpPr>
        <p:spPr>
          <a:xfrm>
            <a:off x="8940717" y="4758362"/>
            <a:ext cx="2316647" cy="1073890"/>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noProof="0" dirty="0"/>
              <a:t>Digest &amp; Proteomics</a:t>
            </a:r>
          </a:p>
        </p:txBody>
      </p:sp>
      <p:sp>
        <p:nvSpPr>
          <p:cNvPr id="13" name="Rounded Rectangle 12">
            <a:extLst>
              <a:ext uri="{FF2B5EF4-FFF2-40B4-BE49-F238E27FC236}">
                <a16:creationId xmlns:a16="http://schemas.microsoft.com/office/drawing/2014/main" id="{A2CB9017-E22F-229D-F85B-8D980A7A1DAD}"/>
              </a:ext>
            </a:extLst>
          </p:cNvPr>
          <p:cNvSpPr/>
          <p:nvPr/>
        </p:nvSpPr>
        <p:spPr>
          <a:xfrm>
            <a:off x="4937676" y="4762039"/>
            <a:ext cx="2316647" cy="1073890"/>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noProof="0" dirty="0"/>
              <a:t>Harvest PDL Tissue</a:t>
            </a:r>
          </a:p>
        </p:txBody>
      </p:sp>
    </p:spTree>
    <p:extLst>
      <p:ext uri="{BB962C8B-B14F-4D97-AF65-F5344CB8AC3E}">
        <p14:creationId xmlns:p14="http://schemas.microsoft.com/office/powerpoint/2010/main" val="323020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83EC-4FD2-51B4-C33A-551656D664E8}"/>
              </a:ext>
            </a:extLst>
          </p:cNvPr>
          <p:cNvSpPr>
            <a:spLocks noGrp="1"/>
          </p:cNvSpPr>
          <p:nvPr>
            <p:ph type="title"/>
          </p:nvPr>
        </p:nvSpPr>
        <p:spPr>
          <a:xfrm>
            <a:off x="0" y="0"/>
            <a:ext cx="12192000" cy="1143000"/>
          </a:xfrm>
        </p:spPr>
        <p:txBody>
          <a:bodyPr/>
          <a:lstStyle/>
          <a:p>
            <a:pPr algn="ctr"/>
            <a:r>
              <a:rPr lang="en-GB" noProof="0" dirty="0"/>
              <a:t>Results – Tissue Proteomics</a:t>
            </a:r>
          </a:p>
        </p:txBody>
      </p:sp>
      <p:sp>
        <p:nvSpPr>
          <p:cNvPr id="3" name="Text Placeholder 2">
            <a:extLst>
              <a:ext uri="{FF2B5EF4-FFF2-40B4-BE49-F238E27FC236}">
                <a16:creationId xmlns:a16="http://schemas.microsoft.com/office/drawing/2014/main" id="{1D1C604D-851D-E6E6-2A81-7B6130F91E95}"/>
              </a:ext>
            </a:extLst>
          </p:cNvPr>
          <p:cNvSpPr>
            <a:spLocks noGrp="1"/>
          </p:cNvSpPr>
          <p:nvPr>
            <p:ph type="body" idx="1"/>
          </p:nvPr>
        </p:nvSpPr>
        <p:spPr>
          <a:xfrm>
            <a:off x="148683" y="1463129"/>
            <a:ext cx="6788344" cy="4525963"/>
          </a:xfrm>
        </p:spPr>
        <p:txBody>
          <a:bodyPr/>
          <a:lstStyle/>
          <a:p>
            <a:r>
              <a:rPr lang="en-GB" noProof="0" dirty="0"/>
              <a:t>Diseased vs Healthy PDL Tissue (n=3)</a:t>
            </a:r>
          </a:p>
          <a:p>
            <a:r>
              <a:rPr lang="en-GB" noProof="0" dirty="0"/>
              <a:t>394 unique proteins identified</a:t>
            </a:r>
          </a:p>
          <a:p>
            <a:r>
              <a:rPr lang="en-GB" noProof="0" dirty="0"/>
              <a:t>Calculated differential abundance with fold change and statistical significance</a:t>
            </a:r>
          </a:p>
          <a:p>
            <a:endParaRPr lang="en-GB" noProof="0" dirty="0"/>
          </a:p>
        </p:txBody>
      </p:sp>
      <p:pic>
        <p:nvPicPr>
          <p:cNvPr id="9" name="Picture 8" descr="A red blue and black circles with numbers&#10;&#10;AI-generated content may be incorrect.">
            <a:extLst>
              <a:ext uri="{FF2B5EF4-FFF2-40B4-BE49-F238E27FC236}">
                <a16:creationId xmlns:a16="http://schemas.microsoft.com/office/drawing/2014/main" id="{75776E11-F1EB-E641-5667-29B0F4B371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051" y="3726111"/>
            <a:ext cx="3857354" cy="3857354"/>
          </a:xfrm>
          <a:prstGeom prst="rect">
            <a:avLst/>
          </a:prstGeom>
        </p:spPr>
      </p:pic>
      <p:pic>
        <p:nvPicPr>
          <p:cNvPr id="11" name="Picture 10" descr="A graph with numbers and letters&#10;&#10;AI-generated content may be incorrect.">
            <a:extLst>
              <a:ext uri="{FF2B5EF4-FFF2-40B4-BE49-F238E27FC236}">
                <a16:creationId xmlns:a16="http://schemas.microsoft.com/office/drawing/2014/main" id="{444D386D-9002-3743-4EA2-E2DE11786BF8}"/>
              </a:ext>
            </a:extLst>
          </p:cNvPr>
          <p:cNvPicPr>
            <a:picLocks noChangeAspect="1"/>
          </p:cNvPicPr>
          <p:nvPr/>
        </p:nvPicPr>
        <p:blipFill>
          <a:blip r:embed="rId4" cstate="email">
            <a:extLst>
              <a:ext uri="{28A0092B-C50C-407E-A947-70E740481C1C}">
                <a14:useLocalDpi xmlns:a14="http://schemas.microsoft.com/office/drawing/2010/main"/>
              </a:ext>
            </a:extLst>
          </a:blip>
          <a:srcRect b="-1"/>
          <a:stretch>
            <a:fillRect/>
          </a:stretch>
        </p:blipFill>
        <p:spPr>
          <a:xfrm>
            <a:off x="6752063" y="1571625"/>
            <a:ext cx="5291254" cy="5057774"/>
          </a:xfrm>
          <a:prstGeom prst="rect">
            <a:avLst/>
          </a:prstGeom>
        </p:spPr>
      </p:pic>
    </p:spTree>
    <p:extLst>
      <p:ext uri="{BB962C8B-B14F-4D97-AF65-F5344CB8AC3E}">
        <p14:creationId xmlns:p14="http://schemas.microsoft.com/office/powerpoint/2010/main" val="132742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78E3-7587-5D14-7D75-62CEDF331164}"/>
              </a:ext>
            </a:extLst>
          </p:cNvPr>
          <p:cNvSpPr>
            <a:spLocks noGrp="1"/>
          </p:cNvSpPr>
          <p:nvPr>
            <p:ph type="title"/>
          </p:nvPr>
        </p:nvSpPr>
        <p:spPr/>
        <p:txBody>
          <a:bodyPr/>
          <a:lstStyle/>
          <a:p>
            <a:pPr algn="ctr"/>
            <a:r>
              <a:rPr lang="en-GB" noProof="0" dirty="0"/>
              <a:t>Extracellular Matrix Proteins</a:t>
            </a:r>
          </a:p>
        </p:txBody>
      </p:sp>
      <p:pic>
        <p:nvPicPr>
          <p:cNvPr id="11" name="Picture 10" descr="A graph of a number of people&#10;&#10;AI-generated content may be incorrect.">
            <a:extLst>
              <a:ext uri="{FF2B5EF4-FFF2-40B4-BE49-F238E27FC236}">
                <a16:creationId xmlns:a16="http://schemas.microsoft.com/office/drawing/2014/main" id="{A880DE87-45E1-1A79-8F13-0CB769C62A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1578" y="1840778"/>
            <a:ext cx="5057555" cy="4130508"/>
          </a:xfrm>
          <a:prstGeom prst="rect">
            <a:avLst/>
          </a:prstGeom>
        </p:spPr>
      </p:pic>
      <p:sp>
        <p:nvSpPr>
          <p:cNvPr id="9" name="Text Placeholder 8">
            <a:extLst>
              <a:ext uri="{FF2B5EF4-FFF2-40B4-BE49-F238E27FC236}">
                <a16:creationId xmlns:a16="http://schemas.microsoft.com/office/drawing/2014/main" id="{8E4C2B8C-D80C-5382-9099-6D7EED108C8F}"/>
              </a:ext>
            </a:extLst>
          </p:cNvPr>
          <p:cNvSpPr>
            <a:spLocks noGrp="1"/>
          </p:cNvSpPr>
          <p:nvPr>
            <p:ph type="body" idx="1"/>
          </p:nvPr>
        </p:nvSpPr>
        <p:spPr>
          <a:xfrm>
            <a:off x="0" y="1643051"/>
            <a:ext cx="7283116" cy="4525963"/>
          </a:xfrm>
        </p:spPr>
        <p:txBody>
          <a:bodyPr/>
          <a:lstStyle/>
          <a:p>
            <a:r>
              <a:rPr lang="en-GB" dirty="0"/>
              <a:t>Proteins with decreased differential abundance in diseased samples include:</a:t>
            </a:r>
          </a:p>
          <a:p>
            <a:r>
              <a:rPr lang="en-GB" dirty="0"/>
              <a:t>Extracellular matrix (ECM) organisation and cell adhesion proteins</a:t>
            </a:r>
          </a:p>
          <a:p>
            <a:pPr lvl="1"/>
            <a:r>
              <a:rPr lang="en-GB" dirty="0"/>
              <a:t>POSTN, COL1A1, COL6A1, COL6A3, LUM, OGN, DCN, ASPN, VCN, FN1</a:t>
            </a:r>
          </a:p>
          <a:p>
            <a:pPr lvl="1"/>
            <a:r>
              <a:rPr lang="en-GB" dirty="0"/>
              <a:t>Poor ECM organisation</a:t>
            </a:r>
          </a:p>
        </p:txBody>
      </p:sp>
    </p:spTree>
    <p:extLst>
      <p:ext uri="{BB962C8B-B14F-4D97-AF65-F5344CB8AC3E}">
        <p14:creationId xmlns:p14="http://schemas.microsoft.com/office/powerpoint/2010/main" val="144785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up of a diagram&#10;&#10;AI-generated content may be incorrect.">
            <a:extLst>
              <a:ext uri="{FF2B5EF4-FFF2-40B4-BE49-F238E27FC236}">
                <a16:creationId xmlns:a16="http://schemas.microsoft.com/office/drawing/2014/main" id="{75C91968-491B-6846-07B0-02F420F35EAF}"/>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a:off x="2589034" y="-16957"/>
            <a:ext cx="8066244" cy="6858000"/>
          </a:xfrm>
          <a:prstGeom prst="rect">
            <a:avLst/>
          </a:prstGeom>
          <a:ln>
            <a:noFill/>
          </a:ln>
          <a:effectLst>
            <a:outerShdw blurRad="50800" dist="50800" dir="5400000" algn="ctr" rotWithShape="0">
              <a:srgbClr val="000000">
                <a:alpha val="0"/>
              </a:srgbClr>
            </a:outerShdw>
          </a:effectLst>
        </p:spPr>
      </p:pic>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05FB2DA-92B1-EFE5-26E5-9166B2481D98}"/>
              </a:ext>
            </a:extLst>
          </p:cNvPr>
          <p:cNvPicPr>
            <a:picLocks noChangeAspect="1"/>
          </p:cNvPicPr>
          <p:nvPr/>
        </p:nvPicPr>
        <p:blipFill>
          <a:blip r:embed="rId4"/>
          <a:stretch>
            <a:fillRect/>
          </a:stretch>
        </p:blipFill>
        <p:spPr>
          <a:xfrm>
            <a:off x="-159652" y="1856317"/>
            <a:ext cx="3180861" cy="4501320"/>
          </a:xfrm>
          <a:prstGeom prst="rect">
            <a:avLst/>
          </a:prstGeom>
        </p:spPr>
      </p:pic>
      <p:sp>
        <p:nvSpPr>
          <p:cNvPr id="11" name="TextBox 10">
            <a:extLst>
              <a:ext uri="{FF2B5EF4-FFF2-40B4-BE49-F238E27FC236}">
                <a16:creationId xmlns:a16="http://schemas.microsoft.com/office/drawing/2014/main" id="{953CD758-BF86-E7BD-00E2-5B9668D5C261}"/>
              </a:ext>
            </a:extLst>
          </p:cNvPr>
          <p:cNvSpPr txBox="1"/>
          <p:nvPr/>
        </p:nvSpPr>
        <p:spPr>
          <a:xfrm>
            <a:off x="3294501" y="6395737"/>
            <a:ext cx="1087279" cy="369332"/>
          </a:xfrm>
          <a:prstGeom prst="rect">
            <a:avLst/>
          </a:prstGeom>
          <a:solidFill>
            <a:schemeClr val="bg1"/>
          </a:solidFill>
        </p:spPr>
        <p:txBody>
          <a:bodyPr wrap="square" rtlCol="0">
            <a:spAutoFit/>
          </a:bodyPr>
          <a:lstStyle/>
          <a:p>
            <a:r>
              <a:rPr lang="en-GB" dirty="0">
                <a:latin typeface="Calibri" panose="020F0502020204030204" pitchFamily="34" charset="0"/>
                <a:cs typeface="Calibri" panose="020F0502020204030204" pitchFamily="34" charset="0"/>
              </a:rPr>
              <a:t>Nucleus</a:t>
            </a:r>
          </a:p>
        </p:txBody>
      </p:sp>
      <p:sp>
        <p:nvSpPr>
          <p:cNvPr id="12" name="TextBox 11">
            <a:extLst>
              <a:ext uri="{FF2B5EF4-FFF2-40B4-BE49-F238E27FC236}">
                <a16:creationId xmlns:a16="http://schemas.microsoft.com/office/drawing/2014/main" id="{4016B750-7614-34C3-BF12-D57E52D85515}"/>
              </a:ext>
            </a:extLst>
          </p:cNvPr>
          <p:cNvSpPr txBox="1"/>
          <p:nvPr/>
        </p:nvSpPr>
        <p:spPr>
          <a:xfrm>
            <a:off x="3485001" y="0"/>
            <a:ext cx="2191899" cy="369332"/>
          </a:xfrm>
          <a:prstGeom prst="rect">
            <a:avLst/>
          </a:prstGeom>
          <a:solidFill>
            <a:schemeClr val="bg1"/>
          </a:solidFill>
        </p:spPr>
        <p:txBody>
          <a:bodyPr wrap="square" rtlCol="0">
            <a:spAutoFit/>
          </a:bodyPr>
          <a:lstStyle/>
          <a:p>
            <a:r>
              <a:rPr lang="en-GB" dirty="0">
                <a:latin typeface="Calibri" panose="020F0502020204030204" pitchFamily="34" charset="0"/>
                <a:cs typeface="Calibri" panose="020F0502020204030204" pitchFamily="34" charset="0"/>
              </a:rPr>
              <a:t>Extracellular Space</a:t>
            </a:r>
          </a:p>
        </p:txBody>
      </p:sp>
      <p:sp>
        <p:nvSpPr>
          <p:cNvPr id="14" name="TextBox 13">
            <a:extLst>
              <a:ext uri="{FF2B5EF4-FFF2-40B4-BE49-F238E27FC236}">
                <a16:creationId xmlns:a16="http://schemas.microsoft.com/office/drawing/2014/main" id="{66E4A59C-EAC3-827A-1175-CAB661070862}"/>
              </a:ext>
            </a:extLst>
          </p:cNvPr>
          <p:cNvSpPr txBox="1"/>
          <p:nvPr/>
        </p:nvSpPr>
        <p:spPr>
          <a:xfrm>
            <a:off x="2886137" y="4766229"/>
            <a:ext cx="1307143" cy="369332"/>
          </a:xfrm>
          <a:prstGeom prst="rect">
            <a:avLst/>
          </a:prstGeom>
          <a:solidFill>
            <a:schemeClr val="bg1"/>
          </a:solidFill>
        </p:spPr>
        <p:txBody>
          <a:bodyPr wrap="square" rtlCol="0">
            <a:spAutoFit/>
          </a:bodyPr>
          <a:lstStyle/>
          <a:p>
            <a:r>
              <a:rPr lang="en-GB" dirty="0">
                <a:latin typeface="Calibri" panose="020F0502020204030204" pitchFamily="34" charset="0"/>
                <a:cs typeface="Calibri" panose="020F0502020204030204" pitchFamily="34" charset="0"/>
              </a:rPr>
              <a:t>Cytoplasm</a:t>
            </a:r>
          </a:p>
        </p:txBody>
      </p:sp>
      <p:sp>
        <p:nvSpPr>
          <p:cNvPr id="18" name="TextBox 17">
            <a:extLst>
              <a:ext uri="{FF2B5EF4-FFF2-40B4-BE49-F238E27FC236}">
                <a16:creationId xmlns:a16="http://schemas.microsoft.com/office/drawing/2014/main" id="{B4A3C61C-E5F6-3F58-7764-558989537071}"/>
              </a:ext>
            </a:extLst>
          </p:cNvPr>
          <p:cNvSpPr txBox="1"/>
          <p:nvPr/>
        </p:nvSpPr>
        <p:spPr>
          <a:xfrm>
            <a:off x="2799823" y="4372125"/>
            <a:ext cx="1944115" cy="369332"/>
          </a:xfrm>
          <a:prstGeom prst="rect">
            <a:avLst/>
          </a:prstGeom>
          <a:solidFill>
            <a:schemeClr val="bg1"/>
          </a:solidFill>
        </p:spPr>
        <p:txBody>
          <a:bodyPr wrap="square" rtlCol="0">
            <a:spAutoFit/>
          </a:bodyPr>
          <a:lstStyle/>
          <a:p>
            <a:r>
              <a:rPr lang="en-GB" dirty="0">
                <a:latin typeface="Calibri" panose="020F0502020204030204" pitchFamily="34" charset="0"/>
                <a:cs typeface="Calibri" panose="020F0502020204030204" pitchFamily="34" charset="0"/>
              </a:rPr>
              <a:t>Plasma Membrane</a:t>
            </a:r>
          </a:p>
        </p:txBody>
      </p:sp>
    </p:spTree>
    <p:extLst>
      <p:ext uri="{BB962C8B-B14F-4D97-AF65-F5344CB8AC3E}">
        <p14:creationId xmlns:p14="http://schemas.microsoft.com/office/powerpoint/2010/main" val="124015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C606-A35C-948F-61EF-CA6490FDC913}"/>
              </a:ext>
            </a:extLst>
          </p:cNvPr>
          <p:cNvSpPr>
            <a:spLocks noGrp="1"/>
          </p:cNvSpPr>
          <p:nvPr>
            <p:ph type="title"/>
          </p:nvPr>
        </p:nvSpPr>
        <p:spPr>
          <a:xfrm>
            <a:off x="0" y="0"/>
            <a:ext cx="12192000" cy="1143000"/>
          </a:xfrm>
        </p:spPr>
        <p:txBody>
          <a:bodyPr/>
          <a:lstStyle/>
          <a:p>
            <a:pPr algn="ctr"/>
            <a:r>
              <a:rPr lang="en-GB" noProof="0" dirty="0"/>
              <a:t>Immune Related Proteins</a:t>
            </a:r>
          </a:p>
        </p:txBody>
      </p:sp>
      <p:sp>
        <p:nvSpPr>
          <p:cNvPr id="3" name="Text Placeholder 2">
            <a:extLst>
              <a:ext uri="{FF2B5EF4-FFF2-40B4-BE49-F238E27FC236}">
                <a16:creationId xmlns:a16="http://schemas.microsoft.com/office/drawing/2014/main" id="{D3EB05B3-7A5F-FB3F-DE93-CC0D69396956}"/>
              </a:ext>
            </a:extLst>
          </p:cNvPr>
          <p:cNvSpPr>
            <a:spLocks noGrp="1"/>
          </p:cNvSpPr>
          <p:nvPr>
            <p:ph type="body" idx="1"/>
          </p:nvPr>
        </p:nvSpPr>
        <p:spPr>
          <a:xfrm>
            <a:off x="571461" y="1146663"/>
            <a:ext cx="10972800" cy="4525963"/>
          </a:xfrm>
        </p:spPr>
        <p:txBody>
          <a:bodyPr/>
          <a:lstStyle/>
          <a:p>
            <a:r>
              <a:rPr lang="en-GB" noProof="0" dirty="0"/>
              <a:t>Several proteins related to immune function only found in diseased samples</a:t>
            </a:r>
          </a:p>
          <a:p>
            <a:pPr lvl="1"/>
            <a:r>
              <a:rPr lang="en-GB" noProof="0" dirty="0"/>
              <a:t>Azurocidin, lymphocyte cytosolic protein 1, lysozyme, proteinase 3, calgranulin, </a:t>
            </a:r>
          </a:p>
          <a:p>
            <a:pPr lvl="1"/>
            <a:r>
              <a:rPr lang="en-GB" noProof="0" dirty="0"/>
              <a:t>Involved in: neutrophil granules, antimicrobial activity, activation of T-cells or other inflammatory processes, neutrophil migration</a:t>
            </a:r>
          </a:p>
          <a:p>
            <a:r>
              <a:rPr lang="en-GB" noProof="0" dirty="0"/>
              <a:t>Increased in diseased samples:</a:t>
            </a:r>
          </a:p>
          <a:p>
            <a:pPr lvl="1"/>
            <a:r>
              <a:rPr lang="en-GB" dirty="0"/>
              <a:t>L</a:t>
            </a:r>
            <a:r>
              <a:rPr lang="en-GB" noProof="0" dirty="0" err="1"/>
              <a:t>actotransferrin</a:t>
            </a:r>
            <a:r>
              <a:rPr lang="en-GB" noProof="0" dirty="0"/>
              <a:t>, fibrinogen gamma chain, lysosome-associated membrane protein 2</a:t>
            </a:r>
          </a:p>
          <a:p>
            <a:pPr lvl="2"/>
            <a:r>
              <a:rPr lang="en-GB" noProof="0" dirty="0"/>
              <a:t>Neutrophil granules, antimicrobial activity, bone remodelling</a:t>
            </a:r>
          </a:p>
          <a:p>
            <a:pPr lvl="2"/>
            <a:r>
              <a:rPr lang="en-GB" dirty="0"/>
              <a:t>Acute phase inflammatory response</a:t>
            </a:r>
          </a:p>
          <a:p>
            <a:pPr lvl="2"/>
            <a:r>
              <a:rPr lang="en-GB" noProof="0" dirty="0"/>
              <a:t>Lysosomal activity, autophagy</a:t>
            </a:r>
            <a:r>
              <a:rPr lang="en-GB" dirty="0"/>
              <a:t>/phagocytosis</a:t>
            </a:r>
            <a:endParaRPr lang="en-GB" noProof="0" dirty="0"/>
          </a:p>
        </p:txBody>
      </p:sp>
    </p:spTree>
    <p:extLst>
      <p:ext uri="{BB962C8B-B14F-4D97-AF65-F5344CB8AC3E}">
        <p14:creationId xmlns:p14="http://schemas.microsoft.com/office/powerpoint/2010/main" val="6612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with text and images&#10;&#10;AI-generated content may be incorrect.">
            <a:extLst>
              <a:ext uri="{FF2B5EF4-FFF2-40B4-BE49-F238E27FC236}">
                <a16:creationId xmlns:a16="http://schemas.microsoft.com/office/drawing/2014/main" id="{62D96483-C85F-FD82-A957-D31AE4DFB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913528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F89C-D5C2-F7AE-60D1-09CDEA327056}"/>
              </a:ext>
            </a:extLst>
          </p:cNvPr>
          <p:cNvSpPr>
            <a:spLocks noGrp="1"/>
          </p:cNvSpPr>
          <p:nvPr>
            <p:ph type="title"/>
          </p:nvPr>
        </p:nvSpPr>
        <p:spPr>
          <a:xfrm>
            <a:off x="0" y="0"/>
            <a:ext cx="12192000" cy="1143000"/>
          </a:xfrm>
        </p:spPr>
        <p:txBody>
          <a:bodyPr/>
          <a:lstStyle/>
          <a:p>
            <a:pPr algn="ctr"/>
            <a:r>
              <a:rPr lang="en-GB" dirty="0"/>
              <a:t>Oxidative Stress &amp; UPR</a:t>
            </a:r>
          </a:p>
        </p:txBody>
      </p:sp>
      <p:sp>
        <p:nvSpPr>
          <p:cNvPr id="3" name="Text Placeholder 2">
            <a:extLst>
              <a:ext uri="{FF2B5EF4-FFF2-40B4-BE49-F238E27FC236}">
                <a16:creationId xmlns:a16="http://schemas.microsoft.com/office/drawing/2014/main" id="{4BD46852-3AD4-0416-C3AF-E3CE7492AC91}"/>
              </a:ext>
            </a:extLst>
          </p:cNvPr>
          <p:cNvSpPr>
            <a:spLocks noGrp="1"/>
          </p:cNvSpPr>
          <p:nvPr>
            <p:ph type="body" idx="1"/>
          </p:nvPr>
        </p:nvSpPr>
        <p:spPr>
          <a:xfrm>
            <a:off x="571461" y="1355668"/>
            <a:ext cx="10972800" cy="4525963"/>
          </a:xfrm>
        </p:spPr>
        <p:txBody>
          <a:bodyPr/>
          <a:lstStyle/>
          <a:p>
            <a:r>
              <a:rPr lang="en-GB" dirty="0"/>
              <a:t>Increase in proteins related to cellular stress and quality control – unfolding protein response (UPR)</a:t>
            </a:r>
          </a:p>
          <a:p>
            <a:pPr lvl="1"/>
            <a:r>
              <a:rPr lang="en-GB" dirty="0"/>
              <a:t>HSPA5, GANAB, SSR1</a:t>
            </a:r>
          </a:p>
          <a:p>
            <a:r>
              <a:rPr lang="en-GB" dirty="0"/>
              <a:t>Decrease in proteins related to anti-oxidant proteins</a:t>
            </a:r>
          </a:p>
          <a:p>
            <a:pPr lvl="1"/>
            <a:r>
              <a:rPr lang="en-GB" dirty="0"/>
              <a:t>SELENBP1</a:t>
            </a:r>
          </a:p>
          <a:p>
            <a:r>
              <a:rPr lang="en-GB" dirty="0"/>
              <a:t>Unfolding protein response – endoplasmic reticulum (ER) quality control system, can be triggered by oxidative stress</a:t>
            </a:r>
          </a:p>
          <a:p>
            <a:r>
              <a:rPr lang="en-GB" dirty="0"/>
              <a:t>Chronic inflammation leads to constant reactive oxygen species (ROS), which causes protein damage and drives UPR</a:t>
            </a:r>
          </a:p>
          <a:p>
            <a:pPr lvl="1"/>
            <a:r>
              <a:rPr lang="en-GB" dirty="0"/>
              <a:t>Possible interaction with HIF1a Warburg effect</a:t>
            </a:r>
          </a:p>
          <a:p>
            <a:pPr lvl="1"/>
            <a:endParaRPr lang="en-GB" dirty="0"/>
          </a:p>
        </p:txBody>
      </p:sp>
    </p:spTree>
    <p:extLst>
      <p:ext uri="{BB962C8B-B14F-4D97-AF65-F5344CB8AC3E}">
        <p14:creationId xmlns:p14="http://schemas.microsoft.com/office/powerpoint/2010/main" val="264402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CEF9-7285-C5D3-40FA-03EC7F81F4A1}"/>
              </a:ext>
            </a:extLst>
          </p:cNvPr>
          <p:cNvSpPr>
            <a:spLocks noGrp="1"/>
          </p:cNvSpPr>
          <p:nvPr>
            <p:ph type="title"/>
          </p:nvPr>
        </p:nvSpPr>
        <p:spPr/>
        <p:txBody>
          <a:bodyPr/>
          <a:lstStyle/>
          <a:p>
            <a:r>
              <a:rPr lang="en-GB" noProof="0" dirty="0"/>
              <a:t>Methods – PDL Cell Proteomics</a:t>
            </a:r>
          </a:p>
        </p:txBody>
      </p:sp>
      <p:pic>
        <p:nvPicPr>
          <p:cNvPr id="6" name="Picture 5" descr="A close-up of a person's mouth&#10;&#10;AI-generated content may be incorrect.">
            <a:extLst>
              <a:ext uri="{FF2B5EF4-FFF2-40B4-BE49-F238E27FC236}">
                <a16:creationId xmlns:a16="http://schemas.microsoft.com/office/drawing/2014/main" id="{98145374-421D-A002-5D36-AA1AA50776BD}"/>
              </a:ext>
            </a:extLst>
          </p:cNvPr>
          <p:cNvPicPr>
            <a:picLocks noChangeAspect="1"/>
          </p:cNvPicPr>
          <p:nvPr/>
        </p:nvPicPr>
        <p:blipFill>
          <a:blip r:embed="rId3" cstate="email">
            <a:extLst>
              <a:ext uri="{28A0092B-C50C-407E-A947-70E740481C1C}">
                <a14:useLocalDpi xmlns:a14="http://schemas.microsoft.com/office/drawing/2010/main"/>
              </a:ext>
            </a:extLst>
          </a:blip>
          <a:srcRect b="-1173"/>
          <a:stretch>
            <a:fillRect/>
          </a:stretch>
        </p:blipFill>
        <p:spPr>
          <a:xfrm>
            <a:off x="230989" y="2006335"/>
            <a:ext cx="2520001" cy="25204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gloved hand holding a piece of meat in a petri dish&#10;&#10;AI-generated content may be incorrect.">
            <a:extLst>
              <a:ext uri="{FF2B5EF4-FFF2-40B4-BE49-F238E27FC236}">
                <a16:creationId xmlns:a16="http://schemas.microsoft.com/office/drawing/2014/main" id="{5B1DC6FA-DB92-B37F-37FC-4F9F163F044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6371005" y="1957545"/>
            <a:ext cx="2520001" cy="2520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group of plastic containers with red caps on a metal surface&#10;&#10;AI-generated content may be incorrect.">
            <a:extLst>
              <a:ext uri="{FF2B5EF4-FFF2-40B4-BE49-F238E27FC236}">
                <a16:creationId xmlns:a16="http://schemas.microsoft.com/office/drawing/2014/main" id="{3912D118-10E8-7390-8C75-618B8180ED7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300997" y="1982150"/>
            <a:ext cx="2520001" cy="2520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lack background with a black square&#10;&#10;AI-generated content may be incorrect.">
            <a:extLst>
              <a:ext uri="{FF2B5EF4-FFF2-40B4-BE49-F238E27FC236}">
                <a16:creationId xmlns:a16="http://schemas.microsoft.com/office/drawing/2014/main" id="{67694034-9213-B20A-9AF9-EC2505C326F3}"/>
              </a:ext>
            </a:extLst>
          </p:cNvPr>
          <p:cNvPicPr>
            <a:picLocks noChangeAspect="1"/>
          </p:cNvPicPr>
          <p:nvPr/>
        </p:nvPicPr>
        <p:blipFill>
          <a:blip r:embed="rId6" cstate="email">
            <a:grayscl/>
            <a:extLst>
              <a:ext uri="{28A0092B-C50C-407E-A947-70E740481C1C}">
                <a14:useLocalDpi xmlns:a14="http://schemas.microsoft.com/office/drawing/2010/main"/>
              </a:ext>
            </a:extLst>
          </a:blip>
          <a:stretch>
            <a:fillRect/>
          </a:stretch>
        </p:blipFill>
        <p:spPr>
          <a:xfrm>
            <a:off x="9644362" y="1930733"/>
            <a:ext cx="2316648" cy="2316648"/>
          </a:xfrm>
          <a:prstGeom prst="rect">
            <a:avLst/>
          </a:prstGeom>
        </p:spPr>
      </p:pic>
      <p:sp>
        <p:nvSpPr>
          <p:cNvPr id="17" name="Notched Right Arrow 16">
            <a:extLst>
              <a:ext uri="{FF2B5EF4-FFF2-40B4-BE49-F238E27FC236}">
                <a16:creationId xmlns:a16="http://schemas.microsoft.com/office/drawing/2014/main" id="{936F589A-6443-D012-F163-33A2DCFE1765}"/>
              </a:ext>
            </a:extLst>
          </p:cNvPr>
          <p:cNvSpPr/>
          <p:nvPr/>
        </p:nvSpPr>
        <p:spPr>
          <a:xfrm>
            <a:off x="2477353" y="3064880"/>
            <a:ext cx="1097280" cy="436775"/>
          </a:xfrm>
          <a:prstGeom prst="notchedRightArrow">
            <a:avLst/>
          </a:prstGeom>
          <a:solidFill>
            <a:schemeClr val="bg2">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dirty="0"/>
          </a:p>
        </p:txBody>
      </p:sp>
      <p:sp>
        <p:nvSpPr>
          <p:cNvPr id="20" name="Notched Right Arrow 19">
            <a:extLst>
              <a:ext uri="{FF2B5EF4-FFF2-40B4-BE49-F238E27FC236}">
                <a16:creationId xmlns:a16="http://schemas.microsoft.com/office/drawing/2014/main" id="{72C49233-F1E4-7576-1FC1-A8C4C46FCA0A}"/>
              </a:ext>
            </a:extLst>
          </p:cNvPr>
          <p:cNvSpPr/>
          <p:nvPr/>
        </p:nvSpPr>
        <p:spPr>
          <a:xfrm>
            <a:off x="5547361" y="3091815"/>
            <a:ext cx="1097280" cy="436775"/>
          </a:xfrm>
          <a:prstGeom prst="notchedRightArrow">
            <a:avLst/>
          </a:prstGeom>
          <a:solidFill>
            <a:schemeClr val="bg2">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dirty="0"/>
          </a:p>
        </p:txBody>
      </p:sp>
      <p:sp>
        <p:nvSpPr>
          <p:cNvPr id="21" name="Notched Right Arrow 20">
            <a:extLst>
              <a:ext uri="{FF2B5EF4-FFF2-40B4-BE49-F238E27FC236}">
                <a16:creationId xmlns:a16="http://schemas.microsoft.com/office/drawing/2014/main" id="{31EA2E2D-3DA4-F55B-5416-2059C14D6CC8}"/>
              </a:ext>
            </a:extLst>
          </p:cNvPr>
          <p:cNvSpPr/>
          <p:nvPr/>
        </p:nvSpPr>
        <p:spPr>
          <a:xfrm>
            <a:off x="8617369" y="3095890"/>
            <a:ext cx="1097280" cy="436775"/>
          </a:xfrm>
          <a:prstGeom prst="notchedRightArrow">
            <a:avLst/>
          </a:prstGeom>
          <a:solidFill>
            <a:schemeClr val="bg2">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dirty="0"/>
          </a:p>
        </p:txBody>
      </p:sp>
      <p:sp>
        <p:nvSpPr>
          <p:cNvPr id="26" name="Rounded Rectangle 25">
            <a:extLst>
              <a:ext uri="{FF2B5EF4-FFF2-40B4-BE49-F238E27FC236}">
                <a16:creationId xmlns:a16="http://schemas.microsoft.com/office/drawing/2014/main" id="{34C35E88-A896-9C6C-E682-D0693FBABB19}"/>
              </a:ext>
            </a:extLst>
          </p:cNvPr>
          <p:cNvSpPr/>
          <p:nvPr/>
        </p:nvSpPr>
        <p:spPr>
          <a:xfrm>
            <a:off x="313418" y="4185809"/>
            <a:ext cx="2316647" cy="1073890"/>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noProof="0" dirty="0"/>
              <a:t>Extract Teeth</a:t>
            </a:r>
          </a:p>
        </p:txBody>
      </p:sp>
      <p:sp>
        <p:nvSpPr>
          <p:cNvPr id="27" name="Rounded Rectangle 26">
            <a:extLst>
              <a:ext uri="{FF2B5EF4-FFF2-40B4-BE49-F238E27FC236}">
                <a16:creationId xmlns:a16="http://schemas.microsoft.com/office/drawing/2014/main" id="{168CBE3D-D224-CFDA-FD15-E6D6E2646F2E}"/>
              </a:ext>
            </a:extLst>
          </p:cNvPr>
          <p:cNvSpPr/>
          <p:nvPr/>
        </p:nvSpPr>
        <p:spPr>
          <a:xfrm>
            <a:off x="9644364" y="4247381"/>
            <a:ext cx="2316647" cy="1073890"/>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noProof="0" dirty="0"/>
              <a:t>Harvest &amp; Proteomics</a:t>
            </a:r>
          </a:p>
        </p:txBody>
      </p:sp>
      <p:sp>
        <p:nvSpPr>
          <p:cNvPr id="28" name="Rounded Rectangle 27">
            <a:extLst>
              <a:ext uri="{FF2B5EF4-FFF2-40B4-BE49-F238E27FC236}">
                <a16:creationId xmlns:a16="http://schemas.microsoft.com/office/drawing/2014/main" id="{0E3BD1F1-5CB8-AADD-2CB3-28260168F326}"/>
              </a:ext>
            </a:extLst>
          </p:cNvPr>
          <p:cNvSpPr/>
          <p:nvPr/>
        </p:nvSpPr>
        <p:spPr>
          <a:xfrm>
            <a:off x="3342211" y="4247381"/>
            <a:ext cx="2316647" cy="1073890"/>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noProof="0" dirty="0"/>
              <a:t>Harvest PDL Cells</a:t>
            </a:r>
          </a:p>
        </p:txBody>
      </p:sp>
      <p:sp>
        <p:nvSpPr>
          <p:cNvPr id="29" name="Rounded Rectangle 28">
            <a:extLst>
              <a:ext uri="{FF2B5EF4-FFF2-40B4-BE49-F238E27FC236}">
                <a16:creationId xmlns:a16="http://schemas.microsoft.com/office/drawing/2014/main" id="{4258276B-356E-9C4F-270D-D715F03F76F2}"/>
              </a:ext>
            </a:extLst>
          </p:cNvPr>
          <p:cNvSpPr/>
          <p:nvPr/>
        </p:nvSpPr>
        <p:spPr>
          <a:xfrm>
            <a:off x="6574358" y="4292230"/>
            <a:ext cx="2316647" cy="1073890"/>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noProof="0" dirty="0"/>
              <a:t>Culture Cells</a:t>
            </a:r>
          </a:p>
        </p:txBody>
      </p:sp>
      <p:sp>
        <p:nvSpPr>
          <p:cNvPr id="30" name="Rounded Rectangle 29">
            <a:extLst>
              <a:ext uri="{FF2B5EF4-FFF2-40B4-BE49-F238E27FC236}">
                <a16:creationId xmlns:a16="http://schemas.microsoft.com/office/drawing/2014/main" id="{64886CD4-1E8A-1778-2B16-8D8A523DD524}"/>
              </a:ext>
            </a:extLst>
          </p:cNvPr>
          <p:cNvSpPr/>
          <p:nvPr/>
        </p:nvSpPr>
        <p:spPr>
          <a:xfrm>
            <a:off x="6574358" y="5536141"/>
            <a:ext cx="2316647" cy="1073890"/>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noProof="0" dirty="0"/>
              <a:t>**Staining**</a:t>
            </a:r>
          </a:p>
        </p:txBody>
      </p:sp>
    </p:spTree>
    <p:extLst>
      <p:ext uri="{BB962C8B-B14F-4D97-AF65-F5344CB8AC3E}">
        <p14:creationId xmlns:p14="http://schemas.microsoft.com/office/powerpoint/2010/main" val="18471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20DE-CD24-C97F-637E-E25E0E74EEE8}"/>
              </a:ext>
            </a:extLst>
          </p:cNvPr>
          <p:cNvSpPr>
            <a:spLocks noGrp="1"/>
          </p:cNvSpPr>
          <p:nvPr>
            <p:ph type="title"/>
          </p:nvPr>
        </p:nvSpPr>
        <p:spPr>
          <a:xfrm>
            <a:off x="2847703" y="0"/>
            <a:ext cx="9344297" cy="1143000"/>
          </a:xfrm>
        </p:spPr>
        <p:txBody>
          <a:bodyPr/>
          <a:lstStyle/>
          <a:p>
            <a:r>
              <a:rPr lang="en-GB" dirty="0"/>
              <a:t>PDL Cell Proteomics: Cementoblast Cells</a:t>
            </a:r>
          </a:p>
        </p:txBody>
      </p:sp>
      <p:sp>
        <p:nvSpPr>
          <p:cNvPr id="3" name="Text Placeholder 2">
            <a:extLst>
              <a:ext uri="{FF2B5EF4-FFF2-40B4-BE49-F238E27FC236}">
                <a16:creationId xmlns:a16="http://schemas.microsoft.com/office/drawing/2014/main" id="{A49A3DD4-CBAC-A197-884F-00D24F9E74AF}"/>
              </a:ext>
            </a:extLst>
          </p:cNvPr>
          <p:cNvSpPr>
            <a:spLocks noGrp="1"/>
          </p:cNvSpPr>
          <p:nvPr>
            <p:ph type="body" idx="1"/>
          </p:nvPr>
        </p:nvSpPr>
        <p:spPr>
          <a:xfrm>
            <a:off x="571461" y="1434043"/>
            <a:ext cx="10972800" cy="4525963"/>
          </a:xfrm>
        </p:spPr>
        <p:txBody>
          <a:bodyPr/>
          <a:lstStyle/>
          <a:p>
            <a:r>
              <a:rPr lang="en-GB" dirty="0"/>
              <a:t>Cementoblast cells showed higher concentrations of proteins </a:t>
            </a:r>
            <a:r>
              <a:rPr lang="en-GB" dirty="0" err="1"/>
              <a:t>invovled</a:t>
            </a:r>
            <a:r>
              <a:rPr lang="en-GB" dirty="0"/>
              <a:t> with aerobic respiration, mitochondrial function, and glycolysis</a:t>
            </a:r>
          </a:p>
          <a:p>
            <a:r>
              <a:rPr lang="en-GB" dirty="0"/>
              <a:t>Also increases in proteins related to antioxidant </a:t>
            </a:r>
            <a:r>
              <a:rPr lang="en-GB" dirty="0" err="1"/>
              <a:t>defense</a:t>
            </a:r>
            <a:r>
              <a:rPr lang="en-GB" dirty="0"/>
              <a:t>, misfolded protein management</a:t>
            </a:r>
          </a:p>
          <a:p>
            <a:r>
              <a:rPr lang="en-GB" dirty="0"/>
              <a:t>Some increases in proteins related to cytoskeletal structure and cell adhesion</a:t>
            </a:r>
          </a:p>
          <a:p>
            <a:r>
              <a:rPr lang="en-GB" dirty="0"/>
              <a:t>Decreased vimentin</a:t>
            </a:r>
          </a:p>
          <a:p>
            <a:pPr lvl="1"/>
            <a:r>
              <a:rPr lang="en-GB" dirty="0"/>
              <a:t>Possible mesenchymal to epithelial transition</a:t>
            </a:r>
          </a:p>
          <a:p>
            <a:pPr lvl="1"/>
            <a:r>
              <a:rPr lang="en-GB" dirty="0"/>
              <a:t>Reduced migration, change in cell shape</a:t>
            </a:r>
          </a:p>
          <a:p>
            <a:endParaRPr lang="en-GB" dirty="0"/>
          </a:p>
          <a:p>
            <a:pPr lvl="1"/>
            <a:endParaRPr lang="en-GB" dirty="0"/>
          </a:p>
        </p:txBody>
      </p:sp>
    </p:spTree>
    <p:extLst>
      <p:ext uri="{BB962C8B-B14F-4D97-AF65-F5344CB8AC3E}">
        <p14:creationId xmlns:p14="http://schemas.microsoft.com/office/powerpoint/2010/main" val="1247552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321BB-3FC2-2BD8-78AE-AF3A350B6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4FCA7-C1BE-9F55-DF82-70A23563FACB}"/>
              </a:ext>
            </a:extLst>
          </p:cNvPr>
          <p:cNvSpPr>
            <a:spLocks noGrp="1"/>
          </p:cNvSpPr>
          <p:nvPr>
            <p:ph type="title"/>
          </p:nvPr>
        </p:nvSpPr>
        <p:spPr>
          <a:xfrm>
            <a:off x="0" y="0"/>
            <a:ext cx="12192000" cy="1143000"/>
          </a:xfrm>
        </p:spPr>
        <p:txBody>
          <a:bodyPr/>
          <a:lstStyle/>
          <a:p>
            <a:pPr algn="ctr"/>
            <a:r>
              <a:rPr lang="en-GB" dirty="0"/>
              <a:t>PDL Cell Proteomics</a:t>
            </a:r>
          </a:p>
        </p:txBody>
      </p:sp>
      <p:sp>
        <p:nvSpPr>
          <p:cNvPr id="3" name="Text Placeholder 2">
            <a:extLst>
              <a:ext uri="{FF2B5EF4-FFF2-40B4-BE49-F238E27FC236}">
                <a16:creationId xmlns:a16="http://schemas.microsoft.com/office/drawing/2014/main" id="{83F110F7-4E4D-6872-39D5-AB1B97BCE71C}"/>
              </a:ext>
            </a:extLst>
          </p:cNvPr>
          <p:cNvSpPr>
            <a:spLocks noGrp="1"/>
          </p:cNvSpPr>
          <p:nvPr>
            <p:ph type="body" idx="1"/>
          </p:nvPr>
        </p:nvSpPr>
        <p:spPr/>
        <p:txBody>
          <a:bodyPr/>
          <a:lstStyle/>
          <a:p>
            <a:r>
              <a:rPr lang="en-GB" dirty="0"/>
              <a:t>Only one sample of each cell type – unable to do differential abundance</a:t>
            </a:r>
          </a:p>
          <a:p>
            <a:pPr lvl="1"/>
            <a:r>
              <a:rPr lang="en-GB" dirty="0"/>
              <a:t>Use </a:t>
            </a:r>
            <a:r>
              <a:rPr lang="en-GB" dirty="0" err="1"/>
              <a:t>emPAI</a:t>
            </a:r>
            <a:r>
              <a:rPr lang="en-GB" dirty="0"/>
              <a:t> score</a:t>
            </a:r>
          </a:p>
          <a:p>
            <a:r>
              <a:rPr lang="en-GB" dirty="0"/>
              <a:t>Lots of missing values – hard to compare if a given value is raised or lowered</a:t>
            </a:r>
          </a:p>
          <a:p>
            <a:pPr lvl="1"/>
            <a:r>
              <a:rPr lang="en-GB" dirty="0"/>
              <a:t>Is protein actually not present, or was it just not identified</a:t>
            </a:r>
          </a:p>
          <a:p>
            <a:r>
              <a:rPr lang="en-GB" dirty="0"/>
              <a:t>Lots of uncertainty in proteomics, confounded by small sample size</a:t>
            </a:r>
          </a:p>
        </p:txBody>
      </p:sp>
    </p:spTree>
    <p:extLst>
      <p:ext uri="{BB962C8B-B14F-4D97-AF65-F5344CB8AC3E}">
        <p14:creationId xmlns:p14="http://schemas.microsoft.com/office/powerpoint/2010/main" val="185744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4D5E-3597-EE80-2EA8-7054A71F6C69}"/>
              </a:ext>
            </a:extLst>
          </p:cNvPr>
          <p:cNvSpPr>
            <a:spLocks noGrp="1"/>
          </p:cNvSpPr>
          <p:nvPr>
            <p:ph type="title"/>
          </p:nvPr>
        </p:nvSpPr>
        <p:spPr>
          <a:xfrm>
            <a:off x="0" y="0"/>
            <a:ext cx="12192000" cy="1143000"/>
          </a:xfrm>
        </p:spPr>
        <p:txBody>
          <a:bodyPr/>
          <a:lstStyle/>
          <a:p>
            <a:pPr algn="ctr"/>
            <a:r>
              <a:rPr lang="en-GB" dirty="0"/>
              <a:t>Summary</a:t>
            </a:r>
          </a:p>
        </p:txBody>
      </p:sp>
      <p:sp>
        <p:nvSpPr>
          <p:cNvPr id="3" name="Text Placeholder 2">
            <a:extLst>
              <a:ext uri="{FF2B5EF4-FFF2-40B4-BE49-F238E27FC236}">
                <a16:creationId xmlns:a16="http://schemas.microsoft.com/office/drawing/2014/main" id="{9D69E2C9-AD8C-E6FF-3381-59A564DCADD5}"/>
              </a:ext>
            </a:extLst>
          </p:cNvPr>
          <p:cNvSpPr>
            <a:spLocks noGrp="1"/>
          </p:cNvSpPr>
          <p:nvPr>
            <p:ph type="body" idx="1"/>
          </p:nvPr>
        </p:nvSpPr>
        <p:spPr/>
        <p:txBody>
          <a:bodyPr/>
          <a:lstStyle/>
          <a:p>
            <a:r>
              <a:rPr lang="en-GB" dirty="0"/>
              <a:t>Successfully cultured PDL cells from EOTRH affected teeth</a:t>
            </a:r>
          </a:p>
          <a:p>
            <a:pPr lvl="1"/>
            <a:r>
              <a:rPr lang="en-GB" dirty="0"/>
              <a:t>Two cell morphologies</a:t>
            </a:r>
          </a:p>
          <a:p>
            <a:pPr lvl="1"/>
            <a:r>
              <a:rPr lang="en-GB" dirty="0"/>
              <a:t>Alizarin red staining</a:t>
            </a:r>
          </a:p>
          <a:p>
            <a:r>
              <a:rPr lang="en-GB" dirty="0"/>
              <a:t>Successfully obtained proteomics data from PDL tissue – healthy and diseased</a:t>
            </a:r>
          </a:p>
          <a:p>
            <a:pPr lvl="1"/>
            <a:r>
              <a:rPr lang="en-GB" dirty="0"/>
              <a:t>ECM dysfunction, immune function, ER UPR and oxidative stress response</a:t>
            </a:r>
          </a:p>
          <a:p>
            <a:r>
              <a:rPr lang="en-GB" dirty="0"/>
              <a:t>Proteomic analysis of PDL cells</a:t>
            </a:r>
          </a:p>
          <a:p>
            <a:pPr lvl="1"/>
            <a:r>
              <a:rPr lang="en-GB" dirty="0"/>
              <a:t>Mixed results</a:t>
            </a:r>
          </a:p>
        </p:txBody>
      </p:sp>
    </p:spTree>
    <p:extLst>
      <p:ext uri="{BB962C8B-B14F-4D97-AF65-F5344CB8AC3E}">
        <p14:creationId xmlns:p14="http://schemas.microsoft.com/office/powerpoint/2010/main" val="2769508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AD115F-872D-A2C9-9069-C41AA93C2727}"/>
              </a:ext>
            </a:extLst>
          </p:cNvPr>
          <p:cNvSpPr>
            <a:spLocks noGrp="1"/>
          </p:cNvSpPr>
          <p:nvPr>
            <p:ph type="title"/>
          </p:nvPr>
        </p:nvSpPr>
        <p:spPr>
          <a:xfrm>
            <a:off x="0" y="0"/>
            <a:ext cx="12192000" cy="1143000"/>
          </a:xfrm>
        </p:spPr>
        <p:txBody>
          <a:bodyPr/>
          <a:lstStyle/>
          <a:p>
            <a:pPr algn="ctr"/>
            <a:r>
              <a:rPr lang="en-GB" noProof="0" dirty="0"/>
              <a:t>Limitations</a:t>
            </a:r>
          </a:p>
        </p:txBody>
      </p:sp>
      <p:sp>
        <p:nvSpPr>
          <p:cNvPr id="4" name="Text Placeholder 3">
            <a:extLst>
              <a:ext uri="{FF2B5EF4-FFF2-40B4-BE49-F238E27FC236}">
                <a16:creationId xmlns:a16="http://schemas.microsoft.com/office/drawing/2014/main" id="{D8CA4D96-75C1-6274-82EC-CAB742F56201}"/>
              </a:ext>
            </a:extLst>
          </p:cNvPr>
          <p:cNvSpPr>
            <a:spLocks noGrp="1"/>
          </p:cNvSpPr>
          <p:nvPr>
            <p:ph type="body" idx="1"/>
          </p:nvPr>
        </p:nvSpPr>
        <p:spPr/>
        <p:txBody>
          <a:bodyPr/>
          <a:lstStyle/>
          <a:p>
            <a:r>
              <a:rPr lang="en-GB" noProof="0" dirty="0"/>
              <a:t>Culturing healthy PDL cells</a:t>
            </a:r>
          </a:p>
          <a:p>
            <a:r>
              <a:rPr lang="en-GB" noProof="0" dirty="0"/>
              <a:t>Lack of cementum marker proteins mapped in horses</a:t>
            </a:r>
          </a:p>
          <a:p>
            <a:pPr lvl="1"/>
            <a:r>
              <a:rPr lang="en-GB" noProof="0" dirty="0"/>
              <a:t>CAP and CEMP1 in humans, mice, rats, bovines</a:t>
            </a:r>
          </a:p>
          <a:p>
            <a:r>
              <a:rPr lang="en-GB" noProof="0" dirty="0"/>
              <a:t>Resorption and hypercementosis timeline differences – why?</a:t>
            </a:r>
          </a:p>
          <a:p>
            <a:r>
              <a:rPr lang="en-GB" noProof="0" dirty="0"/>
              <a:t>Small sample size</a:t>
            </a:r>
          </a:p>
          <a:p>
            <a:pPr lvl="1"/>
            <a:r>
              <a:rPr lang="en-GB" dirty="0"/>
              <a:t>Differential abundance, missing values</a:t>
            </a:r>
            <a:endParaRPr lang="en-GB" noProof="0" dirty="0"/>
          </a:p>
          <a:p>
            <a:r>
              <a:rPr lang="en-GB" noProof="0" dirty="0"/>
              <a:t>Age matching and ability to identify early EOTRH in healthy teeth</a:t>
            </a:r>
          </a:p>
        </p:txBody>
      </p:sp>
    </p:spTree>
    <p:extLst>
      <p:ext uri="{BB962C8B-B14F-4D97-AF65-F5344CB8AC3E}">
        <p14:creationId xmlns:p14="http://schemas.microsoft.com/office/powerpoint/2010/main" val="2265378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9AC64-D2CD-EAE3-87B0-0066999856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8AC7C3-86EA-64C5-8311-35CB2223C5AD}"/>
              </a:ext>
            </a:extLst>
          </p:cNvPr>
          <p:cNvSpPr>
            <a:spLocks noGrp="1"/>
          </p:cNvSpPr>
          <p:nvPr>
            <p:ph type="title"/>
          </p:nvPr>
        </p:nvSpPr>
        <p:spPr>
          <a:xfrm>
            <a:off x="0" y="0"/>
            <a:ext cx="12192000" cy="1143000"/>
          </a:xfrm>
        </p:spPr>
        <p:txBody>
          <a:bodyPr/>
          <a:lstStyle/>
          <a:p>
            <a:pPr algn="ctr"/>
            <a:r>
              <a:rPr lang="en-GB" noProof="0" dirty="0"/>
              <a:t>Future Directions</a:t>
            </a:r>
          </a:p>
        </p:txBody>
      </p:sp>
      <p:sp>
        <p:nvSpPr>
          <p:cNvPr id="4" name="Text Placeholder 3">
            <a:extLst>
              <a:ext uri="{FF2B5EF4-FFF2-40B4-BE49-F238E27FC236}">
                <a16:creationId xmlns:a16="http://schemas.microsoft.com/office/drawing/2014/main" id="{4445B076-5502-E5B5-C661-5A8A10537549}"/>
              </a:ext>
            </a:extLst>
          </p:cNvPr>
          <p:cNvSpPr>
            <a:spLocks noGrp="1"/>
          </p:cNvSpPr>
          <p:nvPr>
            <p:ph type="body" idx="1"/>
          </p:nvPr>
        </p:nvSpPr>
        <p:spPr/>
        <p:txBody>
          <a:bodyPr/>
          <a:lstStyle/>
          <a:p>
            <a:r>
              <a:rPr lang="en-GB" noProof="0" dirty="0"/>
              <a:t>Larger sample size</a:t>
            </a:r>
          </a:p>
          <a:p>
            <a:r>
              <a:rPr lang="en-GB" noProof="0" dirty="0"/>
              <a:t>Confirmation of cementoblast-type cells</a:t>
            </a:r>
          </a:p>
          <a:p>
            <a:pPr lvl="1"/>
            <a:r>
              <a:rPr lang="en-GB" dirty="0"/>
              <a:t>CAP, CEMP1</a:t>
            </a:r>
            <a:endParaRPr lang="en-GB" noProof="0" dirty="0"/>
          </a:p>
          <a:p>
            <a:r>
              <a:rPr lang="en-GB" noProof="0" dirty="0"/>
              <a:t>Define PDL stem cells to then isolate</a:t>
            </a:r>
          </a:p>
          <a:p>
            <a:pPr lvl="1"/>
            <a:r>
              <a:rPr lang="en-GB" noProof="0" dirty="0"/>
              <a:t>How does differentiation change in disease state</a:t>
            </a:r>
          </a:p>
          <a:p>
            <a:pPr lvl="1"/>
            <a:r>
              <a:rPr lang="en-GB" dirty="0"/>
              <a:t>Cementoblast origins</a:t>
            </a:r>
            <a:endParaRPr lang="en-GB" noProof="0" dirty="0"/>
          </a:p>
          <a:p>
            <a:r>
              <a:rPr lang="en-GB" noProof="0" dirty="0"/>
              <a:t>Testing protein differences in resorptive vs hypercementosis vs mixed presentation</a:t>
            </a:r>
          </a:p>
          <a:p>
            <a:pPr lvl="1"/>
            <a:r>
              <a:rPr lang="en-GB" noProof="0" dirty="0"/>
              <a:t>Better records of demographics from extracted donors</a:t>
            </a:r>
          </a:p>
          <a:p>
            <a:endParaRPr lang="en-GB" noProof="0" dirty="0"/>
          </a:p>
        </p:txBody>
      </p:sp>
    </p:spTree>
    <p:extLst>
      <p:ext uri="{BB962C8B-B14F-4D97-AF65-F5344CB8AC3E}">
        <p14:creationId xmlns:p14="http://schemas.microsoft.com/office/powerpoint/2010/main" val="3963167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B8A0-9084-D24F-4FD6-6A5EDD4E8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AB2F1-7FE0-AA9A-BEA2-E885DCA76E4D}"/>
              </a:ext>
            </a:extLst>
          </p:cNvPr>
          <p:cNvSpPr>
            <a:spLocks noGrp="1"/>
          </p:cNvSpPr>
          <p:nvPr>
            <p:ph type="title"/>
          </p:nvPr>
        </p:nvSpPr>
        <p:spPr/>
        <p:txBody>
          <a:bodyPr/>
          <a:lstStyle/>
          <a:p>
            <a:pPr algn="ctr"/>
            <a:r>
              <a:rPr lang="en-GB" noProof="0" dirty="0"/>
              <a:t>Acknowledgements</a:t>
            </a:r>
          </a:p>
        </p:txBody>
      </p:sp>
      <p:sp>
        <p:nvSpPr>
          <p:cNvPr id="3" name="Text Placeholder 2">
            <a:extLst>
              <a:ext uri="{FF2B5EF4-FFF2-40B4-BE49-F238E27FC236}">
                <a16:creationId xmlns:a16="http://schemas.microsoft.com/office/drawing/2014/main" id="{862FEBCB-037A-7F64-C667-80D44D39B760}"/>
              </a:ext>
            </a:extLst>
          </p:cNvPr>
          <p:cNvSpPr>
            <a:spLocks noGrp="1"/>
          </p:cNvSpPr>
          <p:nvPr>
            <p:ph type="body" idx="1"/>
          </p:nvPr>
        </p:nvSpPr>
        <p:spPr/>
        <p:txBody>
          <a:bodyPr/>
          <a:lstStyle/>
          <a:p>
            <a:r>
              <a:rPr lang="en-GB" sz="2800" b="1" u="sng" noProof="0" dirty="0"/>
              <a:t>University of Liverpool</a:t>
            </a:r>
          </a:p>
          <a:p>
            <a:pPr lvl="1"/>
            <a:r>
              <a:rPr lang="en-GB" sz="2400" noProof="0" dirty="0"/>
              <a:t>Prof. Mandy Peffers, Anders Jensen, and the rest of the Peffers lab</a:t>
            </a:r>
          </a:p>
          <a:p>
            <a:pPr lvl="1"/>
            <a:r>
              <a:rPr lang="en-GB" sz="2400" noProof="0" dirty="0"/>
              <a:t>Guidance, knowledge, support, and help throughout the project</a:t>
            </a:r>
          </a:p>
          <a:p>
            <a:r>
              <a:rPr lang="en-GB" sz="2800" b="1" u="sng" noProof="0" dirty="0"/>
              <a:t>Gerald Leigh Charitable Trust &amp; Beaufort Cottage Educational Trust</a:t>
            </a:r>
          </a:p>
          <a:p>
            <a:pPr lvl="1"/>
            <a:r>
              <a:rPr lang="en-GB" sz="2400" noProof="0" dirty="0"/>
              <a:t>For funding and organising the summer studentship and presentation day</a:t>
            </a:r>
          </a:p>
          <a:p>
            <a:r>
              <a:rPr lang="en-GB" sz="2800" b="1" u="sng" noProof="0" dirty="0"/>
              <a:t>North Wales Equine Dental Practice</a:t>
            </a:r>
          </a:p>
          <a:p>
            <a:pPr lvl="1"/>
            <a:r>
              <a:rPr lang="en-GB" sz="2400" noProof="0" dirty="0"/>
              <a:t>Dr. Andy Peffers – Extracting and providing diseased incisor samples</a:t>
            </a:r>
          </a:p>
        </p:txBody>
      </p:sp>
      <p:pic>
        <p:nvPicPr>
          <p:cNvPr id="7" name="Picture 6" descr="A blue and white sign&#10;&#10;AI-generated content may be incorrect.">
            <a:extLst>
              <a:ext uri="{FF2B5EF4-FFF2-40B4-BE49-F238E27FC236}">
                <a16:creationId xmlns:a16="http://schemas.microsoft.com/office/drawing/2014/main" id="{4D00D1C9-865E-DFFF-8E60-88AAEA51FD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9475" y="5159010"/>
            <a:ext cx="2697824" cy="1002049"/>
          </a:xfrm>
          <a:prstGeom prst="rect">
            <a:avLst/>
          </a:prstGeom>
        </p:spPr>
      </p:pic>
      <p:pic>
        <p:nvPicPr>
          <p:cNvPr id="9" name="Picture 8" descr="A logo for a company&#10;&#10;AI-generated content may be incorrect.">
            <a:extLst>
              <a:ext uri="{FF2B5EF4-FFF2-40B4-BE49-F238E27FC236}">
                <a16:creationId xmlns:a16="http://schemas.microsoft.com/office/drawing/2014/main" id="{53B6B767-C95B-0532-AFFC-1B82CAD00F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0930" y="5071080"/>
            <a:ext cx="2588373" cy="1177912"/>
          </a:xfrm>
          <a:prstGeom prst="rect">
            <a:avLst/>
          </a:prstGeom>
        </p:spPr>
      </p:pic>
      <p:pic>
        <p:nvPicPr>
          <p:cNvPr id="11" name="Picture 10" descr="A close-up of a logo&#10;&#10;AI-generated content may be incorrect.">
            <a:extLst>
              <a:ext uri="{FF2B5EF4-FFF2-40B4-BE49-F238E27FC236}">
                <a16:creationId xmlns:a16="http://schemas.microsoft.com/office/drawing/2014/main" id="{E54730E0-9A39-DA67-DB2D-4538A3CE57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118" y="5148827"/>
            <a:ext cx="2380154" cy="793385"/>
          </a:xfrm>
          <a:prstGeom prst="rect">
            <a:avLst/>
          </a:prstGeom>
        </p:spPr>
      </p:pic>
      <p:pic>
        <p:nvPicPr>
          <p:cNvPr id="13" name="Picture 12" descr="A white and brown sign with black text&#10;&#10;AI-generated content may be incorrect.">
            <a:extLst>
              <a:ext uri="{FF2B5EF4-FFF2-40B4-BE49-F238E27FC236}">
                <a16:creationId xmlns:a16="http://schemas.microsoft.com/office/drawing/2014/main" id="{6675EEA6-BCB1-60D6-23C6-FB189EEB4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90721" y="5318099"/>
            <a:ext cx="3082246" cy="683873"/>
          </a:xfrm>
          <a:prstGeom prst="rect">
            <a:avLst/>
          </a:prstGeom>
        </p:spPr>
      </p:pic>
    </p:spTree>
    <p:extLst>
      <p:ext uri="{BB962C8B-B14F-4D97-AF65-F5344CB8AC3E}">
        <p14:creationId xmlns:p14="http://schemas.microsoft.com/office/powerpoint/2010/main" val="1654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FD0C-2B3C-F56E-3AE1-EC3BBCB4611E}"/>
              </a:ext>
            </a:extLst>
          </p:cNvPr>
          <p:cNvSpPr>
            <a:spLocks noGrp="1"/>
          </p:cNvSpPr>
          <p:nvPr>
            <p:ph type="title"/>
          </p:nvPr>
        </p:nvSpPr>
        <p:spPr>
          <a:xfrm>
            <a:off x="0" y="0"/>
            <a:ext cx="12192000" cy="1143000"/>
          </a:xfrm>
        </p:spPr>
        <p:txBody>
          <a:bodyPr/>
          <a:lstStyle/>
          <a:p>
            <a:pPr algn="ctr"/>
            <a:r>
              <a:rPr lang="en-GB" noProof="0" dirty="0"/>
              <a:t>Background</a:t>
            </a:r>
          </a:p>
        </p:txBody>
      </p:sp>
      <p:sp>
        <p:nvSpPr>
          <p:cNvPr id="3" name="Text Placeholder 2">
            <a:extLst>
              <a:ext uri="{FF2B5EF4-FFF2-40B4-BE49-F238E27FC236}">
                <a16:creationId xmlns:a16="http://schemas.microsoft.com/office/drawing/2014/main" id="{DF6F71AF-E6F0-212B-360C-622C987A5D1E}"/>
              </a:ext>
            </a:extLst>
          </p:cNvPr>
          <p:cNvSpPr>
            <a:spLocks noGrp="1"/>
          </p:cNvSpPr>
          <p:nvPr>
            <p:ph type="body" idx="1"/>
          </p:nvPr>
        </p:nvSpPr>
        <p:spPr>
          <a:xfrm>
            <a:off x="571461" y="1391591"/>
            <a:ext cx="10972800" cy="4525963"/>
          </a:xfrm>
        </p:spPr>
        <p:txBody>
          <a:bodyPr/>
          <a:lstStyle/>
          <a:p>
            <a:r>
              <a:rPr lang="en-GB" noProof="0" dirty="0"/>
              <a:t>First defined and named in 2008</a:t>
            </a:r>
          </a:p>
          <a:p>
            <a:r>
              <a:rPr lang="en-GB" dirty="0"/>
              <a:t>Periodontal ligament (PDL)</a:t>
            </a:r>
          </a:p>
          <a:p>
            <a:pPr lvl="1"/>
            <a:r>
              <a:rPr lang="en-GB" dirty="0"/>
              <a:t>Between cementum and alveolar bone</a:t>
            </a:r>
            <a:endParaRPr lang="en-GB" noProof="0" dirty="0"/>
          </a:p>
          <a:p>
            <a:r>
              <a:rPr lang="en-GB" noProof="0" dirty="0"/>
              <a:t>Aetiological theories</a:t>
            </a:r>
          </a:p>
          <a:p>
            <a:pPr lvl="1"/>
            <a:r>
              <a:rPr lang="en-GB" noProof="0" dirty="0"/>
              <a:t>Periodontal inflammation</a:t>
            </a:r>
          </a:p>
          <a:p>
            <a:pPr lvl="1"/>
            <a:r>
              <a:rPr lang="en-GB" noProof="0" dirty="0"/>
              <a:t>Gram-negative bacteria (</a:t>
            </a:r>
            <a:r>
              <a:rPr lang="en-GB" i="1" noProof="0" dirty="0"/>
              <a:t>Treponema, Tannerella)</a:t>
            </a:r>
          </a:p>
          <a:p>
            <a:pPr lvl="1"/>
            <a:r>
              <a:rPr lang="en-GB" noProof="0" dirty="0"/>
              <a:t>Mechanical forces</a:t>
            </a:r>
            <a:endParaRPr lang="en-GB" dirty="0"/>
          </a:p>
          <a:p>
            <a:r>
              <a:rPr lang="en-GB" noProof="0" dirty="0"/>
              <a:t>Recent research – EOTRH cementum proteomics</a:t>
            </a:r>
          </a:p>
          <a:p>
            <a:pPr lvl="1"/>
            <a:r>
              <a:rPr lang="en-GB" dirty="0"/>
              <a:t>Increase in inflammatory proteins</a:t>
            </a:r>
          </a:p>
          <a:p>
            <a:pPr lvl="1"/>
            <a:r>
              <a:rPr lang="en-GB" noProof="0" dirty="0"/>
              <a:t>Neutrophil degranulation pathway</a:t>
            </a:r>
          </a:p>
        </p:txBody>
      </p:sp>
    </p:spTree>
    <p:extLst>
      <p:ext uri="{BB962C8B-B14F-4D97-AF65-F5344CB8AC3E}">
        <p14:creationId xmlns:p14="http://schemas.microsoft.com/office/powerpoint/2010/main" val="223525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37E8-4FD0-054A-DC3B-8D1BB79D45DB}"/>
              </a:ext>
            </a:extLst>
          </p:cNvPr>
          <p:cNvSpPr>
            <a:spLocks noGrp="1"/>
          </p:cNvSpPr>
          <p:nvPr>
            <p:ph type="title"/>
          </p:nvPr>
        </p:nvSpPr>
        <p:spPr>
          <a:xfrm>
            <a:off x="0" y="0"/>
            <a:ext cx="12192000" cy="1143000"/>
          </a:xfrm>
        </p:spPr>
        <p:txBody>
          <a:bodyPr/>
          <a:lstStyle/>
          <a:p>
            <a:pPr algn="ctr"/>
            <a:r>
              <a:rPr lang="en-GB" noProof="0" dirty="0"/>
              <a:t>Research Aims</a:t>
            </a:r>
          </a:p>
        </p:txBody>
      </p:sp>
      <p:sp>
        <p:nvSpPr>
          <p:cNvPr id="7" name="TextBox 6">
            <a:extLst>
              <a:ext uri="{FF2B5EF4-FFF2-40B4-BE49-F238E27FC236}">
                <a16:creationId xmlns:a16="http://schemas.microsoft.com/office/drawing/2014/main" id="{0CAD2E84-30D5-D2AE-BC73-4ACE166AB2DA}"/>
              </a:ext>
            </a:extLst>
          </p:cNvPr>
          <p:cNvSpPr txBox="1"/>
          <p:nvPr/>
        </p:nvSpPr>
        <p:spPr>
          <a:xfrm>
            <a:off x="425358" y="1437144"/>
            <a:ext cx="11341281" cy="1323439"/>
          </a:xfrm>
          <a:prstGeom prst="rect">
            <a:avLst/>
          </a:prstGeom>
          <a:noFill/>
        </p:spPr>
        <p:txBody>
          <a:bodyPr wrap="square" rtlCol="0" anchor="ctr" anchorCtr="0">
            <a:spAutoFit/>
          </a:bodyPr>
          <a:lstStyle/>
          <a:p>
            <a:pPr algn="ctr"/>
            <a:r>
              <a:rPr lang="en-GB" sz="4000" b="1" kern="0" noProof="0" dirty="0">
                <a:solidFill>
                  <a:srgbClr val="000000"/>
                </a:solidFill>
                <a:latin typeface="Calibri"/>
                <a:cs typeface="Calibri"/>
                <a:sym typeface="Calibri"/>
              </a:rPr>
              <a:t>To explore the </a:t>
            </a:r>
            <a:r>
              <a:rPr kumimoji="0" lang="en-GB" sz="4000" b="1" i="0" u="none" strike="noStrike" kern="0" cap="none" spc="0" normalizeH="0" baseline="0" noProof="0" dirty="0">
                <a:ln>
                  <a:noFill/>
                </a:ln>
                <a:solidFill>
                  <a:srgbClr val="000000"/>
                </a:solidFill>
                <a:effectLst/>
                <a:uLnTx/>
                <a:uFillTx/>
                <a:latin typeface="Calibri"/>
                <a:cs typeface="Calibri"/>
                <a:sym typeface="Calibri"/>
              </a:rPr>
              <a:t>protein changes that occur within the periodontal ligament (PDL) of EOTRH affected teeth</a:t>
            </a:r>
            <a:r>
              <a:rPr lang="en-GB" sz="4000" b="1" noProof="0" dirty="0"/>
              <a:t> </a:t>
            </a:r>
          </a:p>
        </p:txBody>
      </p:sp>
      <p:sp>
        <p:nvSpPr>
          <p:cNvPr id="3" name="TextBox 2">
            <a:extLst>
              <a:ext uri="{FF2B5EF4-FFF2-40B4-BE49-F238E27FC236}">
                <a16:creationId xmlns:a16="http://schemas.microsoft.com/office/drawing/2014/main" id="{2916BB64-0A65-5225-FDD9-5F1324820F8B}"/>
              </a:ext>
            </a:extLst>
          </p:cNvPr>
          <p:cNvSpPr txBox="1"/>
          <p:nvPr/>
        </p:nvSpPr>
        <p:spPr>
          <a:xfrm>
            <a:off x="573079" y="3165815"/>
            <a:ext cx="8119763" cy="280903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noProof="0" dirty="0"/>
              <a:t>Periodontal ligament cell culturing and staining from diseased teeth</a:t>
            </a:r>
          </a:p>
          <a:p>
            <a:pPr marL="285750" indent="-285750">
              <a:lnSpc>
                <a:spcPct val="150000"/>
              </a:lnSpc>
              <a:buFont typeface="Arial" panose="020B0604020202020204" pitchFamily="34" charset="0"/>
              <a:buChar char="•"/>
            </a:pPr>
            <a:r>
              <a:rPr lang="en-GB" sz="2400" noProof="0" dirty="0"/>
              <a:t>Proteomic analysis of PDL tissue from diseased </a:t>
            </a:r>
          </a:p>
          <a:p>
            <a:pPr>
              <a:lnSpc>
                <a:spcPct val="150000"/>
              </a:lnSpc>
            </a:pPr>
            <a:r>
              <a:rPr lang="en-GB" sz="2400" noProof="0" dirty="0"/>
              <a:t>    and healthy teeth</a:t>
            </a:r>
          </a:p>
          <a:p>
            <a:pPr marL="285750" indent="-285750">
              <a:lnSpc>
                <a:spcPct val="150000"/>
              </a:lnSpc>
              <a:buFont typeface="Arial" panose="020B0604020202020204" pitchFamily="34" charset="0"/>
              <a:buChar char="•"/>
            </a:pPr>
            <a:r>
              <a:rPr lang="en-GB" sz="2400" noProof="0" dirty="0"/>
              <a:t>Proteomic analysis of PDL cells from culture</a:t>
            </a:r>
          </a:p>
        </p:txBody>
      </p:sp>
      <p:pic>
        <p:nvPicPr>
          <p:cNvPr id="4" name="Picture 3" descr="A bloody wound on a white paper towel&#10;&#10;AI-generated content may be incorrect.">
            <a:extLst>
              <a:ext uri="{FF2B5EF4-FFF2-40B4-BE49-F238E27FC236}">
                <a16:creationId xmlns:a16="http://schemas.microsoft.com/office/drawing/2014/main" id="{BE596F42-AEB8-B3DA-A189-C7512E5CE6F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367654" y="3902546"/>
            <a:ext cx="4632960" cy="2072308"/>
          </a:xfrm>
          <a:prstGeom prst="rect">
            <a:avLst/>
          </a:prstGeom>
        </p:spPr>
      </p:pic>
    </p:spTree>
    <p:extLst>
      <p:ext uri="{BB962C8B-B14F-4D97-AF65-F5344CB8AC3E}">
        <p14:creationId xmlns:p14="http://schemas.microsoft.com/office/powerpoint/2010/main" val="171326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90E8-8C87-322E-E650-C6FAD6C9692C}"/>
              </a:ext>
            </a:extLst>
          </p:cNvPr>
          <p:cNvSpPr>
            <a:spLocks noGrp="1"/>
          </p:cNvSpPr>
          <p:nvPr>
            <p:ph type="title"/>
          </p:nvPr>
        </p:nvSpPr>
        <p:spPr>
          <a:xfrm>
            <a:off x="0" y="0"/>
            <a:ext cx="12192000" cy="1143000"/>
          </a:xfrm>
        </p:spPr>
        <p:txBody>
          <a:bodyPr/>
          <a:lstStyle/>
          <a:p>
            <a:pPr algn="ctr"/>
            <a:r>
              <a:rPr lang="en-GB" noProof="0" dirty="0"/>
              <a:t>Teeth and Cells</a:t>
            </a:r>
          </a:p>
        </p:txBody>
      </p:sp>
      <p:sp>
        <p:nvSpPr>
          <p:cNvPr id="3" name="Text Placeholder 2">
            <a:extLst>
              <a:ext uri="{FF2B5EF4-FFF2-40B4-BE49-F238E27FC236}">
                <a16:creationId xmlns:a16="http://schemas.microsoft.com/office/drawing/2014/main" id="{1455F8F5-E785-0618-0C40-6981DE26CE1C}"/>
              </a:ext>
            </a:extLst>
          </p:cNvPr>
          <p:cNvSpPr>
            <a:spLocks noGrp="1"/>
          </p:cNvSpPr>
          <p:nvPr>
            <p:ph type="body" idx="1"/>
          </p:nvPr>
        </p:nvSpPr>
        <p:spPr>
          <a:xfrm>
            <a:off x="571461" y="1643051"/>
            <a:ext cx="6122709" cy="4525963"/>
          </a:xfrm>
        </p:spPr>
        <p:txBody>
          <a:bodyPr/>
          <a:lstStyle/>
          <a:p>
            <a:r>
              <a:rPr lang="en-GB" sz="2800" noProof="0" dirty="0"/>
              <a:t>Ethics obtained from UoL</a:t>
            </a:r>
          </a:p>
          <a:p>
            <a:r>
              <a:rPr lang="en-GB" sz="2800" noProof="0" dirty="0"/>
              <a:t>Diseased teeth: North Wales Equine Dental Practice</a:t>
            </a:r>
          </a:p>
          <a:p>
            <a:r>
              <a:rPr lang="en-GB" sz="2800" noProof="0" dirty="0"/>
              <a:t>Healthy teeth: Abattoir heads</a:t>
            </a:r>
          </a:p>
          <a:p>
            <a:r>
              <a:rPr lang="en-GB" sz="2800" noProof="0" dirty="0"/>
              <a:t>PDL tissue scraped from teeth</a:t>
            </a:r>
          </a:p>
          <a:p>
            <a:r>
              <a:rPr lang="en-GB" sz="2800" noProof="0" dirty="0"/>
              <a:t>Digested in collagenase type I for 1 hour</a:t>
            </a:r>
          </a:p>
          <a:p>
            <a:r>
              <a:rPr lang="en-GB" sz="2800" noProof="0" dirty="0"/>
              <a:t>Strained and seeded in culture flasks</a:t>
            </a:r>
          </a:p>
          <a:p>
            <a:r>
              <a:rPr lang="en-GB" sz="2800" noProof="0" dirty="0"/>
              <a:t>Flasks cultured at 37°C and 5%CO</a:t>
            </a:r>
            <a:r>
              <a:rPr lang="en-GB" sz="2800" baseline="-25000" noProof="0" dirty="0"/>
              <a:t>2</a:t>
            </a:r>
          </a:p>
          <a:p>
            <a:endParaRPr lang="en-GB" sz="2800" noProof="0" dirty="0"/>
          </a:p>
        </p:txBody>
      </p:sp>
      <p:pic>
        <p:nvPicPr>
          <p:cNvPr id="4" name="Picture 3" descr="A gloved hand holding a piece of meat in a petri dish&#10;&#10;AI-generated content may be incorrect.">
            <a:extLst>
              <a:ext uri="{FF2B5EF4-FFF2-40B4-BE49-F238E27FC236}">
                <a16:creationId xmlns:a16="http://schemas.microsoft.com/office/drawing/2014/main" id="{024DDDDD-3D6A-42C1-3BB4-083CE0E6B0D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7002939" y="1334282"/>
            <a:ext cx="4525962" cy="5143500"/>
          </a:xfrm>
          <a:prstGeom prst="rect">
            <a:avLst/>
          </a:prstGeom>
        </p:spPr>
      </p:pic>
    </p:spTree>
    <p:extLst>
      <p:ext uri="{BB962C8B-B14F-4D97-AF65-F5344CB8AC3E}">
        <p14:creationId xmlns:p14="http://schemas.microsoft.com/office/powerpoint/2010/main" val="354157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lose-up of a white surface with small white spots&#10;&#10;AI-generated content may be incorrect.">
            <a:extLst>
              <a:ext uri="{FF2B5EF4-FFF2-40B4-BE49-F238E27FC236}">
                <a16:creationId xmlns:a16="http://schemas.microsoft.com/office/drawing/2014/main" id="{429930CD-D55C-A3AA-CBF4-14B6293061D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itle 1">
            <a:extLst>
              <a:ext uri="{FF2B5EF4-FFF2-40B4-BE49-F238E27FC236}">
                <a16:creationId xmlns:a16="http://schemas.microsoft.com/office/drawing/2014/main" id="{57D59845-41E5-99F4-D3A1-9A7B79993EDD}"/>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GB" sz="3600" noProof="0" dirty="0">
                <a:solidFill>
                  <a:schemeClr val="tx1">
                    <a:lumMod val="85000"/>
                    <a:lumOff val="15000"/>
                  </a:schemeClr>
                </a:solidFill>
              </a:rPr>
              <a:t>Spindeloid Cells - Fibroblasts</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8E160DE-81EE-30E8-F19B-80E815B0C23E}"/>
              </a:ext>
            </a:extLst>
          </p:cNvPr>
          <p:cNvSpPr txBox="1"/>
          <p:nvPr/>
        </p:nvSpPr>
        <p:spPr>
          <a:xfrm>
            <a:off x="10079665" y="148856"/>
            <a:ext cx="1913861" cy="369332"/>
          </a:xfrm>
          <a:prstGeom prst="rect">
            <a:avLst/>
          </a:prstGeom>
          <a:solidFill>
            <a:schemeClr val="bg1"/>
          </a:solidFill>
        </p:spPr>
        <p:txBody>
          <a:bodyPr wrap="square" rtlCol="0">
            <a:spAutoFit/>
          </a:bodyPr>
          <a:lstStyle/>
          <a:p>
            <a:pPr algn="ctr"/>
            <a:r>
              <a:rPr lang="en-GB" b="1" noProof="0" dirty="0"/>
              <a:t>Low Power</a:t>
            </a:r>
          </a:p>
        </p:txBody>
      </p:sp>
    </p:spTree>
    <p:extLst>
      <p:ext uri="{BB962C8B-B14F-4D97-AF65-F5344CB8AC3E}">
        <p14:creationId xmlns:p14="http://schemas.microsoft.com/office/powerpoint/2010/main" val="426306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4E5A08-079B-8553-45AE-C15F08B85FF9}"/>
            </a:ext>
          </a:extLst>
        </p:cNvPr>
        <p:cNvGrpSpPr/>
        <p:nvPr/>
      </p:nvGrpSpPr>
      <p:grpSpPr>
        <a:xfrm>
          <a:off x="0" y="0"/>
          <a:ext cx="0" cy="0"/>
          <a:chOff x="0" y="0"/>
          <a:chExt cx="0" cy="0"/>
        </a:xfrm>
      </p:grpSpPr>
      <p:pic>
        <p:nvPicPr>
          <p:cNvPr id="3" name="Picture 2" descr="A close-up of a microscope&#10;&#10;AI-generated content may be incorrect.">
            <a:extLst>
              <a:ext uri="{FF2B5EF4-FFF2-40B4-BE49-F238E27FC236}">
                <a16:creationId xmlns:a16="http://schemas.microsoft.com/office/drawing/2014/main" id="{B3C5165E-AD23-2715-F46C-A1F7F2F30D6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itle 1">
            <a:extLst>
              <a:ext uri="{FF2B5EF4-FFF2-40B4-BE49-F238E27FC236}">
                <a16:creationId xmlns:a16="http://schemas.microsoft.com/office/drawing/2014/main" id="{B44CA4D7-8F3F-128D-7152-FB0DB0EE2AEF}"/>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GB" sz="3600" noProof="0" dirty="0">
                <a:solidFill>
                  <a:schemeClr val="tx1">
                    <a:lumMod val="85000"/>
                    <a:lumOff val="15000"/>
                  </a:schemeClr>
                </a:solidFill>
              </a:rPr>
              <a:t>Spindeloid Cells - Fibroblasts</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5068D16-4B16-9B7D-5460-7296321550B9}"/>
              </a:ext>
            </a:extLst>
          </p:cNvPr>
          <p:cNvSpPr txBox="1"/>
          <p:nvPr/>
        </p:nvSpPr>
        <p:spPr>
          <a:xfrm>
            <a:off x="10079665" y="148856"/>
            <a:ext cx="1913861" cy="369332"/>
          </a:xfrm>
          <a:prstGeom prst="rect">
            <a:avLst/>
          </a:prstGeom>
          <a:solidFill>
            <a:schemeClr val="bg1"/>
          </a:solidFill>
        </p:spPr>
        <p:txBody>
          <a:bodyPr wrap="square" rtlCol="0">
            <a:spAutoFit/>
          </a:bodyPr>
          <a:lstStyle/>
          <a:p>
            <a:pPr algn="ctr"/>
            <a:r>
              <a:rPr lang="en-GB" b="1" noProof="0" dirty="0"/>
              <a:t>Medium Power</a:t>
            </a:r>
          </a:p>
        </p:txBody>
      </p:sp>
    </p:spTree>
    <p:extLst>
      <p:ext uri="{BB962C8B-B14F-4D97-AF65-F5344CB8AC3E}">
        <p14:creationId xmlns:p14="http://schemas.microsoft.com/office/powerpoint/2010/main" val="203031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5D63ED-9441-E24D-8C71-83081E6A7FE4}"/>
            </a:ext>
          </a:extLst>
        </p:cNvPr>
        <p:cNvGrpSpPr/>
        <p:nvPr/>
      </p:nvGrpSpPr>
      <p:grpSpPr>
        <a:xfrm>
          <a:off x="0" y="0"/>
          <a:ext cx="0" cy="0"/>
          <a:chOff x="0" y="0"/>
          <a:chExt cx="0" cy="0"/>
        </a:xfrm>
      </p:grpSpPr>
      <p:pic>
        <p:nvPicPr>
          <p:cNvPr id="4" name="Picture 3" descr="A close-up of a grey surface&#10;&#10;AI-generated content may be incorrect.">
            <a:extLst>
              <a:ext uri="{FF2B5EF4-FFF2-40B4-BE49-F238E27FC236}">
                <a16:creationId xmlns:a16="http://schemas.microsoft.com/office/drawing/2014/main" id="{1F262D01-CF72-A966-7BE7-DDD48A7FAF0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0"/>
            <a:ext cx="12191980" cy="6857990"/>
          </a:xfrm>
          <a:prstGeom prst="rect">
            <a:avLst/>
          </a:prstGeom>
        </p:spPr>
      </p:pic>
      <p:pic>
        <p:nvPicPr>
          <p:cNvPr id="7" name="Picture 6" descr="A close-up of a microscope&#10;&#10;AI-generated content may be incorrect.">
            <a:extLst>
              <a:ext uri="{FF2B5EF4-FFF2-40B4-BE49-F238E27FC236}">
                <a16:creationId xmlns:a16="http://schemas.microsoft.com/office/drawing/2014/main" id="{02AE5240-D294-A76D-0844-71AE48A094C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24650" y="-1"/>
            <a:ext cx="5467330" cy="6857981"/>
          </a:xfrm>
          <a:prstGeom prst="rect">
            <a:avLst/>
          </a:prstGeom>
        </p:spPr>
      </p:pic>
      <p:cxnSp>
        <p:nvCxnSpPr>
          <p:cNvPr id="10" name="Straight Connector 9">
            <a:extLst>
              <a:ext uri="{FF2B5EF4-FFF2-40B4-BE49-F238E27FC236}">
                <a16:creationId xmlns:a16="http://schemas.microsoft.com/office/drawing/2014/main" id="{9AA53FAD-C51C-D070-DFDD-4676A89407F7}"/>
              </a:ext>
            </a:extLst>
          </p:cNvPr>
          <p:cNvCxnSpPr/>
          <p:nvPr/>
        </p:nvCxnSpPr>
        <p:spPr>
          <a:xfrm>
            <a:off x="6724650" y="0"/>
            <a:ext cx="0" cy="6948000"/>
          </a:xfrm>
          <a:prstGeom prst="line">
            <a:avLst/>
          </a:prstGeom>
          <a:ln w="76200">
            <a:solidFill>
              <a:srgbClr val="0B2265"/>
            </a:solidFill>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itle 1">
            <a:extLst>
              <a:ext uri="{FF2B5EF4-FFF2-40B4-BE49-F238E27FC236}">
                <a16:creationId xmlns:a16="http://schemas.microsoft.com/office/drawing/2014/main" id="{C0F64C25-F2FB-DD8B-D348-CDFD7EB26BEC}"/>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GB" sz="3600" noProof="0" dirty="0">
                <a:solidFill>
                  <a:schemeClr val="tx1">
                    <a:lumMod val="85000"/>
                    <a:lumOff val="15000"/>
                  </a:schemeClr>
                </a:solidFill>
              </a:rPr>
              <a:t>Cobblestone Cells - Cementoblasts</a:t>
            </a:r>
          </a:p>
        </p:txBody>
      </p:sp>
      <p:cxnSp>
        <p:nvCxnSpPr>
          <p:cNvPr id="30" name="Straight Connector 2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B0550BB-E6E2-F2B3-32A7-93C320B50F28}"/>
              </a:ext>
            </a:extLst>
          </p:cNvPr>
          <p:cNvSpPr txBox="1"/>
          <p:nvPr/>
        </p:nvSpPr>
        <p:spPr>
          <a:xfrm>
            <a:off x="10079665" y="148856"/>
            <a:ext cx="1913861" cy="369332"/>
          </a:xfrm>
          <a:prstGeom prst="rect">
            <a:avLst/>
          </a:prstGeom>
          <a:solidFill>
            <a:schemeClr val="bg1"/>
          </a:solidFill>
        </p:spPr>
        <p:txBody>
          <a:bodyPr wrap="square" rtlCol="0">
            <a:spAutoFit/>
          </a:bodyPr>
          <a:lstStyle/>
          <a:p>
            <a:pPr algn="ctr"/>
            <a:r>
              <a:rPr lang="en-GB" b="1" noProof="0" dirty="0"/>
              <a:t>Medium Power</a:t>
            </a:r>
          </a:p>
        </p:txBody>
      </p:sp>
    </p:spTree>
    <p:extLst>
      <p:ext uri="{BB962C8B-B14F-4D97-AF65-F5344CB8AC3E}">
        <p14:creationId xmlns:p14="http://schemas.microsoft.com/office/powerpoint/2010/main" val="131757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DE9D8B-1E21-F06B-6EA0-CB2A31EEB9EF}"/>
            </a:ext>
          </a:extLst>
        </p:cNvPr>
        <p:cNvGrpSpPr/>
        <p:nvPr/>
      </p:nvGrpSpPr>
      <p:grpSpPr>
        <a:xfrm>
          <a:off x="0" y="0"/>
          <a:ext cx="0" cy="0"/>
          <a:chOff x="0" y="0"/>
          <a:chExt cx="0" cy="0"/>
        </a:xfrm>
      </p:grpSpPr>
      <p:pic>
        <p:nvPicPr>
          <p:cNvPr id="3" name="Picture 2" descr="A close-up of a cell&#10;&#10;AI-generated content may be incorrect.">
            <a:extLst>
              <a:ext uri="{FF2B5EF4-FFF2-40B4-BE49-F238E27FC236}">
                <a16:creationId xmlns:a16="http://schemas.microsoft.com/office/drawing/2014/main" id="{A8DDBBD0-AEEB-52E6-2700-4E6CFCD28B0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37" name="Rectangle 3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itle 1">
            <a:extLst>
              <a:ext uri="{FF2B5EF4-FFF2-40B4-BE49-F238E27FC236}">
                <a16:creationId xmlns:a16="http://schemas.microsoft.com/office/drawing/2014/main" id="{7F76F927-5CB8-633D-CF74-CD4FA3C78A10}"/>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GB" sz="3600" noProof="0" dirty="0">
                <a:solidFill>
                  <a:schemeClr val="tx1">
                    <a:lumMod val="85000"/>
                    <a:lumOff val="15000"/>
                  </a:schemeClr>
                </a:solidFill>
              </a:rPr>
              <a:t>Cobblestone Cells – Distinct Colonies</a:t>
            </a:r>
          </a:p>
        </p:txBody>
      </p:sp>
      <p:cxnSp>
        <p:nvCxnSpPr>
          <p:cNvPr id="39" name="Straight Connector 3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30EB44-704F-21AE-CCB2-3A9EA098A733}"/>
              </a:ext>
            </a:extLst>
          </p:cNvPr>
          <p:cNvSpPr txBox="1"/>
          <p:nvPr/>
        </p:nvSpPr>
        <p:spPr>
          <a:xfrm>
            <a:off x="10079665" y="148856"/>
            <a:ext cx="1913861" cy="369332"/>
          </a:xfrm>
          <a:prstGeom prst="rect">
            <a:avLst/>
          </a:prstGeom>
          <a:solidFill>
            <a:schemeClr val="bg1"/>
          </a:solidFill>
        </p:spPr>
        <p:txBody>
          <a:bodyPr wrap="square" rtlCol="0">
            <a:spAutoFit/>
          </a:bodyPr>
          <a:lstStyle/>
          <a:p>
            <a:pPr algn="ctr"/>
            <a:r>
              <a:rPr lang="en-GB" b="1" noProof="0" dirty="0"/>
              <a:t>Medium Power</a:t>
            </a:r>
          </a:p>
        </p:txBody>
      </p:sp>
    </p:spTree>
    <p:extLst>
      <p:ext uri="{BB962C8B-B14F-4D97-AF65-F5344CB8AC3E}">
        <p14:creationId xmlns:p14="http://schemas.microsoft.com/office/powerpoint/2010/main" val="391505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p1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AD9896D0-D34F-044A-B9FB-36FAFB440586}" vid="{FDE915A5-3AD4-9A4F-8B1E-79EAEADA9B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3877</TotalTime>
  <Words>4581</Words>
  <Application>Microsoft Macintosh PowerPoint</Application>
  <PresentationFormat>Widescreen</PresentationFormat>
  <Paragraphs>443</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Aptos</vt:lpstr>
      <vt:lpstr>Aptos Display</vt:lpstr>
      <vt:lpstr>Arial</vt:lpstr>
      <vt:lpstr>Calibri</vt:lpstr>
      <vt:lpstr>Office Theme</vt:lpstr>
      <vt:lpstr>temp1 (2)</vt:lpstr>
      <vt:lpstr>Cell Morphologies and Protein Changes in the Periodontal Ligament of EOTRH Affected Teeth</vt:lpstr>
      <vt:lpstr>PowerPoint Presentation</vt:lpstr>
      <vt:lpstr>Background</vt:lpstr>
      <vt:lpstr>Research Aims</vt:lpstr>
      <vt:lpstr>Teeth and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Alizarin Red Staining</vt:lpstr>
      <vt:lpstr>Results - Alizarin Red Staining</vt:lpstr>
      <vt:lpstr>Methods – PDL Tissue Proteomics</vt:lpstr>
      <vt:lpstr>Results – Tissue Proteomics</vt:lpstr>
      <vt:lpstr>Extracellular Matrix Proteins</vt:lpstr>
      <vt:lpstr>PowerPoint Presentation</vt:lpstr>
      <vt:lpstr>Immune Related Proteins</vt:lpstr>
      <vt:lpstr>Oxidative Stress &amp; UPR</vt:lpstr>
      <vt:lpstr>Methods – PDL Cell Proteomics</vt:lpstr>
      <vt:lpstr>PDL Cell Proteomics: Cementoblast Cells</vt:lpstr>
      <vt:lpstr>PDL Cell Proteomics</vt:lpstr>
      <vt:lpstr>Summary</vt:lpstr>
      <vt:lpstr>Limitations</vt:lpstr>
      <vt:lpstr>Future Directions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Monks, Alex</dc:creator>
  <cp:lastModifiedBy>Monks, Alex</cp:lastModifiedBy>
  <cp:revision>3</cp:revision>
  <dcterms:created xsi:type="dcterms:W3CDTF">2025-12-06T19:17:13Z</dcterms:created>
  <dcterms:modified xsi:type="dcterms:W3CDTF">2025-12-09T12:11:47Z</dcterms:modified>
</cp:coreProperties>
</file>