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4"/>
  </p:sldMasterIdLst>
  <p:notesMasterIdLst>
    <p:notesMasterId r:id="rId28"/>
  </p:notesMasterIdLst>
  <p:sldIdLst>
    <p:sldId id="271" r:id="rId5"/>
    <p:sldId id="270" r:id="rId6"/>
    <p:sldId id="278" r:id="rId7"/>
    <p:sldId id="302" r:id="rId8"/>
    <p:sldId id="288" r:id="rId9"/>
    <p:sldId id="259" r:id="rId10"/>
    <p:sldId id="272" r:id="rId11"/>
    <p:sldId id="295" r:id="rId12"/>
    <p:sldId id="296" r:id="rId13"/>
    <p:sldId id="294" r:id="rId14"/>
    <p:sldId id="263" r:id="rId15"/>
    <p:sldId id="265" r:id="rId16"/>
    <p:sldId id="287" r:id="rId17"/>
    <p:sldId id="298" r:id="rId18"/>
    <p:sldId id="275" r:id="rId19"/>
    <p:sldId id="282" r:id="rId20"/>
    <p:sldId id="269" r:id="rId21"/>
    <p:sldId id="256" r:id="rId22"/>
    <p:sldId id="279" r:id="rId23"/>
    <p:sldId id="292" r:id="rId24"/>
    <p:sldId id="301" r:id="rId25"/>
    <p:sldId id="303" r:id="rId26"/>
    <p:sldId id="27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79F22A-4CCB-E0AE-6A0B-5D6F2C0F6B3E}" name="Pinchbeck, Gina" initials="GP" userId="S::ginap@liverpool.ac.uk::c07776be-0cb7-4da8-b76d-3a3abe0a6b01" providerId="AD"/>
  <p188:author id="{09EC64F1-C280-7867-D042-9B2010F15DFC}" name="Lawson, April" initials="AL" userId="S::alawson1@liverpool.ac.uk::a6078452-14b7-4807-92de-8d69f847cbf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406299-37CA-EBAF-D8A0-D3BE9FEB0BB8}" v="9" dt="2024-12-10T13:47:19.235"/>
    <p1510:client id="{D0E56585-96F7-584D-8358-352EC3E8C0E0}" v="2" dt="2024-12-10T12:42:55.1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0183" autoAdjust="0"/>
  </p:normalViewPr>
  <p:slideViewPr>
    <p:cSldViewPr snapToGrid="0">
      <p:cViewPr varScale="1">
        <p:scale>
          <a:sx n="90" d="100"/>
          <a:sy n="90" d="100"/>
        </p:scale>
        <p:origin x="143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https://theuniversityofliverpool-my.sharepoint.com/personal/hljgre13_liverpool_ac_uk/Documents/Strangles_project/Analysed%20clinical%20not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theuniversityofliverpool-my.sharepoint.com/personal/hljgre13_liverpool_ac_uk/Documents/Strangles_project/Analysed%20clinical%20not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theuniversityofliverpool-my.sharepoint.com/personal/hljgre13_liverpool_ac_uk/Documents/Strangles_project/suspect_data_combined_regex_TM.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theuniversityofliverpool-my.sharepoint.com/personal/hljgre13_liverpool_ac_uk/Documents/Strangles_project/all_topic_probs_annotated_equine_data_cleaned_resp.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jordangreen\Downloads\AMR_data_v2%20-%20Copy.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Types</a:t>
            </a:r>
            <a:r>
              <a:rPr lang="en-GB" baseline="0"/>
              <a:t> of samples taken for </a:t>
            </a:r>
            <a:r>
              <a:rPr lang="en-GB" i="1" baseline="0"/>
              <a:t>S. equi</a:t>
            </a:r>
            <a:r>
              <a:rPr lang="en-GB" baseline="0"/>
              <a:t> positive cases</a:t>
            </a:r>
            <a:endParaRPr lang="en-GB"/>
          </a:p>
        </c:rich>
      </c:tx>
      <c:layout>
        <c:manualLayout>
          <c:xMode val="edge"/>
          <c:yMode val="edge"/>
          <c:x val="0.11327077865266842"/>
          <c:y val="2.314814814814814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spPr>
            <a:solidFill>
              <a:schemeClr val="accent1"/>
            </a:solidFill>
            <a:ln>
              <a:noFill/>
            </a:ln>
            <a:effectLst/>
          </c:spPr>
          <c:invertIfNegative val="0"/>
          <c:cat>
            <c:strRef>
              <c:f>positives!$O$19:$O$23</c:f>
              <c:strCache>
                <c:ptCount val="5"/>
                <c:pt idx="0">
                  <c:v>Bloods</c:v>
                </c:pt>
                <c:pt idx="1">
                  <c:v>GPW</c:v>
                </c:pt>
                <c:pt idx="2">
                  <c:v>Scope</c:v>
                </c:pt>
                <c:pt idx="3">
                  <c:v>NPS</c:v>
                </c:pt>
                <c:pt idx="4">
                  <c:v>Unspecified </c:v>
                </c:pt>
              </c:strCache>
            </c:strRef>
          </c:cat>
          <c:val>
            <c:numRef>
              <c:f>positives!$Q$19:$Q$23</c:f>
              <c:numCache>
                <c:formatCode>0.0</c:formatCode>
                <c:ptCount val="5"/>
                <c:pt idx="0">
                  <c:v>51.923076923076927</c:v>
                </c:pt>
                <c:pt idx="1">
                  <c:v>16.346153846153847</c:v>
                </c:pt>
                <c:pt idx="2">
                  <c:v>0.96153846153846156</c:v>
                </c:pt>
                <c:pt idx="3">
                  <c:v>2.8846153846153846</c:v>
                </c:pt>
                <c:pt idx="4">
                  <c:v>27.884615384615387</c:v>
                </c:pt>
              </c:numCache>
            </c:numRef>
          </c:val>
          <c:extLst>
            <c:ext xmlns:c16="http://schemas.microsoft.com/office/drawing/2014/chart" uri="{C3380CC4-5D6E-409C-BE32-E72D297353CC}">
              <c16:uniqueId val="{00000000-7E7B-41B0-BB81-F850ECA77264}"/>
            </c:ext>
          </c:extLst>
        </c:ser>
        <c:dLbls>
          <c:showLegendKey val="0"/>
          <c:showVal val="0"/>
          <c:showCatName val="0"/>
          <c:showSerName val="0"/>
          <c:showPercent val="0"/>
          <c:showBubbleSize val="0"/>
        </c:dLbls>
        <c:gapWidth val="219"/>
        <c:overlap val="-27"/>
        <c:axId val="1485851152"/>
        <c:axId val="1485848752"/>
      </c:barChart>
      <c:catAx>
        <c:axId val="1485851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5848752"/>
        <c:crosses val="autoZero"/>
        <c:auto val="1"/>
        <c:lblAlgn val="ctr"/>
        <c:lblOffset val="100"/>
        <c:noMultiLvlLbl val="0"/>
      </c:catAx>
      <c:valAx>
        <c:axId val="1485848752"/>
        <c:scaling>
          <c:orientation val="minMax"/>
          <c:max val="1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Porpotion of samples types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5851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1" i="1" u="none" strike="noStrike" kern="1200" spc="0" baseline="0">
                <a:solidFill>
                  <a:schemeClr val="tx1">
                    <a:lumMod val="65000"/>
                    <a:lumOff val="35000"/>
                  </a:schemeClr>
                </a:solidFill>
                <a:latin typeface="+mn-lt"/>
                <a:ea typeface="+mn-ea"/>
                <a:cs typeface="+mn-cs"/>
              </a:defRPr>
            </a:pPr>
            <a:r>
              <a:rPr lang="en-US"/>
              <a:t>Tests</a:t>
            </a:r>
            <a:r>
              <a:rPr lang="en-US" baseline="0"/>
              <a:t> to diagnose positive S. equi equi cases </a:t>
            </a:r>
            <a:r>
              <a:rPr lang="en-US"/>
              <a:t> </a:t>
            </a:r>
          </a:p>
        </c:rich>
      </c:tx>
      <c:layout>
        <c:manualLayout>
          <c:xMode val="edge"/>
          <c:yMode val="edge"/>
          <c:x val="0.13942937553585982"/>
          <c:y val="2.9850803204436799E-2"/>
        </c:manualLayout>
      </c:layout>
      <c:overlay val="0"/>
      <c:spPr>
        <a:noFill/>
        <a:ln>
          <a:noFill/>
        </a:ln>
        <a:effectLst/>
      </c:spPr>
      <c:txPr>
        <a:bodyPr rot="0" spcFirstLastPara="1" vertOverflow="ellipsis" vert="horz" wrap="square" anchor="ctr" anchorCtr="1"/>
        <a:lstStyle/>
        <a:p>
          <a:pPr>
            <a:defRPr sz="1400" b="1" i="1"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'https://theuniversityofliverpool-my.sharepoint.com/personal/hljgre13_liverpool_ac_uk/Documents/Strangles_project/[Analysed clinical notes.xlsx]positives'!$Q$10</c:f>
              <c:strCache>
                <c:ptCount val="1"/>
                <c:pt idx="0">
                  <c:v>% </c:v>
                </c:pt>
              </c:strCache>
            </c:strRef>
          </c:tx>
          <c:spPr>
            <a:solidFill>
              <a:schemeClr val="accent2"/>
            </a:solidFill>
            <a:ln>
              <a:noFill/>
            </a:ln>
            <a:effectLst/>
          </c:spPr>
          <c:invertIfNegative val="0"/>
          <c:cat>
            <c:strRef>
              <c:f>'https://theuniversityofliverpool-my.sharepoint.com/personal/hljgre13_liverpool_ac_uk/Documents/Strangles_project/[Analysed clinical notes.xlsx]positives'!$O$11:$O$15</c:f>
              <c:strCache>
                <c:ptCount val="5"/>
                <c:pt idx="0">
                  <c:v>C+S</c:v>
                </c:pt>
                <c:pt idx="1">
                  <c:v>Elisa</c:v>
                </c:pt>
                <c:pt idx="2">
                  <c:v>unspecified bloods</c:v>
                </c:pt>
                <c:pt idx="3">
                  <c:v>PCR</c:v>
                </c:pt>
                <c:pt idx="4">
                  <c:v>unspecified test</c:v>
                </c:pt>
              </c:strCache>
            </c:strRef>
          </c:cat>
          <c:val>
            <c:numRef>
              <c:f>'https://theuniversityofliverpool-my.sharepoint.com/personal/hljgre13_liverpool_ac_uk/Documents/Strangles_project/[Analysed clinical notes.xlsx]positives'!$Q$11:$Q$15</c:f>
              <c:numCache>
                <c:formatCode>0.0</c:formatCode>
                <c:ptCount val="5"/>
                <c:pt idx="0">
                  <c:v>0.96153846153846156</c:v>
                </c:pt>
                <c:pt idx="1">
                  <c:v>51.923076923076927</c:v>
                </c:pt>
                <c:pt idx="2">
                  <c:v>29.807692307692307</c:v>
                </c:pt>
                <c:pt idx="3">
                  <c:v>15.384615384615385</c:v>
                </c:pt>
                <c:pt idx="4">
                  <c:v>34.615384615384613</c:v>
                </c:pt>
              </c:numCache>
            </c:numRef>
          </c:val>
          <c:extLst>
            <c:ext xmlns:c16="http://schemas.microsoft.com/office/drawing/2014/chart" uri="{C3380CC4-5D6E-409C-BE32-E72D297353CC}">
              <c16:uniqueId val="{00000000-A304-4A5E-87E6-E84C2A835575}"/>
            </c:ext>
          </c:extLst>
        </c:ser>
        <c:dLbls>
          <c:showLegendKey val="0"/>
          <c:showVal val="0"/>
          <c:showCatName val="0"/>
          <c:showSerName val="0"/>
          <c:showPercent val="0"/>
          <c:showBubbleSize val="0"/>
        </c:dLbls>
        <c:gapWidth val="150"/>
        <c:axId val="282453215"/>
        <c:axId val="282452255"/>
      </c:barChart>
      <c:catAx>
        <c:axId val="282453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2452255"/>
        <c:crosses val="autoZero"/>
        <c:auto val="1"/>
        <c:lblAlgn val="ctr"/>
        <c:lblOffset val="100"/>
        <c:noMultiLvlLbl val="0"/>
      </c:catAx>
      <c:valAx>
        <c:axId val="282452255"/>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Proportion of tests</a:t>
                </a:r>
                <a:r>
                  <a:rPr lang="en-GB" baseline="0"/>
                  <a:t> (%)</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24532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i="1"/>
              <a:t>Proportion of testing in S. </a:t>
            </a:r>
            <a:r>
              <a:rPr lang="en-US" b="1" i="1" err="1"/>
              <a:t>equi</a:t>
            </a:r>
            <a:r>
              <a:rPr lang="en-US" b="1" i="1"/>
              <a:t> </a:t>
            </a:r>
            <a:r>
              <a:rPr lang="en-US" b="1" i="1" err="1"/>
              <a:t>equi</a:t>
            </a:r>
            <a:r>
              <a:rPr lang="en-US" b="1" i="1"/>
              <a:t> suspected cases (n=351)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FBE2D5"/>
              </a:solidFill>
              <a:ln w="19050">
                <a:solidFill>
                  <a:schemeClr val="lt1"/>
                </a:solidFill>
              </a:ln>
              <a:effectLst/>
            </c:spPr>
            <c:extLst>
              <c:ext xmlns:c16="http://schemas.microsoft.com/office/drawing/2014/chart" uri="{C3380CC4-5D6E-409C-BE32-E72D297353CC}">
                <c16:uniqueId val="{00000001-089A-4FD2-ADB1-46417FE300C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89A-4FD2-ADB1-46417FE300C4}"/>
              </c:ext>
            </c:extLst>
          </c:dPt>
          <c:dPt>
            <c:idx val="2"/>
            <c:bubble3D val="0"/>
            <c:spPr>
              <a:solidFill>
                <a:srgbClr val="7E350E"/>
              </a:solidFill>
              <a:ln w="19050">
                <a:solidFill>
                  <a:schemeClr val="lt1"/>
                </a:solidFill>
              </a:ln>
              <a:effectLst/>
            </c:spPr>
            <c:extLst>
              <c:ext xmlns:c16="http://schemas.microsoft.com/office/drawing/2014/chart" uri="{C3380CC4-5D6E-409C-BE32-E72D297353CC}">
                <c16:uniqueId val="{00000005-089A-4FD2-ADB1-46417FE300C4}"/>
              </c:ext>
            </c:extLst>
          </c:dPt>
          <c:dPt>
            <c:idx val="3"/>
            <c:bubble3D val="0"/>
            <c:spPr>
              <a:solidFill>
                <a:srgbClr val="F1A983"/>
              </a:solidFill>
              <a:ln w="19050">
                <a:solidFill>
                  <a:schemeClr val="lt1"/>
                </a:solidFill>
              </a:ln>
              <a:effectLst/>
            </c:spPr>
            <c:extLst>
              <c:ext xmlns:c16="http://schemas.microsoft.com/office/drawing/2014/chart" uri="{C3380CC4-5D6E-409C-BE32-E72D297353CC}">
                <c16:uniqueId val="{00000007-089A-4FD2-ADB1-46417FE300C4}"/>
              </c:ext>
            </c:extLst>
          </c:dPt>
          <c:cat>
            <c:strRef>
              <c:f>'https://theuniversityofliverpool-my.sharepoint.com/personal/hljgre13_liverpool_ac_uk/Documents/Strangles_project/[suspect_data_combined_regex_TM.xlsx]Suspect  (2)'!$A$17:$A$20</c:f>
              <c:strCache>
                <c:ptCount val="4"/>
                <c:pt idx="0">
                  <c:v>multiple test</c:v>
                </c:pt>
                <c:pt idx="1">
                  <c:v>single test</c:v>
                </c:pt>
                <c:pt idx="2">
                  <c:v>no test</c:v>
                </c:pt>
                <c:pt idx="3">
                  <c:v>unspecified test</c:v>
                </c:pt>
              </c:strCache>
            </c:strRef>
          </c:cat>
          <c:val>
            <c:numRef>
              <c:f>'https://theuniversityofliverpool-my.sharepoint.com/personal/hljgre13_liverpool_ac_uk/Documents/Strangles_project/[suspect_data_combined_regex_TM.xlsx]Suspect  (2)'!$C$17:$C$20</c:f>
              <c:numCache>
                <c:formatCode>0.0</c:formatCode>
                <c:ptCount val="4"/>
                <c:pt idx="0">
                  <c:v>11.965811965811966</c:v>
                </c:pt>
                <c:pt idx="1">
                  <c:v>57.549857549857549</c:v>
                </c:pt>
                <c:pt idx="2">
                  <c:v>25.925925925925924</c:v>
                </c:pt>
                <c:pt idx="3">
                  <c:v>4.5584045584045585</c:v>
                </c:pt>
              </c:numCache>
            </c:numRef>
          </c:val>
          <c:extLst>
            <c:ext xmlns:c16="http://schemas.microsoft.com/office/drawing/2014/chart" uri="{C3380CC4-5D6E-409C-BE32-E72D297353CC}">
              <c16:uniqueId val="{00000008-089A-4FD2-ADB1-46417FE300C4}"/>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A-089A-4FD2-ADB1-46417FE300C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C-089A-4FD2-ADB1-46417FE300C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E-089A-4FD2-ADB1-46417FE300C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0-089A-4FD2-ADB1-46417FE300C4}"/>
              </c:ext>
            </c:extLst>
          </c:dPt>
          <c:cat>
            <c:strRef>
              <c:f>'https://theuniversityofliverpool-my.sharepoint.com/personal/hljgre13_liverpool_ac_uk/Documents/Strangles_project/[suspect_data_combined_regex_TM.xlsx]Suspect  (2)'!$A$17:$A$20</c:f>
              <c:strCache>
                <c:ptCount val="4"/>
                <c:pt idx="0">
                  <c:v>multiple test</c:v>
                </c:pt>
                <c:pt idx="1">
                  <c:v>single test</c:v>
                </c:pt>
                <c:pt idx="2">
                  <c:v>no test</c:v>
                </c:pt>
                <c:pt idx="3">
                  <c:v>unspecified test</c:v>
                </c:pt>
              </c:strCache>
            </c:strRef>
          </c:cat>
          <c:val>
            <c:numRef>
              <c:f>'https://theuniversityofliverpool-my.sharepoint.com/personal/hljgre13_liverpool_ac_uk/Documents/Strangles_project/[suspect_data_combined_regex_TM.xlsx]Suspect  (2)'!$C$17:$C$20</c:f>
              <c:numCache>
                <c:formatCode>0.0</c:formatCode>
                <c:ptCount val="4"/>
                <c:pt idx="0">
                  <c:v>11.965811965811966</c:v>
                </c:pt>
                <c:pt idx="1">
                  <c:v>57.549857549857549</c:v>
                </c:pt>
                <c:pt idx="2">
                  <c:v>25.925925925925924</c:v>
                </c:pt>
                <c:pt idx="3">
                  <c:v>4.5584045584045585</c:v>
                </c:pt>
              </c:numCache>
            </c:numRef>
          </c:val>
          <c:extLst>
            <c:ext xmlns:c16="http://schemas.microsoft.com/office/drawing/2014/chart" uri="{C3380CC4-5D6E-409C-BE32-E72D297353CC}">
              <c16:uniqueId val="{00000011-089A-4FD2-ADB1-46417FE300C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a:t>Treatments of Suspected strangles cases from TM data </a:t>
            </a:r>
          </a:p>
        </c:rich>
      </c:tx>
      <c:layout>
        <c:manualLayout>
          <c:xMode val="edge"/>
          <c:yMode val="edge"/>
          <c:x val="0.11559801864290277"/>
          <c:y val="2.7777777777777776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'https://theuniversityofliverpool-my.sharepoint.com/personal/hljgre13_liverpool_ac_uk/Documents/Strangles_project/[all_topic_probs_annotated_equine_data_cleaned_resp.xlsx]treatment data '!$Z$3</c:f>
              <c:strCache>
                <c:ptCount val="1"/>
                <c:pt idx="0">
                  <c:v>Proportion</c:v>
                </c:pt>
              </c:strCache>
            </c:strRef>
          </c:tx>
          <c:spPr>
            <a:solidFill>
              <a:srgbClr val="833C0C"/>
            </a:solidFill>
            <a:ln>
              <a:noFill/>
            </a:ln>
            <a:effectLst/>
          </c:spPr>
          <c:invertIfNegative val="0"/>
          <c:cat>
            <c:strRef>
              <c:f>'https://theuniversityofliverpool-my.sharepoint.com/personal/hljgre13_liverpool_ac_uk/Documents/Strangles_project/[all_topic_probs_annotated_equine_data_cleaned_resp.xlsx]treatment data '!$Y$4:$Y$11</c:f>
              <c:strCache>
                <c:ptCount val="8"/>
                <c:pt idx="0">
                  <c:v>None</c:v>
                </c:pt>
                <c:pt idx="1">
                  <c:v>Phenylbutazone </c:v>
                </c:pt>
                <c:pt idx="2">
                  <c:v>Fluxinin </c:v>
                </c:pt>
                <c:pt idx="3">
                  <c:v>Clenbuterol </c:v>
                </c:pt>
                <c:pt idx="4">
                  <c:v>Sputolosin</c:v>
                </c:pt>
                <c:pt idx="5">
                  <c:v>Corticosteroids </c:v>
                </c:pt>
                <c:pt idx="6">
                  <c:v>TMPS</c:v>
                </c:pt>
                <c:pt idx="7">
                  <c:v>Doxycycline </c:v>
                </c:pt>
              </c:strCache>
            </c:strRef>
          </c:cat>
          <c:val>
            <c:numRef>
              <c:f>'https://theuniversityofliverpool-my.sharepoint.com/personal/hljgre13_liverpool_ac_uk/Documents/Strangles_project/[all_topic_probs_annotated_equine_data_cleaned_resp.xlsx]treatment data '!$Z$4:$Z$11</c:f>
              <c:numCache>
                <c:formatCode>General</c:formatCode>
                <c:ptCount val="8"/>
                <c:pt idx="0">
                  <c:v>26.5</c:v>
                </c:pt>
                <c:pt idx="1">
                  <c:v>15.3</c:v>
                </c:pt>
                <c:pt idx="2">
                  <c:v>2</c:v>
                </c:pt>
                <c:pt idx="3">
                  <c:v>20.9</c:v>
                </c:pt>
                <c:pt idx="4">
                  <c:v>1</c:v>
                </c:pt>
                <c:pt idx="5">
                  <c:v>8.6999999999999993</c:v>
                </c:pt>
                <c:pt idx="6">
                  <c:v>19.399999999999999</c:v>
                </c:pt>
                <c:pt idx="7">
                  <c:v>2.6</c:v>
                </c:pt>
              </c:numCache>
            </c:numRef>
          </c:val>
          <c:extLst>
            <c:ext xmlns:c16="http://schemas.microsoft.com/office/drawing/2014/chart" uri="{C3380CC4-5D6E-409C-BE32-E72D297353CC}">
              <c16:uniqueId val="{00000000-FE10-464D-BC7F-FF21C8B9FF50}"/>
            </c:ext>
          </c:extLst>
        </c:ser>
        <c:dLbls>
          <c:showLegendKey val="0"/>
          <c:showVal val="0"/>
          <c:showCatName val="0"/>
          <c:showSerName val="0"/>
          <c:showPercent val="0"/>
          <c:showBubbleSize val="0"/>
        </c:dLbls>
        <c:gapWidth val="219"/>
        <c:overlap val="-27"/>
        <c:axId val="1520965128"/>
        <c:axId val="1520970760"/>
      </c:barChart>
      <c:catAx>
        <c:axId val="1520965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0970760"/>
        <c:crosses val="autoZero"/>
        <c:auto val="1"/>
        <c:lblAlgn val="ctr"/>
        <c:lblOffset val="100"/>
        <c:noMultiLvlLbl val="0"/>
      </c:catAx>
      <c:valAx>
        <c:axId val="1520970760"/>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0965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GB" i="1" dirty="0"/>
              <a:t>S. equi equi </a:t>
            </a:r>
            <a:r>
              <a:rPr lang="en-GB" dirty="0"/>
              <a:t>AMR from June 2008 - June 2023 </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'Table of classes'!$E$110</c:f>
              <c:strCache>
                <c:ptCount val="1"/>
                <c:pt idx="0">
                  <c:v>Resitance</c:v>
                </c:pt>
              </c:strCache>
            </c:strRef>
          </c:tx>
          <c:spPr>
            <a:solidFill>
              <a:schemeClr val="accent1"/>
            </a:solidFill>
            <a:ln w="50800">
              <a:solidFill>
                <a:schemeClr val="accent1"/>
              </a:solidFill>
            </a:ln>
            <a:effectLst/>
          </c:spPr>
          <c:invertIfNegative val="0"/>
          <c:cat>
            <c:strRef>
              <c:f>'Table of classes'!$G$102:$O$103</c:f>
              <c:strCache>
                <c:ptCount val="8"/>
                <c:pt idx="0">
                  <c:v>1st, 2nd CEP</c:v>
                </c:pt>
                <c:pt idx="1">
                  <c:v>3rd, 4th, 5th CEP</c:v>
                </c:pt>
                <c:pt idx="2">
                  <c:v>FQs</c:v>
                </c:pt>
                <c:pt idx="3">
                  <c:v>MAC</c:v>
                </c:pt>
                <c:pt idx="4">
                  <c:v>NS-PEN</c:v>
                </c:pt>
                <c:pt idx="5">
                  <c:v>BS-PEN</c:v>
                </c:pt>
                <c:pt idx="6">
                  <c:v>POT-S</c:v>
                </c:pt>
                <c:pt idx="7">
                  <c:v>TET</c:v>
                </c:pt>
              </c:strCache>
            </c:strRef>
          </c:cat>
          <c:val>
            <c:numRef>
              <c:f>'Table of classes'!$G$110:$O$110</c:f>
              <c:numCache>
                <c:formatCode>0.0</c:formatCode>
                <c:ptCount val="9"/>
                <c:pt idx="0">
                  <c:v>0</c:v>
                </c:pt>
                <c:pt idx="1">
                  <c:v>1.1494252873563218</c:v>
                </c:pt>
                <c:pt idx="2">
                  <c:v>17.582417582417584</c:v>
                </c:pt>
                <c:pt idx="3">
                  <c:v>0</c:v>
                </c:pt>
                <c:pt idx="4">
                  <c:v>0</c:v>
                </c:pt>
                <c:pt idx="5">
                  <c:v>0</c:v>
                </c:pt>
                <c:pt idx="6">
                  <c:v>3.225806451612903</c:v>
                </c:pt>
                <c:pt idx="7">
                  <c:v>5.376344086021505</c:v>
                </c:pt>
              </c:numCache>
            </c:numRef>
          </c:val>
          <c:extLst>
            <c:ext xmlns:c16="http://schemas.microsoft.com/office/drawing/2014/chart" uri="{C3380CC4-5D6E-409C-BE32-E72D297353CC}">
              <c16:uniqueId val="{00000000-27C3-5049-825F-08D6CDF0D058}"/>
            </c:ext>
          </c:extLst>
        </c:ser>
        <c:dLbls>
          <c:showLegendKey val="0"/>
          <c:showVal val="0"/>
          <c:showCatName val="0"/>
          <c:showSerName val="0"/>
          <c:showPercent val="0"/>
          <c:showBubbleSize val="0"/>
        </c:dLbls>
        <c:gapWidth val="219"/>
        <c:overlap val="7"/>
        <c:axId val="1529404752"/>
        <c:axId val="1620108688"/>
      </c:barChart>
      <c:catAx>
        <c:axId val="1529404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20108688"/>
        <c:crosses val="autoZero"/>
        <c:auto val="1"/>
        <c:lblAlgn val="ctr"/>
        <c:lblOffset val="100"/>
        <c:noMultiLvlLbl val="0"/>
      </c:catAx>
      <c:valAx>
        <c:axId val="162010868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dirty="0"/>
                  <a:t>total % resistance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29404752"/>
        <c:crosses val="autoZero"/>
        <c:crossBetween val="between"/>
      </c:valAx>
      <c:spPr>
        <a:noFill/>
        <a:ln>
          <a:noFill/>
        </a:ln>
        <a:effectLst/>
      </c:spPr>
    </c:plotArea>
    <c:plotVisOnly val="1"/>
    <c:dispBlanksAs val="gap"/>
    <c:showDLblsOverMax val="0"/>
  </c:chart>
  <c:spPr>
    <a:noFill/>
    <a:ln w="44450" cap="flat" cmpd="sng" algn="ctr">
      <a:noFill/>
      <a:round/>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07236E-1AFA-449F-9308-1695B0DD0541}" type="datetimeFigureOut">
              <a:rPr lang="en-GB" smtClean="0"/>
              <a:t>10/12/2024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2D40C-FBD6-4173-8CBE-ED3906B5515A}" type="slidenum">
              <a:rPr lang="en-GB" smtClean="0"/>
              <a:t>‹#›</a:t>
            </a:fld>
            <a:endParaRPr lang="en-GB" dirty="0"/>
          </a:p>
        </p:txBody>
      </p:sp>
    </p:spTree>
    <p:extLst>
      <p:ext uri="{BB962C8B-B14F-4D97-AF65-F5344CB8AC3E}">
        <p14:creationId xmlns:p14="http://schemas.microsoft.com/office/powerpoint/2010/main" val="1331985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DCC2D40C-FBD6-4173-8CBE-ED3906B5515A}" type="slidenum">
              <a:rPr lang="en-GB" smtClean="0"/>
              <a:t>2</a:t>
            </a:fld>
            <a:endParaRPr lang="en-GB" dirty="0"/>
          </a:p>
        </p:txBody>
      </p:sp>
    </p:spTree>
    <p:extLst>
      <p:ext uri="{BB962C8B-B14F-4D97-AF65-F5344CB8AC3E}">
        <p14:creationId xmlns:p14="http://schemas.microsoft.com/office/powerpoint/2010/main" val="3678469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April to add a picture </a:t>
            </a:r>
          </a:p>
        </p:txBody>
      </p:sp>
      <p:sp>
        <p:nvSpPr>
          <p:cNvPr id="4" name="Slide Number Placeholder 3"/>
          <p:cNvSpPr>
            <a:spLocks noGrp="1"/>
          </p:cNvSpPr>
          <p:nvPr>
            <p:ph type="sldNum" sz="quarter" idx="5"/>
          </p:nvPr>
        </p:nvSpPr>
        <p:spPr/>
        <p:txBody>
          <a:bodyPr/>
          <a:lstStyle/>
          <a:p>
            <a:fld id="{DCC2D40C-FBD6-4173-8CBE-ED3906B5515A}" type="slidenum">
              <a:rPr lang="en-GB" smtClean="0"/>
              <a:t>13</a:t>
            </a:fld>
            <a:endParaRPr lang="en-GB" dirty="0"/>
          </a:p>
        </p:txBody>
      </p:sp>
    </p:spTree>
    <p:extLst>
      <p:ext uri="{BB962C8B-B14F-4D97-AF65-F5344CB8AC3E}">
        <p14:creationId xmlns:p14="http://schemas.microsoft.com/office/powerpoint/2010/main" val="694196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Jordan amend </a:t>
            </a:r>
            <a:endParaRPr lang="en-GB" dirty="0"/>
          </a:p>
        </p:txBody>
      </p:sp>
      <p:sp>
        <p:nvSpPr>
          <p:cNvPr id="4" name="Slide Number Placeholder 3"/>
          <p:cNvSpPr>
            <a:spLocks noGrp="1"/>
          </p:cNvSpPr>
          <p:nvPr>
            <p:ph type="sldNum" sz="quarter" idx="5"/>
          </p:nvPr>
        </p:nvSpPr>
        <p:spPr/>
        <p:txBody>
          <a:bodyPr/>
          <a:lstStyle/>
          <a:p>
            <a:fld id="{DCC2D40C-FBD6-4173-8CBE-ED3906B5515A}" type="slidenum">
              <a:rPr lang="en-GB" smtClean="0"/>
              <a:t>14</a:t>
            </a:fld>
            <a:endParaRPr lang="en-GB" dirty="0"/>
          </a:p>
        </p:txBody>
      </p:sp>
    </p:spTree>
    <p:extLst>
      <p:ext uri="{BB962C8B-B14F-4D97-AF65-F5344CB8AC3E}">
        <p14:creationId xmlns:p14="http://schemas.microsoft.com/office/powerpoint/2010/main" val="2237360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fld id="{DCC2D40C-FBD6-4173-8CBE-ED3906B5515A}" type="slidenum">
              <a:rPr lang="en-GB" smtClean="0"/>
              <a:t>15</a:t>
            </a:fld>
            <a:endParaRPr lang="en-GB" dirty="0"/>
          </a:p>
        </p:txBody>
      </p:sp>
    </p:spTree>
    <p:extLst>
      <p:ext uri="{BB962C8B-B14F-4D97-AF65-F5344CB8AC3E}">
        <p14:creationId xmlns:p14="http://schemas.microsoft.com/office/powerpoint/2010/main" val="3605396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b="1" dirty="0">
              <a:ea typeface="Calibri"/>
              <a:cs typeface="Calibri"/>
            </a:endParaRPr>
          </a:p>
        </p:txBody>
      </p:sp>
      <p:sp>
        <p:nvSpPr>
          <p:cNvPr id="4" name="Slide Number Placeholder 3"/>
          <p:cNvSpPr>
            <a:spLocks noGrp="1"/>
          </p:cNvSpPr>
          <p:nvPr>
            <p:ph type="sldNum" sz="quarter" idx="5"/>
          </p:nvPr>
        </p:nvSpPr>
        <p:spPr/>
        <p:txBody>
          <a:bodyPr/>
          <a:lstStyle/>
          <a:p>
            <a:fld id="{DCC2D40C-FBD6-4173-8CBE-ED3906B5515A}" type="slidenum">
              <a:rPr lang="en-GB" smtClean="0"/>
              <a:t>17</a:t>
            </a:fld>
            <a:endParaRPr lang="en-GB" dirty="0"/>
          </a:p>
        </p:txBody>
      </p:sp>
    </p:spTree>
    <p:extLst>
      <p:ext uri="{BB962C8B-B14F-4D97-AF65-F5344CB8AC3E}">
        <p14:creationId xmlns:p14="http://schemas.microsoft.com/office/powerpoint/2010/main" val="3667676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a typeface="Calibri"/>
              <a:cs typeface="Calibri"/>
            </a:endParaRPr>
          </a:p>
        </p:txBody>
      </p:sp>
      <p:sp>
        <p:nvSpPr>
          <p:cNvPr id="4" name="Slide Number Placeholder 3"/>
          <p:cNvSpPr>
            <a:spLocks noGrp="1"/>
          </p:cNvSpPr>
          <p:nvPr>
            <p:ph type="sldNum" sz="quarter" idx="5"/>
          </p:nvPr>
        </p:nvSpPr>
        <p:spPr/>
        <p:txBody>
          <a:bodyPr/>
          <a:lstStyle/>
          <a:p>
            <a:fld id="{DCC2D40C-FBD6-4173-8CBE-ED3906B5515A}" type="slidenum">
              <a:rPr lang="en-GB" smtClean="0"/>
              <a:t>18</a:t>
            </a:fld>
            <a:endParaRPr lang="en-GB" dirty="0"/>
          </a:p>
        </p:txBody>
      </p:sp>
    </p:spTree>
    <p:extLst>
      <p:ext uri="{BB962C8B-B14F-4D97-AF65-F5344CB8AC3E}">
        <p14:creationId xmlns:p14="http://schemas.microsoft.com/office/powerpoint/2010/main" val="2749865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DCC2D40C-FBD6-4173-8CBE-ED3906B5515A}" type="slidenum">
              <a:rPr lang="en-GB" smtClean="0"/>
              <a:t>19</a:t>
            </a:fld>
            <a:endParaRPr lang="en-GB" dirty="0"/>
          </a:p>
        </p:txBody>
      </p:sp>
    </p:spTree>
    <p:extLst>
      <p:ext uri="{BB962C8B-B14F-4D97-AF65-F5344CB8AC3E}">
        <p14:creationId xmlns:p14="http://schemas.microsoft.com/office/powerpoint/2010/main" val="982465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DCC2D40C-FBD6-4173-8CBE-ED3906B5515A}" type="slidenum">
              <a:rPr lang="en-GB" smtClean="0"/>
              <a:t>3</a:t>
            </a:fld>
            <a:endParaRPr lang="en-GB" dirty="0"/>
          </a:p>
        </p:txBody>
      </p:sp>
    </p:spTree>
    <p:extLst>
      <p:ext uri="{BB962C8B-B14F-4D97-AF65-F5344CB8AC3E}">
        <p14:creationId xmlns:p14="http://schemas.microsoft.com/office/powerpoint/2010/main" val="453800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a:p>
            <a:endParaRPr lang="en-GB" dirty="0">
              <a:ea typeface="Calibri"/>
              <a:cs typeface="Calibri"/>
            </a:endParaRPr>
          </a:p>
          <a:p>
            <a:r>
              <a:rPr lang="en-GB" dirty="0">
                <a:ea typeface="Calibri"/>
                <a:cs typeface="Calibri"/>
              </a:rPr>
              <a:t>Ongoing and now has  - N EHR;'s </a:t>
            </a:r>
          </a:p>
        </p:txBody>
      </p:sp>
      <p:sp>
        <p:nvSpPr>
          <p:cNvPr id="4" name="Slide Number Placeholder 3"/>
          <p:cNvSpPr>
            <a:spLocks noGrp="1"/>
          </p:cNvSpPr>
          <p:nvPr>
            <p:ph type="sldNum" sz="quarter" idx="5"/>
          </p:nvPr>
        </p:nvSpPr>
        <p:spPr/>
        <p:txBody>
          <a:bodyPr/>
          <a:lstStyle/>
          <a:p>
            <a:fld id="{DCC2D40C-FBD6-4173-8CBE-ED3906B5515A}" type="slidenum">
              <a:rPr lang="en-GB" smtClean="0"/>
              <a:t>4</a:t>
            </a:fld>
            <a:endParaRPr lang="en-GB" dirty="0"/>
          </a:p>
        </p:txBody>
      </p:sp>
    </p:spTree>
    <p:extLst>
      <p:ext uri="{BB962C8B-B14F-4D97-AF65-F5344CB8AC3E}">
        <p14:creationId xmlns:p14="http://schemas.microsoft.com/office/powerpoint/2010/main" val="524325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April to add  a new pictures </a:t>
            </a:r>
            <a:endParaRPr lang="en-GB" dirty="0"/>
          </a:p>
        </p:txBody>
      </p:sp>
      <p:sp>
        <p:nvSpPr>
          <p:cNvPr id="4" name="Slide Number Placeholder 3"/>
          <p:cNvSpPr>
            <a:spLocks noGrp="1"/>
          </p:cNvSpPr>
          <p:nvPr>
            <p:ph type="sldNum" sz="quarter" idx="5"/>
          </p:nvPr>
        </p:nvSpPr>
        <p:spPr/>
        <p:txBody>
          <a:bodyPr/>
          <a:lstStyle/>
          <a:p>
            <a:fld id="{DCC2D40C-FBD6-4173-8CBE-ED3906B5515A}" type="slidenum">
              <a:rPr lang="en-GB" smtClean="0"/>
              <a:t>6</a:t>
            </a:fld>
            <a:endParaRPr lang="en-GB" dirty="0"/>
          </a:p>
        </p:txBody>
      </p:sp>
    </p:spTree>
    <p:extLst>
      <p:ext uri="{BB962C8B-B14F-4D97-AF65-F5344CB8AC3E}">
        <p14:creationId xmlns:p14="http://schemas.microsoft.com/office/powerpoint/2010/main" val="2264722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fld id="{DCC2D40C-FBD6-4173-8CBE-ED3906B5515A}" type="slidenum">
              <a:rPr lang="en-GB" smtClean="0"/>
              <a:t>7</a:t>
            </a:fld>
            <a:endParaRPr lang="en-GB" dirty="0"/>
          </a:p>
        </p:txBody>
      </p:sp>
    </p:spTree>
    <p:extLst>
      <p:ext uri="{BB962C8B-B14F-4D97-AF65-F5344CB8AC3E}">
        <p14:creationId xmlns:p14="http://schemas.microsoft.com/office/powerpoint/2010/main" val="2451752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C2D40C-FBD6-4173-8CBE-ED3906B5515A}" type="slidenum">
              <a:rPr lang="en-GB" smtClean="0"/>
              <a:t>8</a:t>
            </a:fld>
            <a:endParaRPr lang="en-GB" dirty="0"/>
          </a:p>
        </p:txBody>
      </p:sp>
    </p:spTree>
    <p:extLst>
      <p:ext uri="{BB962C8B-B14F-4D97-AF65-F5344CB8AC3E}">
        <p14:creationId xmlns:p14="http://schemas.microsoft.com/office/powerpoint/2010/main" val="516552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CC2D40C-FBD6-4173-8CBE-ED3906B5515A}" type="slidenum">
              <a:rPr lang="en-GB" smtClean="0"/>
              <a:t>9</a:t>
            </a:fld>
            <a:endParaRPr lang="en-GB"/>
          </a:p>
        </p:txBody>
      </p:sp>
    </p:spTree>
    <p:extLst>
      <p:ext uri="{BB962C8B-B14F-4D97-AF65-F5344CB8AC3E}">
        <p14:creationId xmlns:p14="http://schemas.microsoft.com/office/powerpoint/2010/main" val="3808897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a:p>
            <a:endParaRPr lang="en-GB">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DCC2D40C-FBD6-4173-8CBE-ED3906B5515A}" type="slidenum">
              <a:rPr lang="en-GB" smtClean="0"/>
              <a:t>10</a:t>
            </a:fld>
            <a:endParaRPr lang="en-GB"/>
          </a:p>
        </p:txBody>
      </p:sp>
    </p:spTree>
    <p:extLst>
      <p:ext uri="{BB962C8B-B14F-4D97-AF65-F5344CB8AC3E}">
        <p14:creationId xmlns:p14="http://schemas.microsoft.com/office/powerpoint/2010/main" val="2616423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DCC2D40C-FBD6-4173-8CBE-ED3906B5515A}" type="slidenum">
              <a:rPr lang="en-GB" smtClean="0"/>
              <a:t>12</a:t>
            </a:fld>
            <a:endParaRPr lang="en-GB"/>
          </a:p>
        </p:txBody>
      </p:sp>
    </p:spTree>
    <p:extLst>
      <p:ext uri="{BB962C8B-B14F-4D97-AF65-F5344CB8AC3E}">
        <p14:creationId xmlns:p14="http://schemas.microsoft.com/office/powerpoint/2010/main" val="2768144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ABC95E5C-F19B-43CA-9C1E-24EED45658EF}" type="datetimeFigureOut">
              <a:rPr lang="en-GB" smtClean="0"/>
              <a:t>10/12/2024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8B91DED-1F87-4C5F-8419-DF0B06A37673}" type="slidenum">
              <a:rPr lang="en-GB" smtClean="0"/>
              <a:t>‹#›</a:t>
            </a:fld>
            <a:endParaRPr lang="en-GB"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3922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C95E5C-F19B-43CA-9C1E-24EED45658EF}" type="datetimeFigureOut">
              <a:rPr lang="en-GB" smtClean="0"/>
              <a:t>10/12/2024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8B91DED-1F87-4C5F-8419-DF0B06A37673}" type="slidenum">
              <a:rPr lang="en-GB" smtClean="0"/>
              <a:t>‹#›</a:t>
            </a:fld>
            <a:endParaRPr lang="en-GB" dirty="0"/>
          </a:p>
        </p:txBody>
      </p:sp>
    </p:spTree>
    <p:extLst>
      <p:ext uri="{BB962C8B-B14F-4D97-AF65-F5344CB8AC3E}">
        <p14:creationId xmlns:p14="http://schemas.microsoft.com/office/powerpoint/2010/main" val="4044235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C95E5C-F19B-43CA-9C1E-24EED45658EF}" type="datetimeFigureOut">
              <a:rPr lang="en-GB" smtClean="0"/>
              <a:t>10/12/2024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8B91DED-1F87-4C5F-8419-DF0B06A37673}" type="slidenum">
              <a:rPr lang="en-GB" smtClean="0"/>
              <a:t>‹#›</a:t>
            </a:fld>
            <a:endParaRPr lang="en-GB" dirty="0"/>
          </a:p>
        </p:txBody>
      </p:sp>
    </p:spTree>
    <p:extLst>
      <p:ext uri="{BB962C8B-B14F-4D97-AF65-F5344CB8AC3E}">
        <p14:creationId xmlns:p14="http://schemas.microsoft.com/office/powerpoint/2010/main" val="2658584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C95E5C-F19B-43CA-9C1E-24EED45658EF}" type="datetimeFigureOut">
              <a:rPr lang="en-GB" smtClean="0"/>
              <a:t>10/12/2024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8B91DED-1F87-4C5F-8419-DF0B06A37673}" type="slidenum">
              <a:rPr lang="en-GB" smtClean="0"/>
              <a:t>‹#›</a:t>
            </a:fld>
            <a:endParaRPr lang="en-GB" dirty="0"/>
          </a:p>
        </p:txBody>
      </p:sp>
    </p:spTree>
    <p:extLst>
      <p:ext uri="{BB962C8B-B14F-4D97-AF65-F5344CB8AC3E}">
        <p14:creationId xmlns:p14="http://schemas.microsoft.com/office/powerpoint/2010/main" val="3511066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BC95E5C-F19B-43CA-9C1E-24EED45658EF}" type="datetimeFigureOut">
              <a:rPr lang="en-GB" smtClean="0"/>
              <a:t>10/12/2024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8B91DED-1F87-4C5F-8419-DF0B06A37673}" type="slidenum">
              <a:rPr lang="en-GB" smtClean="0"/>
              <a:t>‹#›</a:t>
            </a:fld>
            <a:endParaRPr lang="en-GB"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5091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C95E5C-F19B-43CA-9C1E-24EED45658EF}" type="datetimeFigureOut">
              <a:rPr lang="en-GB" smtClean="0"/>
              <a:t>10/12/2024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8B91DED-1F87-4C5F-8419-DF0B06A37673}" type="slidenum">
              <a:rPr lang="en-GB" smtClean="0"/>
              <a:t>‹#›</a:t>
            </a:fld>
            <a:endParaRPr lang="en-GB" dirty="0"/>
          </a:p>
        </p:txBody>
      </p:sp>
    </p:spTree>
    <p:extLst>
      <p:ext uri="{BB962C8B-B14F-4D97-AF65-F5344CB8AC3E}">
        <p14:creationId xmlns:p14="http://schemas.microsoft.com/office/powerpoint/2010/main" val="748562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C95E5C-F19B-43CA-9C1E-24EED45658EF}" type="datetimeFigureOut">
              <a:rPr lang="en-GB" smtClean="0"/>
              <a:t>10/12/2024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8B91DED-1F87-4C5F-8419-DF0B06A37673}" type="slidenum">
              <a:rPr lang="en-GB" smtClean="0"/>
              <a:t>‹#›</a:t>
            </a:fld>
            <a:endParaRPr lang="en-GB" dirty="0"/>
          </a:p>
        </p:txBody>
      </p:sp>
    </p:spTree>
    <p:extLst>
      <p:ext uri="{BB962C8B-B14F-4D97-AF65-F5344CB8AC3E}">
        <p14:creationId xmlns:p14="http://schemas.microsoft.com/office/powerpoint/2010/main" val="2973626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C95E5C-F19B-43CA-9C1E-24EED45658EF}" type="datetimeFigureOut">
              <a:rPr lang="en-GB" smtClean="0"/>
              <a:t>10/12/2024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8B91DED-1F87-4C5F-8419-DF0B06A37673}" type="slidenum">
              <a:rPr lang="en-GB" smtClean="0"/>
              <a:t>‹#›</a:t>
            </a:fld>
            <a:endParaRPr lang="en-GB" dirty="0"/>
          </a:p>
        </p:txBody>
      </p:sp>
    </p:spTree>
    <p:extLst>
      <p:ext uri="{BB962C8B-B14F-4D97-AF65-F5344CB8AC3E}">
        <p14:creationId xmlns:p14="http://schemas.microsoft.com/office/powerpoint/2010/main" val="120118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BC95E5C-F19B-43CA-9C1E-24EED45658EF}" type="datetimeFigureOut">
              <a:rPr lang="en-GB" smtClean="0"/>
              <a:t>10/12/2024</a:t>
            </a:fld>
            <a:endParaRPr lang="en-GB"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dirty="0"/>
          </a:p>
        </p:txBody>
      </p:sp>
      <p:sp>
        <p:nvSpPr>
          <p:cNvPr id="9" name="Slide Number Placeholder 8"/>
          <p:cNvSpPr>
            <a:spLocks noGrp="1"/>
          </p:cNvSpPr>
          <p:nvPr>
            <p:ph type="sldNum" sz="quarter" idx="12"/>
          </p:nvPr>
        </p:nvSpPr>
        <p:spPr/>
        <p:txBody>
          <a:bodyPr/>
          <a:lstStyle/>
          <a:p>
            <a:fld id="{B8B91DED-1F87-4C5F-8419-DF0B06A37673}" type="slidenum">
              <a:rPr lang="en-GB" smtClean="0"/>
              <a:t>‹#›</a:t>
            </a:fld>
            <a:endParaRPr lang="en-GB" dirty="0"/>
          </a:p>
        </p:txBody>
      </p:sp>
    </p:spTree>
    <p:extLst>
      <p:ext uri="{BB962C8B-B14F-4D97-AF65-F5344CB8AC3E}">
        <p14:creationId xmlns:p14="http://schemas.microsoft.com/office/powerpoint/2010/main" val="751865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BC95E5C-F19B-43CA-9C1E-24EED45658EF}" type="datetimeFigureOut">
              <a:rPr lang="en-GB" smtClean="0"/>
              <a:t>10/12/2024</a:t>
            </a:fld>
            <a:endParaRPr lang="en-GB"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8B91DED-1F87-4C5F-8419-DF0B06A37673}" type="slidenum">
              <a:rPr lang="en-GB" smtClean="0"/>
              <a:t>‹#›</a:t>
            </a:fld>
            <a:endParaRPr lang="en-GB" dirty="0"/>
          </a:p>
        </p:txBody>
      </p:sp>
    </p:spTree>
    <p:extLst>
      <p:ext uri="{BB962C8B-B14F-4D97-AF65-F5344CB8AC3E}">
        <p14:creationId xmlns:p14="http://schemas.microsoft.com/office/powerpoint/2010/main" val="455649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BC95E5C-F19B-43CA-9C1E-24EED45658EF}" type="datetimeFigureOut">
              <a:rPr lang="en-GB" smtClean="0"/>
              <a:t>10/12/2024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8B91DED-1F87-4C5F-8419-DF0B06A37673}" type="slidenum">
              <a:rPr lang="en-GB" smtClean="0"/>
              <a:t>‹#›</a:t>
            </a:fld>
            <a:endParaRPr lang="en-GB" dirty="0"/>
          </a:p>
        </p:txBody>
      </p:sp>
    </p:spTree>
    <p:extLst>
      <p:ext uri="{BB962C8B-B14F-4D97-AF65-F5344CB8AC3E}">
        <p14:creationId xmlns:p14="http://schemas.microsoft.com/office/powerpoint/2010/main" val="3939925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BC95E5C-F19B-43CA-9C1E-24EED45658EF}" type="datetimeFigureOut">
              <a:rPr lang="en-GB" smtClean="0"/>
              <a:t>10/12/2024</a:t>
            </a:fld>
            <a:endParaRPr lang="en-GB"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8B91DED-1F87-4C5F-8419-DF0B06A37673}" type="slidenum">
              <a:rPr lang="en-GB" smtClean="0"/>
              <a:t>‹#›</a:t>
            </a:fld>
            <a:endParaRPr lang="en-GB"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2277670"/>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13.png"/><Relationship Id="rId4" Type="http://schemas.openxmlformats.org/officeDocument/2006/relationships/image" Target="../media/image5.tiff"/></Relationships>
</file>

<file path=ppt/slides/_rels/slide23.xml.rels><?xml version="1.0" encoding="UTF-8" standalone="yes"?>
<Relationships xmlns="http://schemas.openxmlformats.org/package/2006/relationships"><Relationship Id="rId3" Type="http://schemas.openxmlformats.org/officeDocument/2006/relationships/hyperlink" Target="https://www.publichealthnotes.com/antimicrobial-resiatance-amr/" TargetMode="External"/><Relationship Id="rId2" Type="http://schemas.openxmlformats.org/officeDocument/2006/relationships/hyperlink" Target="https://www.msdvetmanual.com/respiratory-system/respiratory-diseases-of-horses/strangles-in-horses"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tiff"/><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CBA79-2CD0-42AF-BE32-CFD671B0909A}"/>
              </a:ext>
            </a:extLst>
          </p:cNvPr>
          <p:cNvSpPr>
            <a:spLocks noGrp="1"/>
          </p:cNvSpPr>
          <p:nvPr>
            <p:ph type="title"/>
          </p:nvPr>
        </p:nvSpPr>
        <p:spPr>
          <a:xfrm>
            <a:off x="1196502" y="2526778"/>
            <a:ext cx="10657462" cy="1405310"/>
          </a:xfrm>
        </p:spPr>
        <p:txBody>
          <a:bodyPr>
            <a:normAutofit fontScale="90000"/>
          </a:bodyPr>
          <a:lstStyle/>
          <a:p>
            <a:r>
              <a:rPr lang="en-GB" b="1" dirty="0"/>
              <a:t>Enhancing strangles surveillance and understanding decision making around Strangles  diagnosis in the equine population</a:t>
            </a:r>
            <a:endParaRPr lang="en-GB" dirty="0"/>
          </a:p>
        </p:txBody>
      </p:sp>
      <p:pic>
        <p:nvPicPr>
          <p:cNvPr id="4" name="Picture 3">
            <a:extLst>
              <a:ext uri="{FF2B5EF4-FFF2-40B4-BE49-F238E27FC236}">
                <a16:creationId xmlns:a16="http://schemas.microsoft.com/office/drawing/2014/main" id="{1CEB8C1A-68F5-442C-8A7B-B6668F2557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2763667" cy="797960"/>
          </a:xfrm>
          <a:prstGeom prst="rect">
            <a:avLst/>
          </a:prstGeom>
        </p:spPr>
      </p:pic>
      <p:sp>
        <p:nvSpPr>
          <p:cNvPr id="5" name="TextBox 4">
            <a:extLst>
              <a:ext uri="{FF2B5EF4-FFF2-40B4-BE49-F238E27FC236}">
                <a16:creationId xmlns:a16="http://schemas.microsoft.com/office/drawing/2014/main" id="{50D7BAD6-81AD-496E-8229-9CF9FBED8787}"/>
              </a:ext>
            </a:extLst>
          </p:cNvPr>
          <p:cNvSpPr txBox="1"/>
          <p:nvPr/>
        </p:nvSpPr>
        <p:spPr>
          <a:xfrm>
            <a:off x="7666654" y="5660906"/>
            <a:ext cx="4525346" cy="1292662"/>
          </a:xfrm>
          <a:prstGeom prst="rect">
            <a:avLst/>
          </a:prstGeom>
          <a:noFill/>
        </p:spPr>
        <p:txBody>
          <a:bodyPr wrap="square" rtlCol="0">
            <a:spAutoFit/>
          </a:bodyPr>
          <a:lstStyle/>
          <a:p>
            <a:pPr algn="ctr"/>
            <a:r>
              <a:rPr lang="en-GB" dirty="0"/>
              <a:t>By Jordan Green</a:t>
            </a:r>
          </a:p>
          <a:p>
            <a:r>
              <a:rPr lang="en-GB" dirty="0"/>
              <a:t>Supervisors: Gina Pinchbeck and April Lawson </a:t>
            </a:r>
          </a:p>
          <a:p>
            <a:endParaRPr lang="en-GB" sz="2400" dirty="0"/>
          </a:p>
          <a:p>
            <a:endParaRPr lang="en-GB" dirty="0"/>
          </a:p>
        </p:txBody>
      </p:sp>
    </p:spTree>
    <p:extLst>
      <p:ext uri="{BB962C8B-B14F-4D97-AF65-F5344CB8AC3E}">
        <p14:creationId xmlns:p14="http://schemas.microsoft.com/office/powerpoint/2010/main" val="2476242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3E00694-E403-4987-8634-15F6D8E4C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a:t>/</a:t>
            </a:r>
          </a:p>
        </p:txBody>
      </p:sp>
      <p:sp>
        <p:nvSpPr>
          <p:cNvPr id="2" name="TextBox 1">
            <a:extLst>
              <a:ext uri="{FF2B5EF4-FFF2-40B4-BE49-F238E27FC236}">
                <a16:creationId xmlns:a16="http://schemas.microsoft.com/office/drawing/2014/main" id="{07000982-9029-A8F2-5D27-E3992DE6DF69}"/>
              </a:ext>
            </a:extLst>
          </p:cNvPr>
          <p:cNvSpPr txBox="1"/>
          <p:nvPr/>
        </p:nvSpPr>
        <p:spPr>
          <a:xfrm>
            <a:off x="471061" y="745819"/>
            <a:ext cx="4581331" cy="646331"/>
          </a:xfrm>
          <a:prstGeom prst="rect">
            <a:avLst/>
          </a:prstGeom>
          <a:noFill/>
        </p:spPr>
        <p:txBody>
          <a:bodyPr wrap="square" lIns="91440" tIns="45720" rIns="91440" bIns="45720" rtlCol="0" anchor="t">
            <a:spAutoFit/>
          </a:bodyPr>
          <a:lstStyle/>
          <a:p>
            <a:r>
              <a:rPr lang="en-GB" i="1" u="sng"/>
              <a:t>Diagnostic tests performed for S. </a:t>
            </a:r>
            <a:r>
              <a:rPr lang="en-GB" i="1" u="sng" err="1"/>
              <a:t>equi</a:t>
            </a:r>
            <a:r>
              <a:rPr lang="en-GB" i="1" u="sng"/>
              <a:t> positive cases (n= 104):</a:t>
            </a:r>
          </a:p>
        </p:txBody>
      </p:sp>
      <p:graphicFrame>
        <p:nvGraphicFramePr>
          <p:cNvPr id="6" name="Chart 5">
            <a:extLst>
              <a:ext uri="{FF2B5EF4-FFF2-40B4-BE49-F238E27FC236}">
                <a16:creationId xmlns:a16="http://schemas.microsoft.com/office/drawing/2014/main" id="{4E0E3049-C12D-24F6-742C-FC642184CED9}"/>
              </a:ext>
            </a:extLst>
          </p:cNvPr>
          <p:cNvGraphicFramePr>
            <a:graphicFrameLocks/>
          </p:cNvGraphicFramePr>
          <p:nvPr>
            <p:extLst>
              <p:ext uri="{D42A27DB-BD31-4B8C-83A1-F6EECF244321}">
                <p14:modId xmlns:p14="http://schemas.microsoft.com/office/powerpoint/2010/main" val="2881645923"/>
              </p:ext>
            </p:extLst>
          </p:nvPr>
        </p:nvGraphicFramePr>
        <p:xfrm>
          <a:off x="6475448" y="1383541"/>
          <a:ext cx="5113175" cy="279451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8A90A50A-A032-A53F-336A-7016E8F3BC21}"/>
              </a:ext>
            </a:extLst>
          </p:cNvPr>
          <p:cNvSpPr txBox="1"/>
          <p:nvPr/>
        </p:nvSpPr>
        <p:spPr>
          <a:xfrm>
            <a:off x="6475448" y="737210"/>
            <a:ext cx="5113176" cy="646331"/>
          </a:xfrm>
          <a:prstGeom prst="rect">
            <a:avLst/>
          </a:prstGeom>
          <a:noFill/>
        </p:spPr>
        <p:txBody>
          <a:bodyPr wrap="square" rtlCol="0">
            <a:spAutoFit/>
          </a:bodyPr>
          <a:lstStyle/>
          <a:p>
            <a:r>
              <a:rPr lang="en-GB" i="1" u="sng"/>
              <a:t>Samples types taken for diagnostic testing on S. </a:t>
            </a:r>
            <a:r>
              <a:rPr lang="en-GB" i="1" u="sng" err="1"/>
              <a:t>Equi</a:t>
            </a:r>
            <a:r>
              <a:rPr lang="en-GB" i="1" u="sng"/>
              <a:t> positive cases (n=104) </a:t>
            </a:r>
          </a:p>
        </p:txBody>
      </p:sp>
      <p:sp>
        <p:nvSpPr>
          <p:cNvPr id="8" name="TextBox 7">
            <a:extLst>
              <a:ext uri="{FF2B5EF4-FFF2-40B4-BE49-F238E27FC236}">
                <a16:creationId xmlns:a16="http://schemas.microsoft.com/office/drawing/2014/main" id="{DDB68A3E-5961-739B-EB4B-32000C53932E}"/>
              </a:ext>
            </a:extLst>
          </p:cNvPr>
          <p:cNvSpPr txBox="1"/>
          <p:nvPr/>
        </p:nvSpPr>
        <p:spPr>
          <a:xfrm>
            <a:off x="6823617" y="4174365"/>
            <a:ext cx="5200260" cy="1200329"/>
          </a:xfrm>
          <a:prstGeom prst="rect">
            <a:avLst/>
          </a:prstGeom>
          <a:noFill/>
        </p:spPr>
        <p:txBody>
          <a:bodyPr wrap="square" lIns="91440" tIns="45720" rIns="91440" bIns="45720" rtlCol="0" anchor="t">
            <a:spAutoFit/>
          </a:bodyPr>
          <a:lstStyle/>
          <a:p>
            <a:r>
              <a:rPr lang="en-GB"/>
              <a:t>Blood sampling most common (~51%), followed by GPW (~17.5%)</a:t>
            </a:r>
          </a:p>
          <a:p>
            <a:endParaRPr lang="en-GB"/>
          </a:p>
          <a:p>
            <a:endParaRPr lang="en-GB"/>
          </a:p>
        </p:txBody>
      </p:sp>
      <p:sp>
        <p:nvSpPr>
          <p:cNvPr id="9" name="TextBox 8">
            <a:extLst>
              <a:ext uri="{FF2B5EF4-FFF2-40B4-BE49-F238E27FC236}">
                <a16:creationId xmlns:a16="http://schemas.microsoft.com/office/drawing/2014/main" id="{3997501B-C5CC-BA4F-2FE0-8E96F468C01B}"/>
              </a:ext>
            </a:extLst>
          </p:cNvPr>
          <p:cNvSpPr txBox="1"/>
          <p:nvPr/>
        </p:nvSpPr>
        <p:spPr>
          <a:xfrm>
            <a:off x="506183" y="4186667"/>
            <a:ext cx="5113175" cy="1200329"/>
          </a:xfrm>
          <a:prstGeom prst="rect">
            <a:avLst/>
          </a:prstGeom>
          <a:noFill/>
        </p:spPr>
        <p:txBody>
          <a:bodyPr wrap="square" lIns="91440" tIns="45720" rIns="91440" bIns="45720" rtlCol="0" anchor="t">
            <a:spAutoFit/>
          </a:bodyPr>
          <a:lstStyle/>
          <a:p>
            <a:r>
              <a:rPr lang="en-GB" dirty="0">
                <a:ea typeface="Calibri"/>
                <a:cs typeface="Calibri"/>
              </a:rPr>
              <a:t>Elisa tests from blood sampling</a:t>
            </a:r>
          </a:p>
          <a:p>
            <a:endParaRPr lang="en-GB" dirty="0"/>
          </a:p>
          <a:p>
            <a:r>
              <a:rPr lang="en-GB" dirty="0"/>
              <a:t>Culture and sensitivity performed in only  1% of positive strangles cases. </a:t>
            </a:r>
            <a:endParaRPr lang="en-GB" dirty="0">
              <a:ea typeface="Calibri"/>
              <a:cs typeface="Calibri"/>
            </a:endParaRPr>
          </a:p>
        </p:txBody>
      </p:sp>
      <p:pic>
        <p:nvPicPr>
          <p:cNvPr id="10" name="Picture 9">
            <a:extLst>
              <a:ext uri="{FF2B5EF4-FFF2-40B4-BE49-F238E27FC236}">
                <a16:creationId xmlns:a16="http://schemas.microsoft.com/office/drawing/2014/main" id="{A583184B-2BEC-DEB4-480E-2430EDE7BA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4377"/>
            <a:ext cx="2761727" cy="798645"/>
          </a:xfrm>
          <a:prstGeom prst="rect">
            <a:avLst/>
          </a:prstGeom>
        </p:spPr>
      </p:pic>
      <p:sp>
        <p:nvSpPr>
          <p:cNvPr id="11" name="TextBox 10">
            <a:extLst>
              <a:ext uri="{FF2B5EF4-FFF2-40B4-BE49-F238E27FC236}">
                <a16:creationId xmlns:a16="http://schemas.microsoft.com/office/drawing/2014/main" id="{74944DA1-1E65-9A73-7FB6-3A0B6FCC58BD}"/>
              </a:ext>
            </a:extLst>
          </p:cNvPr>
          <p:cNvSpPr txBox="1"/>
          <p:nvPr/>
        </p:nvSpPr>
        <p:spPr>
          <a:xfrm>
            <a:off x="5627833" y="137773"/>
            <a:ext cx="7713305" cy="461665"/>
          </a:xfrm>
          <a:prstGeom prst="rect">
            <a:avLst/>
          </a:prstGeom>
          <a:noFill/>
        </p:spPr>
        <p:txBody>
          <a:bodyPr wrap="square" rtlCol="0">
            <a:spAutoFit/>
          </a:bodyPr>
          <a:lstStyle/>
          <a:p>
            <a:r>
              <a:rPr lang="en-GB" sz="2400" b="1" i="1"/>
              <a:t>S. </a:t>
            </a:r>
            <a:r>
              <a:rPr lang="en-GB" sz="2400" b="1" i="1" err="1"/>
              <a:t>equi</a:t>
            </a:r>
            <a:r>
              <a:rPr lang="en-GB" sz="2400" b="1" i="1"/>
              <a:t> </a:t>
            </a:r>
            <a:r>
              <a:rPr lang="en-GB" sz="2400" b="1"/>
              <a:t>Positive cases- what diagnostic tests?</a:t>
            </a:r>
          </a:p>
        </p:txBody>
      </p:sp>
      <p:graphicFrame>
        <p:nvGraphicFramePr>
          <p:cNvPr id="4" name="Chart 3">
            <a:extLst>
              <a:ext uri="{FF2B5EF4-FFF2-40B4-BE49-F238E27FC236}">
                <a16:creationId xmlns:a16="http://schemas.microsoft.com/office/drawing/2014/main" id="{F23D6C6A-8C97-7F4A-0951-6BD7E700ACF0}"/>
              </a:ext>
            </a:extLst>
          </p:cNvPr>
          <p:cNvGraphicFramePr>
            <a:graphicFrameLocks/>
          </p:cNvGraphicFramePr>
          <p:nvPr>
            <p:extLst>
              <p:ext uri="{D42A27DB-BD31-4B8C-83A1-F6EECF244321}">
                <p14:modId xmlns:p14="http://schemas.microsoft.com/office/powerpoint/2010/main" val="3073892258"/>
              </p:ext>
            </p:extLst>
          </p:nvPr>
        </p:nvGraphicFramePr>
        <p:xfrm>
          <a:off x="326475" y="1387125"/>
          <a:ext cx="5304000" cy="26547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48837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87A213-814C-A9B9-4069-3B45FBBFED38}"/>
              </a:ext>
            </a:extLst>
          </p:cNvPr>
          <p:cNvSpPr/>
          <p:nvPr/>
        </p:nvSpPr>
        <p:spPr>
          <a:xfrm>
            <a:off x="1063690" y="1716833"/>
            <a:ext cx="10133045" cy="746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0EAC95A3-5E7A-477D-8C08-976A4290D0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2763667" cy="797960"/>
          </a:xfrm>
          <a:prstGeom prst="rect">
            <a:avLst/>
          </a:prstGeom>
        </p:spPr>
      </p:pic>
      <p:sp>
        <p:nvSpPr>
          <p:cNvPr id="4" name="TextBox 3">
            <a:extLst>
              <a:ext uri="{FF2B5EF4-FFF2-40B4-BE49-F238E27FC236}">
                <a16:creationId xmlns:a16="http://schemas.microsoft.com/office/drawing/2014/main" id="{529BFB64-5946-CFA2-60E7-ACF566B65C8C}"/>
              </a:ext>
            </a:extLst>
          </p:cNvPr>
          <p:cNvSpPr txBox="1"/>
          <p:nvPr/>
        </p:nvSpPr>
        <p:spPr>
          <a:xfrm>
            <a:off x="7162599" y="120930"/>
            <a:ext cx="6471070" cy="830997"/>
          </a:xfrm>
          <a:prstGeom prst="rect">
            <a:avLst/>
          </a:prstGeom>
          <a:noFill/>
        </p:spPr>
        <p:txBody>
          <a:bodyPr wrap="square" rtlCol="0">
            <a:spAutoFit/>
          </a:bodyPr>
          <a:lstStyle/>
          <a:p>
            <a:r>
              <a:rPr lang="en-GB" sz="2400" b="1" i="1"/>
              <a:t>S. </a:t>
            </a:r>
            <a:r>
              <a:rPr lang="en-GB" sz="2400" b="1" i="1" err="1"/>
              <a:t>equi</a:t>
            </a:r>
            <a:r>
              <a:rPr lang="en-GB" sz="2400" b="1" i="1"/>
              <a:t> </a:t>
            </a:r>
            <a:r>
              <a:rPr lang="en-GB" sz="2400" b="1" i="1" err="1"/>
              <a:t>equi</a:t>
            </a:r>
            <a:r>
              <a:rPr lang="en-GB" sz="2400" b="1" i="1"/>
              <a:t> </a:t>
            </a:r>
            <a:r>
              <a:rPr lang="en-GB" sz="2400" b="1"/>
              <a:t>suspected cases- </a:t>
            </a:r>
          </a:p>
          <a:p>
            <a:r>
              <a:rPr lang="en-GB" sz="2400" b="1"/>
              <a:t>Amount of samples/testing done</a:t>
            </a:r>
          </a:p>
        </p:txBody>
      </p:sp>
      <p:graphicFrame>
        <p:nvGraphicFramePr>
          <p:cNvPr id="7" name="Table 6">
            <a:extLst>
              <a:ext uri="{FF2B5EF4-FFF2-40B4-BE49-F238E27FC236}">
                <a16:creationId xmlns:a16="http://schemas.microsoft.com/office/drawing/2014/main" id="{0313EDDD-B6FE-8E84-766A-CF7EE69E1933}"/>
              </a:ext>
            </a:extLst>
          </p:cNvPr>
          <p:cNvGraphicFramePr>
            <a:graphicFrameLocks noGrp="1"/>
          </p:cNvGraphicFramePr>
          <p:nvPr>
            <p:extLst>
              <p:ext uri="{D42A27DB-BD31-4B8C-83A1-F6EECF244321}">
                <p14:modId xmlns:p14="http://schemas.microsoft.com/office/powerpoint/2010/main" val="314565667"/>
              </p:ext>
            </p:extLst>
          </p:nvPr>
        </p:nvGraphicFramePr>
        <p:xfrm>
          <a:off x="6536614" y="2446857"/>
          <a:ext cx="5200260" cy="1792614"/>
        </p:xfrm>
        <a:graphic>
          <a:graphicData uri="http://schemas.openxmlformats.org/drawingml/2006/table">
            <a:tbl>
              <a:tblPr>
                <a:tableStyleId>{073A0DAA-6AF3-43AB-8588-CEC1D06C72B9}</a:tableStyleId>
              </a:tblPr>
              <a:tblGrid>
                <a:gridCol w="1217158">
                  <a:extLst>
                    <a:ext uri="{9D8B030D-6E8A-4147-A177-3AD203B41FA5}">
                      <a16:colId xmlns:a16="http://schemas.microsoft.com/office/drawing/2014/main" val="2789195609"/>
                    </a:ext>
                  </a:extLst>
                </a:gridCol>
                <a:gridCol w="1428837">
                  <a:extLst>
                    <a:ext uri="{9D8B030D-6E8A-4147-A177-3AD203B41FA5}">
                      <a16:colId xmlns:a16="http://schemas.microsoft.com/office/drawing/2014/main" val="2216245082"/>
                    </a:ext>
                  </a:extLst>
                </a:gridCol>
                <a:gridCol w="2554265">
                  <a:extLst>
                    <a:ext uri="{9D8B030D-6E8A-4147-A177-3AD203B41FA5}">
                      <a16:colId xmlns:a16="http://schemas.microsoft.com/office/drawing/2014/main" val="3922759572"/>
                    </a:ext>
                  </a:extLst>
                </a:gridCol>
              </a:tblGrid>
              <a:tr h="266068">
                <a:tc>
                  <a:txBody>
                    <a:bodyPr/>
                    <a:lstStyle/>
                    <a:p>
                      <a:pPr algn="l" fontAlgn="b"/>
                      <a:r>
                        <a:rPr lang="en-GB" sz="1600" u="none" strike="noStrike">
                          <a:effectLst/>
                        </a:rPr>
                        <a:t>Test frequency </a:t>
                      </a:r>
                      <a:endParaRPr lang="en-GB" sz="1600" b="1" i="0" u="none" strike="noStrike">
                        <a:solidFill>
                          <a:srgbClr val="FFFFFF"/>
                        </a:solidFill>
                        <a:effectLst/>
                        <a:latin typeface="Calibri" panose="020F0502020204030204" pitchFamily="34" charset="0"/>
                      </a:endParaRPr>
                    </a:p>
                  </a:txBody>
                  <a:tcPr marL="9525" marR="9525" marT="9525" marB="0" anchor="b">
                    <a:solidFill>
                      <a:schemeClr val="bg1">
                        <a:lumMod val="75000"/>
                      </a:schemeClr>
                    </a:solidFill>
                  </a:tcPr>
                </a:tc>
                <a:tc>
                  <a:txBody>
                    <a:bodyPr/>
                    <a:lstStyle/>
                    <a:p>
                      <a:pPr algn="l" fontAlgn="b"/>
                      <a:r>
                        <a:rPr lang="en-GB" sz="1600" u="none" strike="noStrike">
                          <a:effectLst/>
                        </a:rPr>
                        <a:t> Total (n)</a:t>
                      </a:r>
                      <a:endParaRPr lang="en-GB" sz="1600" b="1" i="0" u="none" strike="noStrike">
                        <a:solidFill>
                          <a:srgbClr val="FFFFFF"/>
                        </a:solidFill>
                        <a:effectLst/>
                        <a:latin typeface="Calibri" panose="020F0502020204030204" pitchFamily="34" charset="0"/>
                      </a:endParaRPr>
                    </a:p>
                  </a:txBody>
                  <a:tcPr marL="9525" marR="9525" marT="9525" marB="0" anchor="b">
                    <a:solidFill>
                      <a:schemeClr val="bg1">
                        <a:lumMod val="75000"/>
                      </a:schemeClr>
                    </a:solidFill>
                  </a:tcPr>
                </a:tc>
                <a:tc>
                  <a:txBody>
                    <a:bodyPr/>
                    <a:lstStyle/>
                    <a:p>
                      <a:pPr algn="l" fontAlgn="b"/>
                      <a:r>
                        <a:rPr lang="en-GB" sz="1600" u="none" strike="noStrike">
                          <a:effectLst/>
                        </a:rPr>
                        <a:t>Proportion (%)</a:t>
                      </a:r>
                      <a:endParaRPr lang="en-GB" sz="1600" b="1" i="0" u="none" strike="noStrike">
                        <a:solidFill>
                          <a:srgbClr val="FFFFFF"/>
                        </a:solidFill>
                        <a:effectLst/>
                        <a:latin typeface="Calibri" panose="020F0502020204030204" pitchFamily="34" charset="0"/>
                      </a:endParaRPr>
                    </a:p>
                  </a:txBody>
                  <a:tcPr marL="9525" marR="9525" marT="9525" marB="0" anchor="b">
                    <a:solidFill>
                      <a:schemeClr val="bg1">
                        <a:lumMod val="75000"/>
                      </a:schemeClr>
                    </a:solidFill>
                  </a:tcPr>
                </a:tc>
                <a:extLst>
                  <a:ext uri="{0D108BD9-81ED-4DB2-BD59-A6C34878D82A}">
                    <a16:rowId xmlns:a16="http://schemas.microsoft.com/office/drawing/2014/main" val="452061124"/>
                  </a:ext>
                </a:extLst>
              </a:tr>
              <a:tr h="266068">
                <a:tc>
                  <a:txBody>
                    <a:bodyPr/>
                    <a:lstStyle/>
                    <a:p>
                      <a:pPr algn="ctr" fontAlgn="b"/>
                      <a:r>
                        <a:rPr lang="en-GB" sz="1600" u="none" strike="noStrike">
                          <a:effectLst/>
                        </a:rPr>
                        <a:t>multiple test</a:t>
                      </a:r>
                      <a:endParaRPr lang="en-GB" sz="1600" b="0" i="0" u="none" strike="noStrike">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600" b="0" i="0" u="none" strike="noStrike">
                          <a:solidFill>
                            <a:srgbClr val="000000"/>
                          </a:solidFill>
                          <a:effectLst/>
                          <a:latin typeface="Calibri"/>
                        </a:rPr>
                        <a:t>42</a:t>
                      </a:r>
                      <a:endParaRPr lang="en-US"/>
                    </a:p>
                  </a:txBody>
                  <a:tcPr marL="9525" marR="9525" marT="9525" marB="0" anchor="b">
                    <a:solidFill>
                      <a:schemeClr val="bg1"/>
                    </a:solidFill>
                  </a:tcPr>
                </a:tc>
                <a:tc>
                  <a:txBody>
                    <a:bodyPr/>
                    <a:lstStyle/>
                    <a:p>
                      <a:pPr algn="ctr" fontAlgn="b"/>
                      <a:r>
                        <a:rPr lang="en-GB" sz="1600" u="none" strike="noStrike">
                          <a:effectLst/>
                        </a:rPr>
                        <a:t>12.0</a:t>
                      </a:r>
                      <a:endParaRPr lang="en-GB" sz="1600" b="0" i="0" u="none" strike="noStrike">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675968903"/>
                  </a:ext>
                </a:extLst>
              </a:tr>
              <a:tr h="266068">
                <a:tc>
                  <a:txBody>
                    <a:bodyPr/>
                    <a:lstStyle/>
                    <a:p>
                      <a:pPr algn="ctr" fontAlgn="b"/>
                      <a:r>
                        <a:rPr lang="en-GB" sz="1600" u="none" strike="noStrike">
                          <a:effectLst/>
                        </a:rPr>
                        <a:t>single test</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600" b="0" i="0" u="none" strike="noStrike">
                          <a:solidFill>
                            <a:srgbClr val="000000"/>
                          </a:solidFill>
                          <a:effectLst/>
                          <a:latin typeface="Calibri"/>
                        </a:rPr>
                        <a:t>206</a:t>
                      </a:r>
                    </a:p>
                  </a:txBody>
                  <a:tcPr marL="9525" marR="9525" marT="9525" marB="0" anchor="b"/>
                </a:tc>
                <a:tc>
                  <a:txBody>
                    <a:bodyPr/>
                    <a:lstStyle/>
                    <a:p>
                      <a:pPr algn="ctr" fontAlgn="b"/>
                      <a:r>
                        <a:rPr lang="en-GB" sz="1600" b="0" i="0" u="none" strike="noStrike">
                          <a:solidFill>
                            <a:srgbClr val="000000"/>
                          </a:solidFill>
                          <a:effectLst/>
                          <a:latin typeface="Calibri"/>
                        </a:rPr>
                        <a:t>58.7</a:t>
                      </a:r>
                      <a:endParaRPr lang="en-GB"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86318590"/>
                  </a:ext>
                </a:extLst>
              </a:tr>
              <a:tr h="266068">
                <a:tc>
                  <a:txBody>
                    <a:bodyPr/>
                    <a:lstStyle/>
                    <a:p>
                      <a:pPr algn="ctr" fontAlgn="b"/>
                      <a:r>
                        <a:rPr lang="en-GB" sz="1600" b="1" u="none" strike="noStrike">
                          <a:effectLst/>
                        </a:rPr>
                        <a:t>no test</a:t>
                      </a:r>
                      <a:endParaRPr lang="en-GB" sz="1600" b="1" i="0" u="none" strike="noStrike">
                        <a:solidFill>
                          <a:srgbClr val="000000"/>
                        </a:solidFill>
                        <a:effectLst/>
                        <a:latin typeface="Calibri"/>
                      </a:endParaRPr>
                    </a:p>
                  </a:txBody>
                  <a:tcPr marL="9525" marR="9525" marT="9525" marB="0" anchor="b">
                    <a:noFill/>
                  </a:tcPr>
                </a:tc>
                <a:tc>
                  <a:txBody>
                    <a:bodyPr/>
                    <a:lstStyle/>
                    <a:p>
                      <a:pPr algn="ctr" fontAlgn="b"/>
                      <a:r>
                        <a:rPr lang="en-GB" sz="1600" b="1" u="none" strike="noStrike">
                          <a:effectLst/>
                        </a:rPr>
                        <a:t>87</a:t>
                      </a:r>
                    </a:p>
                  </a:txBody>
                  <a:tcPr marL="9525" marR="9525" marT="9525" marB="0" anchor="b">
                    <a:noFill/>
                  </a:tcPr>
                </a:tc>
                <a:tc>
                  <a:txBody>
                    <a:bodyPr/>
                    <a:lstStyle/>
                    <a:p>
                      <a:pPr algn="ctr" fontAlgn="b"/>
                      <a:r>
                        <a:rPr lang="en-GB" sz="1600" b="1" i="0" u="none" strike="noStrike">
                          <a:solidFill>
                            <a:srgbClr val="000000"/>
                          </a:solidFill>
                          <a:effectLst/>
                          <a:latin typeface="Calibri"/>
                        </a:rPr>
                        <a:t>24.8</a:t>
                      </a:r>
                      <a:endParaRPr lang="en-GB" sz="1600" b="1" i="0" u="none" strike="noStrike">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1992966053"/>
                  </a:ext>
                </a:extLst>
              </a:tr>
              <a:tr h="266068">
                <a:tc>
                  <a:txBody>
                    <a:bodyPr/>
                    <a:lstStyle/>
                    <a:p>
                      <a:pPr algn="ctr" fontAlgn="b"/>
                      <a:r>
                        <a:rPr lang="en-GB" sz="1600" u="none" strike="noStrike">
                          <a:effectLst/>
                        </a:rPr>
                        <a:t>unspecified test</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600" u="none" strike="noStrike">
                          <a:effectLst/>
                        </a:rPr>
                        <a:t>16</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600" b="0" i="0" u="none" strike="noStrike">
                          <a:solidFill>
                            <a:srgbClr val="000000"/>
                          </a:solidFill>
                          <a:effectLst/>
                          <a:latin typeface="Calibri"/>
                        </a:rPr>
                        <a:t>4.6</a:t>
                      </a:r>
                      <a:endParaRPr lang="en-GB"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30445177"/>
                  </a:ext>
                </a:extLst>
              </a:tr>
            </a:tbl>
          </a:graphicData>
        </a:graphic>
      </p:graphicFrame>
      <p:graphicFrame>
        <p:nvGraphicFramePr>
          <p:cNvPr id="8" name="Chart 7">
            <a:extLst>
              <a:ext uri="{FF2B5EF4-FFF2-40B4-BE49-F238E27FC236}">
                <a16:creationId xmlns:a16="http://schemas.microsoft.com/office/drawing/2014/main" id="{5C733A92-5744-C7A0-F596-A11EAF0AF73F}"/>
              </a:ext>
              <a:ext uri="{147F2762-F138-4A5C-976F-8EAC2B608ADB}">
                <a16:predDERef xmlns:a16="http://schemas.microsoft.com/office/drawing/2014/main" pred="{7C0B81FA-E8D7-DAA9-0D97-5527D4C1DC73}"/>
              </a:ext>
            </a:extLst>
          </p:cNvPr>
          <p:cNvGraphicFramePr>
            <a:graphicFrameLocks/>
          </p:cNvGraphicFramePr>
          <p:nvPr>
            <p:extLst>
              <p:ext uri="{D42A27DB-BD31-4B8C-83A1-F6EECF244321}">
                <p14:modId xmlns:p14="http://schemas.microsoft.com/office/powerpoint/2010/main" val="2694412436"/>
              </p:ext>
            </p:extLst>
          </p:nvPr>
        </p:nvGraphicFramePr>
        <p:xfrm>
          <a:off x="435604" y="1181981"/>
          <a:ext cx="5658416" cy="44088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1556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406177-0B07-0E77-A394-DED30F230228}"/>
              </a:ext>
            </a:extLst>
          </p:cNvPr>
          <p:cNvSpPr/>
          <p:nvPr/>
        </p:nvSpPr>
        <p:spPr>
          <a:xfrm>
            <a:off x="1138335" y="1604865"/>
            <a:ext cx="10067730" cy="22079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Table 3">
            <a:extLst>
              <a:ext uri="{FF2B5EF4-FFF2-40B4-BE49-F238E27FC236}">
                <a16:creationId xmlns:a16="http://schemas.microsoft.com/office/drawing/2014/main" id="{4472CD24-DD35-4E88-A60B-292DFB3E8883}"/>
              </a:ext>
            </a:extLst>
          </p:cNvPr>
          <p:cNvGraphicFramePr>
            <a:graphicFrameLocks noGrp="1"/>
          </p:cNvGraphicFramePr>
          <p:nvPr>
            <p:extLst>
              <p:ext uri="{D42A27DB-BD31-4B8C-83A1-F6EECF244321}">
                <p14:modId xmlns:p14="http://schemas.microsoft.com/office/powerpoint/2010/main" val="4080226212"/>
              </p:ext>
            </p:extLst>
          </p:nvPr>
        </p:nvGraphicFramePr>
        <p:xfrm>
          <a:off x="232478" y="2061007"/>
          <a:ext cx="6659201" cy="2735985"/>
        </p:xfrm>
        <a:graphic>
          <a:graphicData uri="http://schemas.openxmlformats.org/drawingml/2006/table">
            <a:tbl>
              <a:tblPr firstRow="1" firstCol="1" bandRow="1">
                <a:tableStyleId>{46F890A9-2807-4EBB-B81D-B2AA78EC7F39}</a:tableStyleId>
              </a:tblPr>
              <a:tblGrid>
                <a:gridCol w="2618040">
                  <a:extLst>
                    <a:ext uri="{9D8B030D-6E8A-4147-A177-3AD203B41FA5}">
                      <a16:colId xmlns:a16="http://schemas.microsoft.com/office/drawing/2014/main" val="2387557241"/>
                    </a:ext>
                  </a:extLst>
                </a:gridCol>
                <a:gridCol w="1596796">
                  <a:extLst>
                    <a:ext uri="{9D8B030D-6E8A-4147-A177-3AD203B41FA5}">
                      <a16:colId xmlns:a16="http://schemas.microsoft.com/office/drawing/2014/main" val="169732378"/>
                    </a:ext>
                  </a:extLst>
                </a:gridCol>
                <a:gridCol w="2444365">
                  <a:extLst>
                    <a:ext uri="{9D8B030D-6E8A-4147-A177-3AD203B41FA5}">
                      <a16:colId xmlns:a16="http://schemas.microsoft.com/office/drawing/2014/main" val="290777846"/>
                    </a:ext>
                  </a:extLst>
                </a:gridCol>
              </a:tblGrid>
              <a:tr h="0">
                <a:tc>
                  <a:txBody>
                    <a:bodyPr/>
                    <a:lstStyle/>
                    <a:p>
                      <a:pPr algn="ctr">
                        <a:lnSpc>
                          <a:spcPct val="107000"/>
                        </a:lnSpc>
                        <a:spcAft>
                          <a:spcPts val="0"/>
                        </a:spcAft>
                      </a:pPr>
                      <a:r>
                        <a:rPr lang="en-GB" sz="1800" kern="0">
                          <a:solidFill>
                            <a:schemeClr val="tx1"/>
                          </a:solidFill>
                          <a:effectLst/>
                        </a:rPr>
                        <a:t>Plan</a:t>
                      </a:r>
                      <a:endParaRPr lang="en-GB" sz="18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75000"/>
                      </a:schemeClr>
                    </a:solidFill>
                  </a:tcPr>
                </a:tc>
                <a:tc>
                  <a:txBody>
                    <a:bodyPr/>
                    <a:lstStyle/>
                    <a:p>
                      <a:pPr algn="ctr">
                        <a:lnSpc>
                          <a:spcPct val="107000"/>
                        </a:lnSpc>
                        <a:spcAft>
                          <a:spcPts val="0"/>
                        </a:spcAft>
                      </a:pPr>
                      <a:r>
                        <a:rPr lang="en-GB" sz="1800" kern="0">
                          <a:solidFill>
                            <a:schemeClr val="tx1"/>
                          </a:solidFill>
                          <a:effectLst/>
                        </a:rPr>
                        <a:t>Total (n)</a:t>
                      </a:r>
                      <a:endParaRPr lang="en-GB" sz="18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75000"/>
                      </a:schemeClr>
                    </a:solidFill>
                  </a:tcPr>
                </a:tc>
                <a:tc>
                  <a:txBody>
                    <a:bodyPr/>
                    <a:lstStyle/>
                    <a:p>
                      <a:pPr algn="ctr">
                        <a:lnSpc>
                          <a:spcPct val="107000"/>
                        </a:lnSpc>
                        <a:spcAft>
                          <a:spcPts val="0"/>
                        </a:spcAft>
                      </a:pPr>
                      <a:r>
                        <a:rPr lang="en-GB" sz="1800" kern="0">
                          <a:solidFill>
                            <a:schemeClr val="tx1"/>
                          </a:solidFill>
                          <a:effectLst/>
                        </a:rPr>
                        <a:t>Proportion of Suspects (%)</a:t>
                      </a:r>
                      <a:endParaRPr lang="en-GB" sz="18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75000"/>
                      </a:schemeClr>
                    </a:solidFill>
                  </a:tcPr>
                </a:tc>
                <a:extLst>
                  <a:ext uri="{0D108BD9-81ED-4DB2-BD59-A6C34878D82A}">
                    <a16:rowId xmlns:a16="http://schemas.microsoft.com/office/drawing/2014/main" val="4293872393"/>
                  </a:ext>
                </a:extLst>
              </a:tr>
              <a:tr h="0">
                <a:tc>
                  <a:txBody>
                    <a:bodyPr/>
                    <a:lstStyle/>
                    <a:p>
                      <a:pPr algn="ctr">
                        <a:lnSpc>
                          <a:spcPct val="107000"/>
                        </a:lnSpc>
                        <a:spcAft>
                          <a:spcPts val="0"/>
                        </a:spcAft>
                      </a:pPr>
                      <a:r>
                        <a:rPr lang="en-GB" sz="1800" b="0" kern="0">
                          <a:effectLst/>
                        </a:rPr>
                        <a:t>Declined test </a:t>
                      </a:r>
                      <a:endParaRPr lang="en-GB" sz="1800" b="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en-GB" sz="1800" kern="0">
                          <a:effectLst/>
                          <a:latin typeface="Calibri"/>
                          <a:ea typeface="Calibri"/>
                          <a:cs typeface="Times New Roman"/>
                        </a:rPr>
                        <a:t>21</a:t>
                      </a:r>
                      <a:endParaRPr lang="en-GB" sz="1800" kern="100">
                        <a:effectLst/>
                        <a:latin typeface="Calibri"/>
                        <a:ea typeface="Calibri"/>
                        <a:cs typeface="Times New Roman"/>
                      </a:endParaRPr>
                    </a:p>
                  </a:txBody>
                  <a:tcPr marL="68580" marR="68580" marT="0" marB="0" anchor="b">
                    <a:solidFill>
                      <a:schemeClr val="bg1"/>
                    </a:solidFill>
                  </a:tcPr>
                </a:tc>
                <a:tc>
                  <a:txBody>
                    <a:bodyPr/>
                    <a:lstStyle/>
                    <a:p>
                      <a:pPr algn="ctr">
                        <a:lnSpc>
                          <a:spcPct val="107000"/>
                        </a:lnSpc>
                        <a:spcAft>
                          <a:spcPts val="0"/>
                        </a:spcAft>
                      </a:pPr>
                      <a:r>
                        <a:rPr lang="en-GB" sz="1800" kern="100">
                          <a:effectLst/>
                          <a:latin typeface="Calibri"/>
                          <a:ea typeface="Calibri"/>
                          <a:cs typeface="Times New Roman"/>
                        </a:rPr>
                        <a:t>24.1</a:t>
                      </a:r>
                    </a:p>
                  </a:txBody>
                  <a:tcPr marL="68580" marR="68580" marT="0" marB="0" anchor="b">
                    <a:solidFill>
                      <a:schemeClr val="bg1"/>
                    </a:solidFill>
                  </a:tcPr>
                </a:tc>
                <a:extLst>
                  <a:ext uri="{0D108BD9-81ED-4DB2-BD59-A6C34878D82A}">
                    <a16:rowId xmlns:a16="http://schemas.microsoft.com/office/drawing/2014/main" val="4120439419"/>
                  </a:ext>
                </a:extLst>
              </a:tr>
              <a:tr h="181275">
                <a:tc>
                  <a:txBody>
                    <a:bodyPr/>
                    <a:lstStyle/>
                    <a:p>
                      <a:pPr algn="ctr">
                        <a:lnSpc>
                          <a:spcPct val="107000"/>
                        </a:lnSpc>
                        <a:spcAft>
                          <a:spcPts val="0"/>
                        </a:spcAft>
                      </a:pPr>
                      <a:r>
                        <a:rPr lang="en-GB" sz="1800" b="0" kern="0">
                          <a:effectLst/>
                        </a:rPr>
                        <a:t>No plan</a:t>
                      </a:r>
                      <a:endParaRPr lang="en-GB" sz="1800" b="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ctr">
                        <a:lnSpc>
                          <a:spcPct val="107000"/>
                        </a:lnSpc>
                        <a:spcAft>
                          <a:spcPts val="0"/>
                        </a:spcAft>
                      </a:pPr>
                      <a:r>
                        <a:rPr lang="en-GB" sz="1800" kern="0">
                          <a:effectLst/>
                          <a:latin typeface="Calibri"/>
                          <a:ea typeface="Calibri"/>
                          <a:cs typeface="Times New Roman"/>
                        </a:rPr>
                        <a:t>1</a:t>
                      </a:r>
                    </a:p>
                  </a:txBody>
                  <a:tcPr marL="68580" marR="68580" marT="0" marB="0" anchor="b">
                    <a:solidFill>
                      <a:schemeClr val="bg1">
                        <a:lumMod val="85000"/>
                      </a:schemeClr>
                    </a:solidFill>
                  </a:tcPr>
                </a:tc>
                <a:tc>
                  <a:txBody>
                    <a:bodyPr/>
                    <a:lstStyle/>
                    <a:p>
                      <a:pPr algn="ctr">
                        <a:lnSpc>
                          <a:spcPct val="107000"/>
                        </a:lnSpc>
                        <a:spcAft>
                          <a:spcPts val="0"/>
                        </a:spcAft>
                      </a:pPr>
                      <a:r>
                        <a:rPr lang="en-GB" sz="1800" kern="100">
                          <a:effectLst/>
                          <a:latin typeface="Calibri"/>
                          <a:ea typeface="Calibri"/>
                          <a:cs typeface="Times New Roman"/>
                        </a:rPr>
                        <a:t>1.1</a:t>
                      </a:r>
                    </a:p>
                  </a:txBody>
                  <a:tcPr marL="68580" marR="68580" marT="0" marB="0" anchor="b">
                    <a:solidFill>
                      <a:schemeClr val="bg1">
                        <a:lumMod val="85000"/>
                      </a:schemeClr>
                    </a:solidFill>
                  </a:tcPr>
                </a:tc>
                <a:extLst>
                  <a:ext uri="{0D108BD9-81ED-4DB2-BD59-A6C34878D82A}">
                    <a16:rowId xmlns:a16="http://schemas.microsoft.com/office/drawing/2014/main" val="1943732359"/>
                  </a:ext>
                </a:extLst>
              </a:tr>
              <a:tr h="479128">
                <a:tc>
                  <a:txBody>
                    <a:bodyPr/>
                    <a:lstStyle/>
                    <a:p>
                      <a:pPr algn="ctr">
                        <a:lnSpc>
                          <a:spcPct val="107000"/>
                        </a:lnSpc>
                        <a:spcAft>
                          <a:spcPts val="0"/>
                        </a:spcAft>
                      </a:pPr>
                      <a:r>
                        <a:rPr lang="en-GB" sz="1800" b="0" kern="0">
                          <a:effectLst/>
                        </a:rPr>
                        <a:t>Monitor </a:t>
                      </a:r>
                      <a:endParaRPr lang="en-GB" sz="1800" b="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en-GB" sz="1800" kern="0">
                          <a:effectLst/>
                          <a:latin typeface="Calibri"/>
                          <a:ea typeface="Calibri"/>
                          <a:cs typeface="Times New Roman"/>
                        </a:rPr>
                        <a:t>15</a:t>
                      </a:r>
                      <a:endParaRPr lang="en-GB" sz="1800" kern="100">
                        <a:effectLst/>
                        <a:latin typeface="Calibri"/>
                        <a:ea typeface="Calibri"/>
                        <a:cs typeface="Times New Roman"/>
                      </a:endParaRPr>
                    </a:p>
                  </a:txBody>
                  <a:tcPr marL="68580" marR="68580" marT="0" marB="0" anchor="b">
                    <a:solidFill>
                      <a:schemeClr val="bg1"/>
                    </a:solidFill>
                  </a:tcPr>
                </a:tc>
                <a:tc>
                  <a:txBody>
                    <a:bodyPr/>
                    <a:lstStyle/>
                    <a:p>
                      <a:pPr algn="ctr">
                        <a:lnSpc>
                          <a:spcPct val="107000"/>
                        </a:lnSpc>
                        <a:spcAft>
                          <a:spcPts val="0"/>
                        </a:spcAft>
                      </a:pPr>
                      <a:r>
                        <a:rPr lang="en-GB" sz="1800" kern="0">
                          <a:effectLst/>
                          <a:latin typeface="Calibri"/>
                          <a:ea typeface="Calibri"/>
                          <a:cs typeface="Times New Roman"/>
                        </a:rPr>
                        <a:t>17.2</a:t>
                      </a:r>
                      <a:endParaRPr lang="en-GB" sz="1800" kern="100">
                        <a:effectLst/>
                        <a:latin typeface="Calibri"/>
                        <a:ea typeface="Calibri"/>
                        <a:cs typeface="Times New Roman"/>
                      </a:endParaRPr>
                    </a:p>
                  </a:txBody>
                  <a:tcPr marL="68580" marR="68580" marT="0" marB="0" anchor="b">
                    <a:solidFill>
                      <a:schemeClr val="bg1"/>
                    </a:solidFill>
                  </a:tcPr>
                </a:tc>
                <a:extLst>
                  <a:ext uri="{0D108BD9-81ED-4DB2-BD59-A6C34878D82A}">
                    <a16:rowId xmlns:a16="http://schemas.microsoft.com/office/drawing/2014/main" val="2371949450"/>
                  </a:ext>
                </a:extLst>
              </a:tr>
              <a:tr h="75607">
                <a:tc>
                  <a:txBody>
                    <a:bodyPr/>
                    <a:lstStyle/>
                    <a:p>
                      <a:pPr algn="ctr">
                        <a:lnSpc>
                          <a:spcPct val="107000"/>
                        </a:lnSpc>
                        <a:spcAft>
                          <a:spcPts val="0"/>
                        </a:spcAft>
                      </a:pPr>
                      <a:r>
                        <a:rPr lang="en-GB" sz="1800" b="0" kern="0">
                          <a:effectLst/>
                        </a:rPr>
                        <a:t>Temperature monitoring</a:t>
                      </a:r>
                      <a:endParaRPr lang="en-GB" sz="1800" b="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ctr">
                        <a:lnSpc>
                          <a:spcPct val="107000"/>
                        </a:lnSpc>
                        <a:spcAft>
                          <a:spcPts val="0"/>
                        </a:spcAft>
                      </a:pPr>
                      <a:r>
                        <a:rPr lang="en-GB" sz="1800" kern="0">
                          <a:effectLst/>
                        </a:rPr>
                        <a:t>7</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ctr">
                        <a:lnSpc>
                          <a:spcPct val="107000"/>
                        </a:lnSpc>
                        <a:spcAft>
                          <a:spcPts val="0"/>
                        </a:spcAft>
                      </a:pPr>
                      <a:r>
                        <a:rPr lang="en-GB" sz="1800" kern="0">
                          <a:effectLst/>
                          <a:latin typeface="Calibri"/>
                          <a:ea typeface="Calibri"/>
                          <a:cs typeface="Times New Roman"/>
                        </a:rPr>
                        <a:t>8.0</a:t>
                      </a:r>
                    </a:p>
                  </a:txBody>
                  <a:tcPr marL="68580" marR="68580" marT="0" marB="0" anchor="b">
                    <a:solidFill>
                      <a:schemeClr val="bg1">
                        <a:lumMod val="85000"/>
                      </a:schemeClr>
                    </a:solidFill>
                  </a:tcPr>
                </a:tc>
                <a:extLst>
                  <a:ext uri="{0D108BD9-81ED-4DB2-BD59-A6C34878D82A}">
                    <a16:rowId xmlns:a16="http://schemas.microsoft.com/office/drawing/2014/main" val="367490151"/>
                  </a:ext>
                </a:extLst>
              </a:tr>
              <a:tr h="115761">
                <a:tc>
                  <a:txBody>
                    <a:bodyPr/>
                    <a:lstStyle/>
                    <a:p>
                      <a:pPr algn="ctr">
                        <a:lnSpc>
                          <a:spcPct val="107000"/>
                        </a:lnSpc>
                        <a:spcAft>
                          <a:spcPts val="0"/>
                        </a:spcAft>
                      </a:pPr>
                      <a:r>
                        <a:rPr lang="en-GB" sz="1800" b="0" kern="0">
                          <a:effectLst/>
                        </a:rPr>
                        <a:t>Isolate</a:t>
                      </a:r>
                      <a:endParaRPr lang="en-GB" sz="1800" b="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en-GB" sz="1800" kern="0">
                          <a:effectLst/>
                          <a:latin typeface="Calibri"/>
                          <a:ea typeface="Calibri"/>
                          <a:cs typeface="Times New Roman"/>
                        </a:rPr>
                        <a:t>10</a:t>
                      </a:r>
                      <a:endParaRPr lang="en-GB" sz="1800" kern="100">
                        <a:effectLst/>
                        <a:latin typeface="Calibri"/>
                        <a:ea typeface="Calibri"/>
                        <a:cs typeface="Times New Roman"/>
                      </a:endParaRPr>
                    </a:p>
                  </a:txBody>
                  <a:tcPr marL="68580" marR="68580" marT="0" marB="0" anchor="b">
                    <a:solidFill>
                      <a:schemeClr val="bg1"/>
                    </a:solidFill>
                  </a:tcPr>
                </a:tc>
                <a:tc>
                  <a:txBody>
                    <a:bodyPr/>
                    <a:lstStyle/>
                    <a:p>
                      <a:pPr algn="ctr">
                        <a:lnSpc>
                          <a:spcPct val="107000"/>
                        </a:lnSpc>
                        <a:spcAft>
                          <a:spcPts val="0"/>
                        </a:spcAft>
                      </a:pPr>
                      <a:r>
                        <a:rPr lang="en-GB" sz="1800" kern="0">
                          <a:effectLst/>
                        </a:rPr>
                        <a:t>11.5</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extLst>
                  <a:ext uri="{0D108BD9-81ED-4DB2-BD59-A6C34878D82A}">
                    <a16:rowId xmlns:a16="http://schemas.microsoft.com/office/drawing/2014/main" val="3251542950"/>
                  </a:ext>
                </a:extLst>
              </a:tr>
              <a:tr h="250918">
                <a:tc>
                  <a:txBody>
                    <a:bodyPr/>
                    <a:lstStyle/>
                    <a:p>
                      <a:pPr algn="ctr">
                        <a:lnSpc>
                          <a:spcPct val="107000"/>
                        </a:lnSpc>
                        <a:spcAft>
                          <a:spcPts val="0"/>
                        </a:spcAft>
                      </a:pPr>
                      <a:r>
                        <a:rPr lang="en-GB" sz="1800" b="0" kern="0">
                          <a:effectLst/>
                        </a:rPr>
                        <a:t>Biosecurity </a:t>
                      </a:r>
                      <a:endParaRPr lang="en-GB" sz="1800" b="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lumMod val="85000"/>
                      </a:schemeClr>
                    </a:solidFill>
                  </a:tcPr>
                </a:tc>
                <a:tc>
                  <a:txBody>
                    <a:bodyPr/>
                    <a:lstStyle/>
                    <a:p>
                      <a:pPr algn="ctr">
                        <a:lnSpc>
                          <a:spcPct val="107000"/>
                        </a:lnSpc>
                        <a:spcAft>
                          <a:spcPts val="0"/>
                        </a:spcAft>
                      </a:pPr>
                      <a:r>
                        <a:rPr lang="en-GB" sz="1800" kern="0">
                          <a:effectLst/>
                          <a:latin typeface="Calibri"/>
                          <a:ea typeface="Calibri"/>
                          <a:cs typeface="Times New Roman"/>
                        </a:rPr>
                        <a:t>5</a:t>
                      </a:r>
                      <a:endParaRPr lang="en-GB" sz="1800" kern="100">
                        <a:effectLst/>
                        <a:latin typeface="Calibri"/>
                        <a:ea typeface="Calibri"/>
                        <a:cs typeface="Times New Roman"/>
                      </a:endParaRPr>
                    </a:p>
                  </a:txBody>
                  <a:tcPr marL="68580" marR="68580" marT="0" marB="0" anchor="b">
                    <a:solidFill>
                      <a:schemeClr val="bg1">
                        <a:lumMod val="85000"/>
                      </a:schemeClr>
                    </a:solidFill>
                  </a:tcPr>
                </a:tc>
                <a:tc>
                  <a:txBody>
                    <a:bodyPr/>
                    <a:lstStyle/>
                    <a:p>
                      <a:pPr algn="ctr">
                        <a:lnSpc>
                          <a:spcPct val="107000"/>
                        </a:lnSpc>
                        <a:spcAft>
                          <a:spcPts val="0"/>
                        </a:spcAft>
                      </a:pPr>
                      <a:r>
                        <a:rPr lang="en-GB" sz="1800" kern="100">
                          <a:effectLst/>
                          <a:latin typeface="Calibri"/>
                          <a:ea typeface="Calibri"/>
                          <a:cs typeface="Times New Roman"/>
                        </a:rPr>
                        <a:t>5.7</a:t>
                      </a:r>
                    </a:p>
                  </a:txBody>
                  <a:tcPr marL="68580" marR="68580" marT="0" marB="0" anchor="b">
                    <a:solidFill>
                      <a:schemeClr val="bg1">
                        <a:lumMod val="85000"/>
                      </a:schemeClr>
                    </a:solidFill>
                  </a:tcPr>
                </a:tc>
                <a:extLst>
                  <a:ext uri="{0D108BD9-81ED-4DB2-BD59-A6C34878D82A}">
                    <a16:rowId xmlns:a16="http://schemas.microsoft.com/office/drawing/2014/main" val="3566162788"/>
                  </a:ext>
                </a:extLst>
              </a:tr>
              <a:tr h="101066">
                <a:tc>
                  <a:txBody>
                    <a:bodyPr/>
                    <a:lstStyle/>
                    <a:p>
                      <a:pPr algn="ctr">
                        <a:lnSpc>
                          <a:spcPct val="107000"/>
                        </a:lnSpc>
                        <a:spcAft>
                          <a:spcPts val="0"/>
                        </a:spcAft>
                      </a:pPr>
                      <a:r>
                        <a:rPr lang="en-GB" sz="1800" b="0" kern="0">
                          <a:effectLst/>
                        </a:rPr>
                        <a:t>Treatment</a:t>
                      </a:r>
                      <a:endParaRPr lang="en-GB" sz="1800" b="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en-GB" sz="1800" kern="0">
                          <a:effectLst/>
                        </a:rPr>
                        <a:t>34</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en-GB" sz="1800" kern="0">
                          <a:effectLst/>
                          <a:latin typeface="Calibri"/>
                          <a:ea typeface="Calibri"/>
                          <a:cs typeface="Times New Roman"/>
                        </a:rPr>
                        <a:t>42.0</a:t>
                      </a:r>
                    </a:p>
                  </a:txBody>
                  <a:tcPr marL="68580" marR="68580" marT="0" marB="0" anchor="b">
                    <a:solidFill>
                      <a:schemeClr val="bg1"/>
                    </a:solidFill>
                  </a:tcPr>
                </a:tc>
                <a:extLst>
                  <a:ext uri="{0D108BD9-81ED-4DB2-BD59-A6C34878D82A}">
                    <a16:rowId xmlns:a16="http://schemas.microsoft.com/office/drawing/2014/main" val="1431331993"/>
                  </a:ext>
                </a:extLst>
              </a:tr>
            </a:tbl>
          </a:graphicData>
        </a:graphic>
      </p:graphicFrame>
      <p:pic>
        <p:nvPicPr>
          <p:cNvPr id="5" name="Picture 4">
            <a:extLst>
              <a:ext uri="{FF2B5EF4-FFF2-40B4-BE49-F238E27FC236}">
                <a16:creationId xmlns:a16="http://schemas.microsoft.com/office/drawing/2014/main" id="{1E5E8CED-0F76-490E-AE9F-8383607EC7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763667" cy="797960"/>
          </a:xfrm>
          <a:prstGeom prst="rect">
            <a:avLst/>
          </a:prstGeom>
        </p:spPr>
      </p:pic>
      <p:sp>
        <p:nvSpPr>
          <p:cNvPr id="6" name="TextBox 5">
            <a:extLst>
              <a:ext uri="{FF2B5EF4-FFF2-40B4-BE49-F238E27FC236}">
                <a16:creationId xmlns:a16="http://schemas.microsoft.com/office/drawing/2014/main" id="{A732782B-351F-41E6-88C0-8D36DC9FF16A}"/>
              </a:ext>
            </a:extLst>
          </p:cNvPr>
          <p:cNvSpPr txBox="1"/>
          <p:nvPr/>
        </p:nvSpPr>
        <p:spPr>
          <a:xfrm>
            <a:off x="6885056" y="136240"/>
            <a:ext cx="8454887" cy="1323439"/>
          </a:xfrm>
          <a:prstGeom prst="rect">
            <a:avLst/>
          </a:prstGeom>
          <a:noFill/>
        </p:spPr>
        <p:txBody>
          <a:bodyPr wrap="square" rtlCol="0">
            <a:spAutoFit/>
          </a:bodyPr>
          <a:lstStyle/>
          <a:p>
            <a:r>
              <a:rPr lang="en-GB" sz="2400" b="1" i="1"/>
              <a:t>Suspects without testing –</a:t>
            </a:r>
          </a:p>
          <a:p>
            <a:r>
              <a:rPr lang="en-GB" sz="2400" b="1" i="1"/>
              <a:t>Reasons/ plan</a:t>
            </a:r>
          </a:p>
          <a:p>
            <a:endParaRPr lang="en-GB" sz="3200" b="1" i="1" u="sng"/>
          </a:p>
        </p:txBody>
      </p:sp>
      <p:sp>
        <p:nvSpPr>
          <p:cNvPr id="2" name="TextBox 1">
            <a:extLst>
              <a:ext uri="{FF2B5EF4-FFF2-40B4-BE49-F238E27FC236}">
                <a16:creationId xmlns:a16="http://schemas.microsoft.com/office/drawing/2014/main" id="{D9D51C4D-AF50-693F-AF6C-894E7540EC33}"/>
              </a:ext>
            </a:extLst>
          </p:cNvPr>
          <p:cNvSpPr txBox="1"/>
          <p:nvPr/>
        </p:nvSpPr>
        <p:spPr>
          <a:xfrm>
            <a:off x="7376584" y="1585504"/>
            <a:ext cx="4582938" cy="3600986"/>
          </a:xfrm>
          <a:prstGeom prst="rect">
            <a:avLst/>
          </a:prstGeom>
          <a:noFill/>
        </p:spPr>
        <p:txBody>
          <a:bodyPr wrap="square" lIns="91440" tIns="45720" rIns="91440" bIns="45720" rtlCol="0" anchor="t">
            <a:spAutoFit/>
          </a:bodyPr>
          <a:lstStyle/>
          <a:p>
            <a:r>
              <a:rPr lang="en-GB" sz="2100"/>
              <a:t>Total (n)=87</a:t>
            </a:r>
          </a:p>
          <a:p>
            <a:endParaRPr lang="en-GB" sz="2100"/>
          </a:p>
          <a:p>
            <a:pPr marL="285750" indent="-285750">
              <a:buFont typeface="Arial" panose="020B0604020202020204" pitchFamily="34" charset="0"/>
              <a:buChar char="•"/>
            </a:pPr>
            <a:r>
              <a:rPr lang="en-GB" sz="2100"/>
              <a:t>Some did multiple actions and so some individuals fall in two categories </a:t>
            </a:r>
            <a:endParaRPr lang="en-GB" sz="2100">
              <a:ea typeface="Calibri"/>
              <a:cs typeface="Calibri"/>
            </a:endParaRPr>
          </a:p>
          <a:p>
            <a:endParaRPr lang="en-GB" sz="2100"/>
          </a:p>
          <a:p>
            <a:endParaRPr lang="en-GB" sz="2100"/>
          </a:p>
          <a:p>
            <a:pPr marL="285750" indent="-285750">
              <a:buFont typeface="Arial" panose="020B0604020202020204" pitchFamily="34" charset="0"/>
              <a:buChar char="•"/>
            </a:pPr>
            <a:r>
              <a:rPr lang="en-GB" sz="2100"/>
              <a:t>Declined tests included declined tests from owners, differential diagnoses, if testing wasn’t mentioned in the free-text narrative</a:t>
            </a:r>
            <a:endParaRPr lang="en-GB" sz="2100">
              <a:ea typeface="Calibri"/>
              <a:cs typeface="Calibri"/>
            </a:endParaRPr>
          </a:p>
          <a:p>
            <a:endParaRPr lang="en-GB"/>
          </a:p>
        </p:txBody>
      </p:sp>
    </p:spTree>
    <p:extLst>
      <p:ext uri="{BB962C8B-B14F-4D97-AF65-F5344CB8AC3E}">
        <p14:creationId xmlns:p14="http://schemas.microsoft.com/office/powerpoint/2010/main" val="1791529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EA0D1-461C-4567-9C6A-D991C45F8648}"/>
              </a:ext>
            </a:extLst>
          </p:cNvPr>
          <p:cNvSpPr>
            <a:spLocks noGrp="1"/>
          </p:cNvSpPr>
          <p:nvPr>
            <p:ph type="title"/>
          </p:nvPr>
        </p:nvSpPr>
        <p:spPr>
          <a:xfrm>
            <a:off x="3665873" y="997767"/>
            <a:ext cx="6767176" cy="594351"/>
          </a:xfrm>
        </p:spPr>
        <p:txBody>
          <a:bodyPr>
            <a:normAutofit fontScale="90000"/>
          </a:bodyPr>
          <a:lstStyle/>
          <a:p>
            <a:r>
              <a:rPr lang="en-GB" b="1" dirty="0"/>
              <a:t>Treatment of Strangles  </a:t>
            </a:r>
          </a:p>
        </p:txBody>
      </p:sp>
      <p:pic>
        <p:nvPicPr>
          <p:cNvPr id="4" name="Picture 3">
            <a:extLst>
              <a:ext uri="{FF2B5EF4-FFF2-40B4-BE49-F238E27FC236}">
                <a16:creationId xmlns:a16="http://schemas.microsoft.com/office/drawing/2014/main" id="{88C9E62C-F865-B90C-D18E-F990BCC708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763667" cy="797960"/>
          </a:xfrm>
          <a:prstGeom prst="rect">
            <a:avLst/>
          </a:prstGeom>
        </p:spPr>
      </p:pic>
      <p:pic>
        <p:nvPicPr>
          <p:cNvPr id="3" name="Picture 2" descr="Close-up of a human body&#10;&#10;Description automatically generated">
            <a:extLst>
              <a:ext uri="{FF2B5EF4-FFF2-40B4-BE49-F238E27FC236}">
                <a16:creationId xmlns:a16="http://schemas.microsoft.com/office/drawing/2014/main" id="{17665AB1-009D-7EEE-FBD6-E1AE703227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68203" y="1862666"/>
            <a:ext cx="4593898" cy="4410364"/>
          </a:xfrm>
          <a:prstGeom prst="rect">
            <a:avLst/>
          </a:prstGeom>
        </p:spPr>
      </p:pic>
    </p:spTree>
    <p:extLst>
      <p:ext uri="{BB962C8B-B14F-4D97-AF65-F5344CB8AC3E}">
        <p14:creationId xmlns:p14="http://schemas.microsoft.com/office/powerpoint/2010/main" val="4208912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1DCCBA-EFD4-6538-E810-8B7A776C8300}"/>
              </a:ext>
            </a:extLst>
          </p:cNvPr>
          <p:cNvSpPr/>
          <p:nvPr/>
        </p:nvSpPr>
        <p:spPr>
          <a:xfrm>
            <a:off x="825981" y="1603693"/>
            <a:ext cx="10321998" cy="32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A6249FB3-8A1A-0249-DE02-F8716DBCE6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763667" cy="797960"/>
          </a:xfrm>
          <a:prstGeom prst="rect">
            <a:avLst/>
          </a:prstGeom>
        </p:spPr>
      </p:pic>
      <p:sp>
        <p:nvSpPr>
          <p:cNvPr id="11" name="TextBox 10">
            <a:extLst>
              <a:ext uri="{FF2B5EF4-FFF2-40B4-BE49-F238E27FC236}">
                <a16:creationId xmlns:a16="http://schemas.microsoft.com/office/drawing/2014/main" id="{73464FC8-5089-169B-9CBA-6313F7A22547}"/>
              </a:ext>
            </a:extLst>
          </p:cNvPr>
          <p:cNvSpPr txBox="1"/>
          <p:nvPr/>
        </p:nvSpPr>
        <p:spPr>
          <a:xfrm>
            <a:off x="7719092" y="124172"/>
            <a:ext cx="5228864" cy="830997"/>
          </a:xfrm>
          <a:prstGeom prst="rect">
            <a:avLst/>
          </a:prstGeom>
          <a:noFill/>
        </p:spPr>
        <p:txBody>
          <a:bodyPr wrap="square" rtlCol="0">
            <a:spAutoFit/>
          </a:bodyPr>
          <a:lstStyle/>
          <a:p>
            <a:r>
              <a:rPr lang="en-GB" sz="2400" b="1" i="1" dirty="0"/>
              <a:t>S. equi equi </a:t>
            </a:r>
            <a:r>
              <a:rPr lang="en-GB" sz="2400" b="1" dirty="0"/>
              <a:t>suspects</a:t>
            </a:r>
            <a:r>
              <a:rPr lang="en-GB" sz="2400" b="1" i="1" dirty="0"/>
              <a:t>-</a:t>
            </a:r>
            <a:r>
              <a:rPr lang="en-GB" sz="2400" b="1" dirty="0"/>
              <a:t> </a:t>
            </a:r>
          </a:p>
          <a:p>
            <a:endParaRPr lang="en-GB" sz="2400" b="1" dirty="0"/>
          </a:p>
        </p:txBody>
      </p:sp>
      <p:graphicFrame>
        <p:nvGraphicFramePr>
          <p:cNvPr id="16" name="Table 15">
            <a:extLst>
              <a:ext uri="{FF2B5EF4-FFF2-40B4-BE49-F238E27FC236}">
                <a16:creationId xmlns:a16="http://schemas.microsoft.com/office/drawing/2014/main" id="{EBE693A1-B131-C303-8F2E-DE8B4A8D4EAC}"/>
              </a:ext>
            </a:extLst>
          </p:cNvPr>
          <p:cNvGraphicFramePr>
            <a:graphicFrameLocks noGrp="1"/>
          </p:cNvGraphicFramePr>
          <p:nvPr>
            <p:extLst>
              <p:ext uri="{D42A27DB-BD31-4B8C-83A1-F6EECF244321}">
                <p14:modId xmlns:p14="http://schemas.microsoft.com/office/powerpoint/2010/main" val="3960237186"/>
              </p:ext>
            </p:extLst>
          </p:nvPr>
        </p:nvGraphicFramePr>
        <p:xfrm>
          <a:off x="6580160" y="664695"/>
          <a:ext cx="4083659" cy="3012440"/>
        </p:xfrm>
        <a:graphic>
          <a:graphicData uri="http://schemas.openxmlformats.org/drawingml/2006/table">
            <a:tbl>
              <a:tblPr>
                <a:tableStyleId>{5C22544A-7EE6-4342-B048-85BDC9FD1C3A}</a:tableStyleId>
              </a:tblPr>
              <a:tblGrid>
                <a:gridCol w="1593955">
                  <a:extLst>
                    <a:ext uri="{9D8B030D-6E8A-4147-A177-3AD203B41FA5}">
                      <a16:colId xmlns:a16="http://schemas.microsoft.com/office/drawing/2014/main" val="3636022874"/>
                    </a:ext>
                  </a:extLst>
                </a:gridCol>
                <a:gridCol w="954539">
                  <a:extLst>
                    <a:ext uri="{9D8B030D-6E8A-4147-A177-3AD203B41FA5}">
                      <a16:colId xmlns:a16="http://schemas.microsoft.com/office/drawing/2014/main" val="3649732275"/>
                    </a:ext>
                  </a:extLst>
                </a:gridCol>
                <a:gridCol w="1535165">
                  <a:extLst>
                    <a:ext uri="{9D8B030D-6E8A-4147-A177-3AD203B41FA5}">
                      <a16:colId xmlns:a16="http://schemas.microsoft.com/office/drawing/2014/main" val="340981937"/>
                    </a:ext>
                  </a:extLst>
                </a:gridCol>
              </a:tblGrid>
              <a:tr h="244848">
                <a:tc>
                  <a:txBody>
                    <a:bodyPr/>
                    <a:lstStyle/>
                    <a:p>
                      <a:pPr algn="l" fontAlgn="b"/>
                      <a:r>
                        <a:rPr lang="en-GB" sz="1600" b="1" u="none" strike="noStrike" dirty="0">
                          <a:effectLst/>
                        </a:rPr>
                        <a:t>Treatment</a:t>
                      </a:r>
                      <a:endParaRPr lang="en-GB" sz="1600" b="1" i="0" u="none" strike="noStrike" dirty="0">
                        <a:solidFill>
                          <a:srgbClr val="FFFFFF"/>
                        </a:solidFill>
                        <a:effectLst/>
                        <a:latin typeface="Calibri" panose="020F0502020204030204" pitchFamily="34" charset="0"/>
                      </a:endParaRPr>
                    </a:p>
                  </a:txBody>
                  <a:tcPr marL="9525" marR="9525" marT="9525" marB="0" anchor="b">
                    <a:solidFill>
                      <a:schemeClr val="bg1">
                        <a:lumMod val="65000"/>
                      </a:schemeClr>
                    </a:solidFill>
                  </a:tcPr>
                </a:tc>
                <a:tc>
                  <a:txBody>
                    <a:bodyPr/>
                    <a:lstStyle/>
                    <a:p>
                      <a:pPr algn="l" fontAlgn="b"/>
                      <a:r>
                        <a:rPr lang="en-GB" sz="1600" b="1" u="none" strike="noStrike" dirty="0">
                          <a:effectLst/>
                        </a:rPr>
                        <a:t>Total (n)</a:t>
                      </a:r>
                      <a:endParaRPr lang="en-GB" sz="1600" b="1" i="0" u="none" strike="noStrike" dirty="0">
                        <a:solidFill>
                          <a:srgbClr val="FFFFFF"/>
                        </a:solidFill>
                        <a:effectLst/>
                        <a:latin typeface="Calibri" panose="020F0502020204030204" pitchFamily="34" charset="0"/>
                      </a:endParaRPr>
                    </a:p>
                  </a:txBody>
                  <a:tcPr marL="9525" marR="9525" marT="9525" marB="0" anchor="b">
                    <a:solidFill>
                      <a:schemeClr val="bg1">
                        <a:lumMod val="65000"/>
                      </a:schemeClr>
                    </a:solidFill>
                  </a:tcPr>
                </a:tc>
                <a:tc>
                  <a:txBody>
                    <a:bodyPr/>
                    <a:lstStyle/>
                    <a:p>
                      <a:pPr algn="l" fontAlgn="b"/>
                      <a:r>
                        <a:rPr lang="en-GB" sz="1600" b="1" i="0" u="none" strike="noStrike" dirty="0">
                          <a:solidFill>
                            <a:schemeClr val="tx1"/>
                          </a:solidFill>
                          <a:effectLst/>
                          <a:latin typeface="Calibri"/>
                        </a:rPr>
                        <a:t>Proportion (%)</a:t>
                      </a:r>
                    </a:p>
                  </a:txBody>
                  <a:tcPr marL="9525" marR="9525" marT="9525" marB="0" anchor="b">
                    <a:solidFill>
                      <a:schemeClr val="bg1">
                        <a:lumMod val="65000"/>
                      </a:schemeClr>
                    </a:solidFill>
                  </a:tcPr>
                </a:tc>
                <a:extLst>
                  <a:ext uri="{0D108BD9-81ED-4DB2-BD59-A6C34878D82A}">
                    <a16:rowId xmlns:a16="http://schemas.microsoft.com/office/drawing/2014/main" val="3316319000"/>
                  </a:ext>
                </a:extLst>
              </a:tr>
              <a:tr h="254000">
                <a:tc>
                  <a:txBody>
                    <a:bodyPr/>
                    <a:lstStyle/>
                    <a:p>
                      <a:pPr lvl="0" algn="l">
                        <a:buNone/>
                      </a:pPr>
                      <a:r>
                        <a:rPr lang="en-GB" sz="1600" u="none" strike="noStrike" dirty="0">
                          <a:effectLst/>
                        </a:rPr>
                        <a:t>No treatment </a:t>
                      </a:r>
                    </a:p>
                  </a:txBody>
                  <a:tcPr marL="9524" marR="9524" marT="9524" marB="0" anchor="b">
                    <a:solidFill>
                      <a:schemeClr val="bg1"/>
                    </a:solidFill>
                  </a:tcPr>
                </a:tc>
                <a:tc>
                  <a:txBody>
                    <a:bodyPr/>
                    <a:lstStyle/>
                    <a:p>
                      <a:pPr lvl="0" algn="ctr">
                        <a:buNone/>
                      </a:pPr>
                      <a:r>
                        <a:rPr lang="en-GB" sz="1600" u="none" strike="noStrike" dirty="0">
                          <a:effectLst/>
                        </a:rPr>
                        <a:t>52</a:t>
                      </a:r>
                    </a:p>
                  </a:txBody>
                  <a:tcPr marL="9524" marR="9524" marT="9524" marB="0" anchor="b">
                    <a:solidFill>
                      <a:schemeClr val="bg1"/>
                    </a:solidFill>
                  </a:tcPr>
                </a:tc>
                <a:tc>
                  <a:txBody>
                    <a:bodyPr/>
                    <a:lstStyle/>
                    <a:p>
                      <a:pPr lvl="0" algn="ctr">
                        <a:buNone/>
                      </a:pPr>
                      <a:r>
                        <a:rPr lang="en-GB" sz="1600" b="0" i="0" u="none" strike="noStrike" dirty="0">
                          <a:solidFill>
                            <a:srgbClr val="000000"/>
                          </a:solidFill>
                          <a:effectLst/>
                          <a:latin typeface="Calibri"/>
                        </a:rPr>
                        <a:t>26.5</a:t>
                      </a:r>
                    </a:p>
                  </a:txBody>
                  <a:tcPr marL="9524" marR="9524" marT="9524" marB="0" anchor="b">
                    <a:solidFill>
                      <a:schemeClr val="bg1"/>
                    </a:solidFill>
                  </a:tcPr>
                </a:tc>
                <a:extLst>
                  <a:ext uri="{0D108BD9-81ED-4DB2-BD59-A6C34878D82A}">
                    <a16:rowId xmlns:a16="http://schemas.microsoft.com/office/drawing/2014/main" val="3566899960"/>
                  </a:ext>
                </a:extLst>
              </a:tr>
              <a:tr h="495299">
                <a:tc>
                  <a:txBody>
                    <a:bodyPr/>
                    <a:lstStyle/>
                    <a:p>
                      <a:pPr algn="l" fontAlgn="b"/>
                      <a:r>
                        <a:rPr lang="en-GB" sz="1600" i="1" u="sng" strike="noStrike" dirty="0">
                          <a:effectLst/>
                        </a:rPr>
                        <a:t>NSAIDS</a:t>
                      </a:r>
                      <a:r>
                        <a:rPr lang="en-GB" sz="1600" i="1" u="none" strike="noStrike" dirty="0">
                          <a:effectLst/>
                        </a:rPr>
                        <a:t>:</a:t>
                      </a:r>
                    </a:p>
                    <a:p>
                      <a:pPr algn="ctr" fontAlgn="b"/>
                      <a:r>
                        <a:rPr lang="en-GB" sz="1600" u="none" strike="noStrike" dirty="0">
                          <a:effectLst/>
                        </a:rPr>
                        <a:t>Phenylbutazone</a:t>
                      </a:r>
                    </a:p>
                  </a:txBody>
                  <a:tcPr marL="9525" marR="9525" marT="9525" marB="0" anchor="b">
                    <a:solidFill>
                      <a:schemeClr val="bg1">
                        <a:lumMod val="85000"/>
                      </a:schemeClr>
                    </a:solidFill>
                  </a:tcPr>
                </a:tc>
                <a:tc>
                  <a:txBody>
                    <a:bodyPr/>
                    <a:lstStyle/>
                    <a:p>
                      <a:pPr algn="ctr" fontAlgn="b"/>
                      <a:r>
                        <a:rPr lang="en-GB" sz="1600" u="none" strike="noStrike" dirty="0">
                          <a:effectLst/>
                        </a:rPr>
                        <a:t>30</a:t>
                      </a:r>
                    </a:p>
                  </a:txBody>
                  <a:tcPr marL="9525" marR="9525" marT="9525" marB="0" anchor="b">
                    <a:solidFill>
                      <a:schemeClr val="bg1">
                        <a:lumMod val="85000"/>
                      </a:schemeClr>
                    </a:solidFill>
                  </a:tcPr>
                </a:tc>
                <a:tc>
                  <a:txBody>
                    <a:bodyPr/>
                    <a:lstStyle/>
                    <a:p>
                      <a:pPr algn="ctr" fontAlgn="b"/>
                      <a:r>
                        <a:rPr lang="en-GB" sz="1600" b="0" i="0" u="none" strike="noStrike" dirty="0">
                          <a:solidFill>
                            <a:srgbClr val="000000"/>
                          </a:solidFill>
                          <a:effectLst/>
                          <a:latin typeface="Calibri"/>
                        </a:rPr>
                        <a:t>15.3</a:t>
                      </a:r>
                    </a:p>
                  </a:txBody>
                  <a:tcPr marL="9525" marR="9525" marT="9525" marB="0" anchor="b">
                    <a:solidFill>
                      <a:schemeClr val="bg1">
                        <a:lumMod val="85000"/>
                      </a:schemeClr>
                    </a:solidFill>
                  </a:tcPr>
                </a:tc>
                <a:extLst>
                  <a:ext uri="{0D108BD9-81ED-4DB2-BD59-A6C34878D82A}">
                    <a16:rowId xmlns:a16="http://schemas.microsoft.com/office/drawing/2014/main" val="1766573166"/>
                  </a:ext>
                </a:extLst>
              </a:tr>
              <a:tr h="244848">
                <a:tc>
                  <a:txBody>
                    <a:bodyPr/>
                    <a:lstStyle/>
                    <a:p>
                      <a:pPr algn="ctr" fontAlgn="b"/>
                      <a:r>
                        <a:rPr lang="en-GB" sz="1600" u="none" strike="noStrike" dirty="0">
                          <a:effectLst/>
                        </a:rPr>
                        <a:t>Fluxinin</a:t>
                      </a:r>
                      <a:endParaRPr lang="en-GB" sz="16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ctr" fontAlgn="b"/>
                      <a:r>
                        <a:rPr lang="en-GB" sz="1600" u="none" strike="noStrike" dirty="0">
                          <a:effectLst/>
                        </a:rPr>
                        <a:t>4</a:t>
                      </a:r>
                      <a:endParaRPr lang="en-GB" sz="16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ctr" fontAlgn="b"/>
                      <a:r>
                        <a:rPr lang="en-GB" sz="1600" b="0" i="0" u="none" strike="noStrike" dirty="0">
                          <a:solidFill>
                            <a:srgbClr val="000000"/>
                          </a:solidFill>
                          <a:effectLst/>
                          <a:latin typeface="Calibri"/>
                        </a:rPr>
                        <a:t>2.0</a:t>
                      </a:r>
                    </a:p>
                  </a:txBody>
                  <a:tcPr marL="9525" marR="9525" marT="9525" marB="0" anchor="b">
                    <a:solidFill>
                      <a:schemeClr val="bg1">
                        <a:lumMod val="85000"/>
                      </a:schemeClr>
                    </a:solidFill>
                  </a:tcPr>
                </a:tc>
                <a:extLst>
                  <a:ext uri="{0D108BD9-81ED-4DB2-BD59-A6C34878D82A}">
                    <a16:rowId xmlns:a16="http://schemas.microsoft.com/office/drawing/2014/main" val="586961061"/>
                  </a:ext>
                </a:extLst>
              </a:tr>
              <a:tr h="244848">
                <a:tc>
                  <a:txBody>
                    <a:bodyPr/>
                    <a:lstStyle/>
                    <a:p>
                      <a:pPr algn="l" fontAlgn="b"/>
                      <a:r>
                        <a:rPr lang="en-GB" sz="1600" i="1" u="sng" strike="noStrike" dirty="0">
                          <a:effectLst/>
                        </a:rPr>
                        <a:t>Other:</a:t>
                      </a:r>
                    </a:p>
                    <a:p>
                      <a:pPr algn="ctr" fontAlgn="b"/>
                      <a:r>
                        <a:rPr lang="en-GB" sz="1600" u="none" strike="noStrike" dirty="0">
                          <a:effectLst/>
                        </a:rPr>
                        <a:t>Clenbuterol</a:t>
                      </a:r>
                    </a:p>
                  </a:txBody>
                  <a:tcPr marL="9525" marR="9525" marT="9525" marB="0" anchor="b">
                    <a:solidFill>
                      <a:schemeClr val="bg1"/>
                    </a:solidFill>
                  </a:tcPr>
                </a:tc>
                <a:tc>
                  <a:txBody>
                    <a:bodyPr/>
                    <a:lstStyle/>
                    <a:p>
                      <a:pPr algn="ctr" fontAlgn="b"/>
                      <a:r>
                        <a:rPr lang="en-GB" sz="1600" u="none" strike="noStrike" dirty="0">
                          <a:effectLst/>
                        </a:rPr>
                        <a:t>41</a:t>
                      </a:r>
                    </a:p>
                  </a:txBody>
                  <a:tcPr marL="9525" marR="9525" marT="9525" marB="0" anchor="b">
                    <a:solidFill>
                      <a:schemeClr val="bg1"/>
                    </a:solidFill>
                  </a:tcPr>
                </a:tc>
                <a:tc>
                  <a:txBody>
                    <a:bodyPr/>
                    <a:lstStyle/>
                    <a:p>
                      <a:pPr algn="ctr" fontAlgn="b"/>
                      <a:r>
                        <a:rPr lang="en-GB" sz="1600" b="0" i="0" u="none" strike="noStrike" dirty="0">
                          <a:solidFill>
                            <a:srgbClr val="000000"/>
                          </a:solidFill>
                          <a:effectLst/>
                          <a:latin typeface="Calibri"/>
                        </a:rPr>
                        <a:t>20.9</a:t>
                      </a:r>
                    </a:p>
                  </a:txBody>
                  <a:tcPr marL="9525" marR="9525" marT="9525" marB="0" anchor="b">
                    <a:solidFill>
                      <a:schemeClr val="bg1"/>
                    </a:solidFill>
                  </a:tcPr>
                </a:tc>
                <a:extLst>
                  <a:ext uri="{0D108BD9-81ED-4DB2-BD59-A6C34878D82A}">
                    <a16:rowId xmlns:a16="http://schemas.microsoft.com/office/drawing/2014/main" val="2410766206"/>
                  </a:ext>
                </a:extLst>
              </a:tr>
              <a:tr h="244848">
                <a:tc>
                  <a:txBody>
                    <a:bodyPr/>
                    <a:lstStyle/>
                    <a:p>
                      <a:pPr algn="ctr" fontAlgn="b"/>
                      <a:r>
                        <a:rPr lang="en-GB" sz="1600" u="none" strike="noStrike" dirty="0">
                          <a:effectLst/>
                        </a:rPr>
                        <a:t>Sputolosin</a:t>
                      </a:r>
                      <a:endParaRPr lang="en-GB" sz="16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ctr" fontAlgn="b"/>
                      <a:r>
                        <a:rPr lang="en-GB" sz="1600" u="none" strike="noStrike" dirty="0">
                          <a:effectLst/>
                        </a:rPr>
                        <a:t>2</a:t>
                      </a:r>
                      <a:endParaRPr lang="en-GB" sz="16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ctr" fontAlgn="b"/>
                      <a:r>
                        <a:rPr lang="en-GB" sz="1600" b="0" i="0" u="none" strike="noStrike" dirty="0">
                          <a:solidFill>
                            <a:srgbClr val="000000"/>
                          </a:solidFill>
                          <a:effectLst/>
                          <a:latin typeface="Calibri"/>
                        </a:rPr>
                        <a:t>1.0</a:t>
                      </a:r>
                    </a:p>
                  </a:txBody>
                  <a:tcPr marL="9525" marR="9525" marT="9525" marB="0" anchor="b">
                    <a:solidFill>
                      <a:schemeClr val="bg1">
                        <a:lumMod val="85000"/>
                      </a:schemeClr>
                    </a:solidFill>
                  </a:tcPr>
                </a:tc>
                <a:extLst>
                  <a:ext uri="{0D108BD9-81ED-4DB2-BD59-A6C34878D82A}">
                    <a16:rowId xmlns:a16="http://schemas.microsoft.com/office/drawing/2014/main" val="1729129855"/>
                  </a:ext>
                </a:extLst>
              </a:tr>
              <a:tr h="244848">
                <a:tc>
                  <a:txBody>
                    <a:bodyPr/>
                    <a:lstStyle/>
                    <a:p>
                      <a:pPr algn="ctr" fontAlgn="b"/>
                      <a:r>
                        <a:rPr lang="en-GB" sz="1600" u="none" strike="noStrike" dirty="0">
                          <a:effectLst/>
                        </a:rPr>
                        <a:t>Corticosteroids</a:t>
                      </a:r>
                      <a:endParaRPr lang="en-GB"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600" u="none" strike="noStrike" dirty="0">
                          <a:effectLst/>
                        </a:rPr>
                        <a:t>17</a:t>
                      </a:r>
                      <a:endParaRPr lang="en-GB"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ctr" fontAlgn="b"/>
                      <a:r>
                        <a:rPr lang="en-GB" sz="1600" b="0" i="0" u="none" strike="noStrike" dirty="0">
                          <a:solidFill>
                            <a:srgbClr val="000000"/>
                          </a:solidFill>
                          <a:effectLst/>
                          <a:latin typeface="Calibri"/>
                        </a:rPr>
                        <a:t>8.7</a:t>
                      </a:r>
                    </a:p>
                  </a:txBody>
                  <a:tcPr marL="9525" marR="9525" marT="9525" marB="0" anchor="b">
                    <a:solidFill>
                      <a:schemeClr val="bg1"/>
                    </a:solidFill>
                  </a:tcPr>
                </a:tc>
                <a:extLst>
                  <a:ext uri="{0D108BD9-81ED-4DB2-BD59-A6C34878D82A}">
                    <a16:rowId xmlns:a16="http://schemas.microsoft.com/office/drawing/2014/main" val="4100388421"/>
                  </a:ext>
                </a:extLst>
              </a:tr>
              <a:tr h="481479">
                <a:tc>
                  <a:txBody>
                    <a:bodyPr/>
                    <a:lstStyle/>
                    <a:p>
                      <a:pPr algn="l" fontAlgn="b"/>
                      <a:r>
                        <a:rPr lang="en-GB" sz="1600" i="1" u="sng" strike="noStrike" dirty="0">
                          <a:effectLst/>
                        </a:rPr>
                        <a:t>Antibiotics:</a:t>
                      </a:r>
                    </a:p>
                    <a:p>
                      <a:pPr algn="ctr" fontAlgn="b"/>
                      <a:r>
                        <a:rPr lang="en-GB" sz="1600" u="none" strike="noStrike" dirty="0">
                          <a:effectLst/>
                        </a:rPr>
                        <a:t>TMPS</a:t>
                      </a:r>
                      <a:endParaRPr lang="en-GB" sz="16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ctr" fontAlgn="b"/>
                      <a:r>
                        <a:rPr lang="en-GB" sz="1600" u="none" strike="noStrike" dirty="0">
                          <a:effectLst/>
                        </a:rPr>
                        <a:t>38</a:t>
                      </a:r>
                      <a:endParaRPr lang="en-GB" sz="16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ctr" fontAlgn="b"/>
                      <a:r>
                        <a:rPr lang="en-GB" sz="1600" b="0" i="0" u="none" strike="noStrike" dirty="0">
                          <a:solidFill>
                            <a:srgbClr val="000000"/>
                          </a:solidFill>
                          <a:effectLst/>
                          <a:latin typeface="Calibri"/>
                        </a:rPr>
                        <a:t>19.4</a:t>
                      </a:r>
                    </a:p>
                  </a:txBody>
                  <a:tcPr marL="9525" marR="9525" marT="9525" marB="0" anchor="b">
                    <a:solidFill>
                      <a:schemeClr val="bg1">
                        <a:lumMod val="85000"/>
                      </a:schemeClr>
                    </a:solidFill>
                  </a:tcPr>
                </a:tc>
                <a:extLst>
                  <a:ext uri="{0D108BD9-81ED-4DB2-BD59-A6C34878D82A}">
                    <a16:rowId xmlns:a16="http://schemas.microsoft.com/office/drawing/2014/main" val="1601213871"/>
                  </a:ext>
                </a:extLst>
              </a:tr>
              <a:tr h="244848">
                <a:tc>
                  <a:txBody>
                    <a:bodyPr/>
                    <a:lstStyle/>
                    <a:p>
                      <a:pPr algn="ctr" fontAlgn="b"/>
                      <a:r>
                        <a:rPr lang="en-GB" sz="1600" u="none" strike="noStrike" dirty="0">
                          <a:effectLst/>
                        </a:rPr>
                        <a:t>Doxycycline</a:t>
                      </a:r>
                      <a:endParaRPr lang="en-GB" sz="16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ctr" fontAlgn="b"/>
                      <a:r>
                        <a:rPr lang="en-GB" sz="1600" u="none" strike="noStrike" dirty="0">
                          <a:effectLst/>
                        </a:rPr>
                        <a:t>5</a:t>
                      </a:r>
                      <a:endParaRPr lang="en-GB" sz="16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ctr" fontAlgn="b"/>
                      <a:r>
                        <a:rPr lang="en-GB" sz="1600" b="0" i="0" u="none" strike="noStrike" dirty="0">
                          <a:solidFill>
                            <a:srgbClr val="000000"/>
                          </a:solidFill>
                          <a:effectLst/>
                          <a:latin typeface="Calibri"/>
                        </a:rPr>
                        <a:t>2.6</a:t>
                      </a:r>
                    </a:p>
                  </a:txBody>
                  <a:tcPr marL="9525" marR="9525" marT="9525" marB="0" anchor="b">
                    <a:solidFill>
                      <a:schemeClr val="bg1">
                        <a:lumMod val="85000"/>
                      </a:schemeClr>
                    </a:solidFill>
                  </a:tcPr>
                </a:tc>
                <a:extLst>
                  <a:ext uri="{0D108BD9-81ED-4DB2-BD59-A6C34878D82A}">
                    <a16:rowId xmlns:a16="http://schemas.microsoft.com/office/drawing/2014/main" val="2114274533"/>
                  </a:ext>
                </a:extLst>
              </a:tr>
            </a:tbl>
          </a:graphicData>
        </a:graphic>
      </p:graphicFrame>
      <p:sp>
        <p:nvSpPr>
          <p:cNvPr id="3" name="TextBox 2">
            <a:extLst>
              <a:ext uri="{FF2B5EF4-FFF2-40B4-BE49-F238E27FC236}">
                <a16:creationId xmlns:a16="http://schemas.microsoft.com/office/drawing/2014/main" id="{D9443620-0988-6C5F-E6E1-514402443D7B}"/>
              </a:ext>
            </a:extLst>
          </p:cNvPr>
          <p:cNvSpPr txBox="1"/>
          <p:nvPr/>
        </p:nvSpPr>
        <p:spPr>
          <a:xfrm>
            <a:off x="6820563" y="4270814"/>
            <a:ext cx="5228864" cy="430887"/>
          </a:xfrm>
          <a:prstGeom prst="rect">
            <a:avLst/>
          </a:prstGeom>
          <a:noFill/>
        </p:spPr>
        <p:txBody>
          <a:bodyPr wrap="square" rtlCol="0">
            <a:spAutoFit/>
          </a:bodyPr>
          <a:lstStyle/>
          <a:p>
            <a:r>
              <a:rPr lang="en-GB" sz="2200" b="1" i="1" dirty="0"/>
              <a:t>S. equi equi </a:t>
            </a:r>
            <a:r>
              <a:rPr lang="en-GB" sz="2200" b="1" dirty="0"/>
              <a:t>positives-</a:t>
            </a:r>
          </a:p>
        </p:txBody>
      </p:sp>
      <p:sp>
        <p:nvSpPr>
          <p:cNvPr id="6" name="TextBox 5">
            <a:extLst>
              <a:ext uri="{FF2B5EF4-FFF2-40B4-BE49-F238E27FC236}">
                <a16:creationId xmlns:a16="http://schemas.microsoft.com/office/drawing/2014/main" id="{144E945C-985D-60CC-1A3E-3C7785AA19E6}"/>
              </a:ext>
            </a:extLst>
          </p:cNvPr>
          <p:cNvSpPr txBox="1"/>
          <p:nvPr/>
        </p:nvSpPr>
        <p:spPr>
          <a:xfrm>
            <a:off x="3145235" y="-174216"/>
            <a:ext cx="5228864" cy="923330"/>
          </a:xfrm>
          <a:prstGeom prst="rect">
            <a:avLst/>
          </a:prstGeom>
          <a:noFill/>
        </p:spPr>
        <p:txBody>
          <a:bodyPr wrap="square" rtlCol="0">
            <a:spAutoFit/>
          </a:bodyPr>
          <a:lstStyle/>
          <a:p>
            <a:r>
              <a:rPr lang="en-GB" sz="2200" b="1" dirty="0"/>
              <a:t> </a:t>
            </a:r>
          </a:p>
          <a:p>
            <a:r>
              <a:rPr lang="en-GB" sz="3200" b="1" i="1" dirty="0"/>
              <a:t>Treatments</a:t>
            </a:r>
          </a:p>
        </p:txBody>
      </p:sp>
      <p:graphicFrame>
        <p:nvGraphicFramePr>
          <p:cNvPr id="8" name="Table 7">
            <a:extLst>
              <a:ext uri="{FF2B5EF4-FFF2-40B4-BE49-F238E27FC236}">
                <a16:creationId xmlns:a16="http://schemas.microsoft.com/office/drawing/2014/main" id="{F7A33D6F-B7D1-82ED-5B4C-82F02D824812}"/>
              </a:ext>
            </a:extLst>
          </p:cNvPr>
          <p:cNvGraphicFramePr>
            <a:graphicFrameLocks noGrp="1"/>
          </p:cNvGraphicFramePr>
          <p:nvPr>
            <p:extLst>
              <p:ext uri="{D42A27DB-BD31-4B8C-83A1-F6EECF244321}">
                <p14:modId xmlns:p14="http://schemas.microsoft.com/office/powerpoint/2010/main" val="2039750552"/>
              </p:ext>
            </p:extLst>
          </p:nvPr>
        </p:nvGraphicFramePr>
        <p:xfrm>
          <a:off x="6824461" y="4841102"/>
          <a:ext cx="3647136" cy="1266825"/>
        </p:xfrm>
        <a:graphic>
          <a:graphicData uri="http://schemas.openxmlformats.org/drawingml/2006/table">
            <a:tbl>
              <a:tblPr>
                <a:tableStyleId>{5C22544A-7EE6-4342-B048-85BDC9FD1C3A}</a:tableStyleId>
              </a:tblPr>
              <a:tblGrid>
                <a:gridCol w="1854132">
                  <a:extLst>
                    <a:ext uri="{9D8B030D-6E8A-4147-A177-3AD203B41FA5}">
                      <a16:colId xmlns:a16="http://schemas.microsoft.com/office/drawing/2014/main" val="982826449"/>
                    </a:ext>
                  </a:extLst>
                </a:gridCol>
                <a:gridCol w="1793004">
                  <a:extLst>
                    <a:ext uri="{9D8B030D-6E8A-4147-A177-3AD203B41FA5}">
                      <a16:colId xmlns:a16="http://schemas.microsoft.com/office/drawing/2014/main" val="610012699"/>
                    </a:ext>
                  </a:extLst>
                </a:gridCol>
              </a:tblGrid>
              <a:tr h="0">
                <a:tc>
                  <a:txBody>
                    <a:bodyPr/>
                    <a:lstStyle/>
                    <a:p>
                      <a:pPr algn="l" fontAlgn="b"/>
                      <a:r>
                        <a:rPr lang="en-GB" sz="1600" b="1" u="none" strike="noStrike" dirty="0">
                          <a:effectLst/>
                        </a:rPr>
                        <a:t>Treatment </a:t>
                      </a:r>
                      <a:endParaRPr lang="en-GB" sz="1600" b="1" i="0" u="none" strike="noStrike" dirty="0">
                        <a:solidFill>
                          <a:srgbClr val="FFFFFF"/>
                        </a:solidFill>
                        <a:effectLst/>
                        <a:latin typeface="Calibri" panose="020F0502020204030204" pitchFamily="34" charset="0"/>
                      </a:endParaRPr>
                    </a:p>
                  </a:txBody>
                  <a:tcPr marL="9525" marR="9525" marT="9525" marB="0" anchor="b">
                    <a:solidFill>
                      <a:schemeClr val="bg1">
                        <a:lumMod val="65000"/>
                      </a:schemeClr>
                    </a:solidFill>
                  </a:tcPr>
                </a:tc>
                <a:tc>
                  <a:txBody>
                    <a:bodyPr/>
                    <a:lstStyle/>
                    <a:p>
                      <a:pPr algn="l" fontAlgn="b"/>
                      <a:r>
                        <a:rPr lang="en-GB" sz="1600" b="1" u="none" strike="noStrike" dirty="0">
                          <a:effectLst/>
                        </a:rPr>
                        <a:t>Total (n)</a:t>
                      </a:r>
                      <a:endParaRPr lang="en-GB" sz="1600" b="1" i="0" u="none" strike="noStrike" dirty="0">
                        <a:solidFill>
                          <a:srgbClr val="FFFFFF"/>
                        </a:solidFill>
                        <a:effectLst/>
                        <a:latin typeface="Calibri" panose="020F0502020204030204" pitchFamily="34" charset="0"/>
                      </a:endParaRPr>
                    </a:p>
                  </a:txBody>
                  <a:tcPr marL="9525" marR="9525" marT="9525" marB="0" anchor="b">
                    <a:solidFill>
                      <a:schemeClr val="bg1">
                        <a:lumMod val="65000"/>
                      </a:schemeClr>
                    </a:solidFill>
                  </a:tcPr>
                </a:tc>
                <a:extLst>
                  <a:ext uri="{0D108BD9-81ED-4DB2-BD59-A6C34878D82A}">
                    <a16:rowId xmlns:a16="http://schemas.microsoft.com/office/drawing/2014/main" val="2840187972"/>
                  </a:ext>
                </a:extLst>
              </a:tr>
              <a:tr h="0">
                <a:tc>
                  <a:txBody>
                    <a:bodyPr/>
                    <a:lstStyle/>
                    <a:p>
                      <a:pPr algn="l" fontAlgn="b"/>
                      <a:r>
                        <a:rPr lang="en-GB" sz="1600" u="none" strike="noStrike" dirty="0">
                          <a:effectLst/>
                        </a:rPr>
                        <a:t>Analgesics</a:t>
                      </a:r>
                      <a:endParaRPr lang="en-GB"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r" fontAlgn="b"/>
                      <a:r>
                        <a:rPr lang="en-GB" sz="1600" u="none" strike="noStrike" dirty="0">
                          <a:effectLst/>
                        </a:rPr>
                        <a:t>4</a:t>
                      </a:r>
                      <a:endParaRPr lang="en-GB"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2104034730"/>
                  </a:ext>
                </a:extLst>
              </a:tr>
              <a:tr h="49747">
                <a:tc>
                  <a:txBody>
                    <a:bodyPr/>
                    <a:lstStyle/>
                    <a:p>
                      <a:pPr algn="l" fontAlgn="b"/>
                      <a:r>
                        <a:rPr lang="en-GB" sz="1600" u="none" strike="noStrike" dirty="0">
                          <a:effectLst/>
                        </a:rPr>
                        <a:t>Corticosteroids</a:t>
                      </a:r>
                      <a:endParaRPr lang="en-GB" sz="16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tc>
                  <a:txBody>
                    <a:bodyPr/>
                    <a:lstStyle/>
                    <a:p>
                      <a:pPr algn="r" fontAlgn="b"/>
                      <a:r>
                        <a:rPr lang="en-GB" sz="1600" u="none" strike="noStrike" dirty="0">
                          <a:effectLst/>
                        </a:rPr>
                        <a:t>1</a:t>
                      </a:r>
                      <a:endParaRPr lang="en-GB" sz="1600" b="0" i="0" u="none" strike="noStrike" dirty="0">
                        <a:solidFill>
                          <a:srgbClr val="000000"/>
                        </a:solidFill>
                        <a:effectLst/>
                        <a:latin typeface="Calibri" panose="020F0502020204030204" pitchFamily="34" charset="0"/>
                      </a:endParaRPr>
                    </a:p>
                  </a:txBody>
                  <a:tcPr marL="9525" marR="9525" marT="9525" marB="0" anchor="b">
                    <a:solidFill>
                      <a:schemeClr val="bg1">
                        <a:lumMod val="85000"/>
                      </a:schemeClr>
                    </a:solidFill>
                  </a:tcPr>
                </a:tc>
                <a:extLst>
                  <a:ext uri="{0D108BD9-81ED-4DB2-BD59-A6C34878D82A}">
                    <a16:rowId xmlns:a16="http://schemas.microsoft.com/office/drawing/2014/main" val="2717070204"/>
                  </a:ext>
                </a:extLst>
              </a:tr>
              <a:tr h="49747">
                <a:tc>
                  <a:txBody>
                    <a:bodyPr/>
                    <a:lstStyle/>
                    <a:p>
                      <a:pPr algn="l" fontAlgn="b"/>
                      <a:r>
                        <a:rPr lang="en-GB" sz="1600" u="none" strike="noStrike" dirty="0">
                          <a:effectLst/>
                        </a:rPr>
                        <a:t>Benzylpenicillin </a:t>
                      </a:r>
                      <a:endParaRPr lang="en-GB" sz="1600" b="0" i="0" u="none" strike="noStrike" dirty="0">
                        <a:solidFill>
                          <a:srgbClr val="000000"/>
                        </a:solidFill>
                        <a:effectLst/>
                        <a:latin typeface="Calibri" panose="020F0502020204030204" pitchFamily="34" charset="0"/>
                      </a:endParaRPr>
                    </a:p>
                  </a:txBody>
                  <a:tcPr marL="9525" marR="9525" marT="9525" marB="0" anchor="b">
                    <a:solidFill>
                      <a:schemeClr val="bg1"/>
                    </a:solidFill>
                  </a:tcPr>
                </a:tc>
                <a:tc>
                  <a:txBody>
                    <a:bodyPr/>
                    <a:lstStyle/>
                    <a:p>
                      <a:pPr algn="r" fontAlgn="b"/>
                      <a:r>
                        <a:rPr lang="en-GB" sz="1600" u="none" strike="noStrike" dirty="0">
                          <a:effectLst/>
                        </a:rPr>
                        <a:t>1</a:t>
                      </a:r>
                    </a:p>
                  </a:txBody>
                  <a:tcPr marL="9525" marR="9525" marT="9525" marB="0" anchor="b">
                    <a:solidFill>
                      <a:schemeClr val="bg1"/>
                    </a:solidFill>
                  </a:tcPr>
                </a:tc>
                <a:extLst>
                  <a:ext uri="{0D108BD9-81ED-4DB2-BD59-A6C34878D82A}">
                    <a16:rowId xmlns:a16="http://schemas.microsoft.com/office/drawing/2014/main" val="1222868681"/>
                  </a:ext>
                </a:extLst>
              </a:tr>
              <a:tr h="49747">
                <a:tc>
                  <a:txBody>
                    <a:bodyPr/>
                    <a:lstStyle/>
                    <a:p>
                      <a:pPr algn="l" fontAlgn="b"/>
                      <a:r>
                        <a:rPr lang="en-GB" sz="1600" b="0" i="0" u="none" strike="noStrike" dirty="0">
                          <a:solidFill>
                            <a:srgbClr val="000000"/>
                          </a:solidFill>
                          <a:effectLst/>
                          <a:latin typeface="Calibri"/>
                        </a:rPr>
                        <a:t>No treatment</a:t>
                      </a:r>
                    </a:p>
                  </a:txBody>
                  <a:tcPr marL="9525" marR="9525" marT="9525" marB="0" anchor="b">
                    <a:solidFill>
                      <a:schemeClr val="bg1">
                        <a:lumMod val="85000"/>
                      </a:schemeClr>
                    </a:solidFill>
                  </a:tcPr>
                </a:tc>
                <a:tc>
                  <a:txBody>
                    <a:bodyPr/>
                    <a:lstStyle/>
                    <a:p>
                      <a:pPr algn="r" fontAlgn="b"/>
                      <a:r>
                        <a:rPr lang="en-GB" sz="1600" u="none" strike="noStrike" dirty="0">
                          <a:effectLst/>
                        </a:rPr>
                        <a:t>26</a:t>
                      </a:r>
                    </a:p>
                  </a:txBody>
                  <a:tcPr marL="9525" marR="9525" marT="9525" marB="0" anchor="b">
                    <a:solidFill>
                      <a:schemeClr val="bg1">
                        <a:lumMod val="85000"/>
                      </a:schemeClr>
                    </a:solidFill>
                  </a:tcPr>
                </a:tc>
                <a:extLst>
                  <a:ext uri="{0D108BD9-81ED-4DB2-BD59-A6C34878D82A}">
                    <a16:rowId xmlns:a16="http://schemas.microsoft.com/office/drawing/2014/main" val="2342165732"/>
                  </a:ext>
                </a:extLst>
              </a:tr>
            </a:tbl>
          </a:graphicData>
        </a:graphic>
      </p:graphicFrame>
      <p:graphicFrame>
        <p:nvGraphicFramePr>
          <p:cNvPr id="4" name="Chart 3">
            <a:extLst>
              <a:ext uri="{FF2B5EF4-FFF2-40B4-BE49-F238E27FC236}">
                <a16:creationId xmlns:a16="http://schemas.microsoft.com/office/drawing/2014/main" id="{52B5E825-546D-C8DB-4FE2-B41E12616763}"/>
              </a:ext>
            </a:extLst>
          </p:cNvPr>
          <p:cNvGraphicFramePr>
            <a:graphicFrameLocks/>
          </p:cNvGraphicFramePr>
          <p:nvPr>
            <p:extLst>
              <p:ext uri="{D42A27DB-BD31-4B8C-83A1-F6EECF244321}">
                <p14:modId xmlns:p14="http://schemas.microsoft.com/office/powerpoint/2010/main" val="2602208125"/>
              </p:ext>
            </p:extLst>
          </p:nvPr>
        </p:nvGraphicFramePr>
        <p:xfrm>
          <a:off x="260475" y="1063875"/>
          <a:ext cx="6060000" cy="439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37162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1E40E-AE6A-479E-BC77-B383D4F269C7}"/>
              </a:ext>
            </a:extLst>
          </p:cNvPr>
          <p:cNvSpPr>
            <a:spLocks noGrp="1"/>
          </p:cNvSpPr>
          <p:nvPr>
            <p:ph type="title"/>
          </p:nvPr>
        </p:nvSpPr>
        <p:spPr>
          <a:xfrm>
            <a:off x="8439150" y="-68263"/>
            <a:ext cx="10515600" cy="1325563"/>
          </a:xfrm>
        </p:spPr>
        <p:txBody>
          <a:bodyPr>
            <a:normAutofit/>
          </a:bodyPr>
          <a:lstStyle/>
          <a:p>
            <a:r>
              <a:rPr lang="en-GB" sz="3600" b="1" i="1" dirty="0"/>
              <a:t>Limitations</a:t>
            </a:r>
          </a:p>
        </p:txBody>
      </p:sp>
      <p:sp>
        <p:nvSpPr>
          <p:cNvPr id="3" name="Content Placeholder 2">
            <a:extLst>
              <a:ext uri="{FF2B5EF4-FFF2-40B4-BE49-F238E27FC236}">
                <a16:creationId xmlns:a16="http://schemas.microsoft.com/office/drawing/2014/main" id="{E1649D1F-8DA6-4A18-B356-808B7D57410B}"/>
              </a:ext>
            </a:extLst>
          </p:cNvPr>
          <p:cNvSpPr>
            <a:spLocks noGrp="1"/>
          </p:cNvSpPr>
          <p:nvPr>
            <p:ph idx="1"/>
          </p:nvPr>
        </p:nvSpPr>
        <p:spPr>
          <a:xfrm>
            <a:off x="365408" y="2238375"/>
            <a:ext cx="11455148" cy="3775075"/>
          </a:xfrm>
        </p:spPr>
        <p:txBody>
          <a:bodyPr vert="horz" lIns="0" tIns="45720" rIns="0" bIns="45720" rtlCol="0" anchor="t">
            <a:normAutofit/>
          </a:bodyPr>
          <a:lstStyle/>
          <a:p>
            <a:pPr>
              <a:buFont typeface="Wingdings" panose="05000000000000000000" pitchFamily="2" charset="2"/>
              <a:buChar char="§"/>
            </a:pPr>
            <a:r>
              <a:rPr lang="en-GB" sz="2400" dirty="0"/>
              <a:t> Treatment data was only applied to topic model data and not the regular expression despite an extra 280 cases being found by only the regex due to time constraints. </a:t>
            </a:r>
          </a:p>
          <a:p>
            <a:pPr>
              <a:buFont typeface="Wingdings" panose="05000000000000000000" pitchFamily="2" charset="2"/>
              <a:buChar char="§"/>
            </a:pPr>
            <a:r>
              <a:rPr lang="en-GB" sz="2400" dirty="0"/>
              <a:t> Topic model data also included respiratory cases where strangles was  listed as a differential diagnosis rather than just a suspected strangles diagnosis. </a:t>
            </a:r>
            <a:endParaRPr lang="en-GB" sz="2400" dirty="0">
              <a:ea typeface="Calibri"/>
              <a:cs typeface="Calibri"/>
            </a:endParaRPr>
          </a:p>
          <a:p>
            <a:pPr>
              <a:buFont typeface="Wingdings" panose="05000000000000000000" pitchFamily="2" charset="2"/>
              <a:buChar char="§"/>
            </a:pPr>
            <a:r>
              <a:rPr lang="en-GB" sz="2400" dirty="0"/>
              <a:t> Quality of Free-narrative text is variable - some records having very little detail.</a:t>
            </a:r>
          </a:p>
          <a:p>
            <a:pPr>
              <a:buFont typeface="Wingdings" panose="05000000000000000000" pitchFamily="2" charset="2"/>
              <a:buChar char="§"/>
            </a:pPr>
            <a:r>
              <a:rPr lang="en-GB" sz="2400" dirty="0"/>
              <a:t> Sometimes  cannot see results from tests done as follow up results from labs not attached </a:t>
            </a:r>
            <a:endParaRPr lang="en-GB" sz="2400" dirty="0">
              <a:ea typeface="Calibri"/>
              <a:cs typeface="Calibri"/>
            </a:endParaRPr>
          </a:p>
        </p:txBody>
      </p:sp>
      <p:pic>
        <p:nvPicPr>
          <p:cNvPr id="4" name="Picture 3">
            <a:extLst>
              <a:ext uri="{FF2B5EF4-FFF2-40B4-BE49-F238E27FC236}">
                <a16:creationId xmlns:a16="http://schemas.microsoft.com/office/drawing/2014/main" id="{F862D36A-8301-4E1A-9D2D-62AE8C0BD2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733" y="0"/>
            <a:ext cx="2763667" cy="797960"/>
          </a:xfrm>
          <a:prstGeom prst="rect">
            <a:avLst/>
          </a:prstGeom>
        </p:spPr>
      </p:pic>
    </p:spTree>
    <p:extLst>
      <p:ext uri="{BB962C8B-B14F-4D97-AF65-F5344CB8AC3E}">
        <p14:creationId xmlns:p14="http://schemas.microsoft.com/office/powerpoint/2010/main" val="1448231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E5561-011A-4C8B-8222-F16848A6BDE9}"/>
              </a:ext>
            </a:extLst>
          </p:cNvPr>
          <p:cNvSpPr>
            <a:spLocks noGrp="1"/>
          </p:cNvSpPr>
          <p:nvPr>
            <p:ph type="title"/>
          </p:nvPr>
        </p:nvSpPr>
        <p:spPr>
          <a:xfrm>
            <a:off x="1676400" y="183528"/>
            <a:ext cx="10515600" cy="1325563"/>
          </a:xfrm>
        </p:spPr>
        <p:txBody>
          <a:bodyPr/>
          <a:lstStyle/>
          <a:p>
            <a:r>
              <a:rPr lang="en-GB" dirty="0"/>
              <a:t>Strangles antimicrobial resistance </a:t>
            </a:r>
          </a:p>
        </p:txBody>
      </p:sp>
      <p:pic>
        <p:nvPicPr>
          <p:cNvPr id="3" name="Picture 2">
            <a:extLst>
              <a:ext uri="{FF2B5EF4-FFF2-40B4-BE49-F238E27FC236}">
                <a16:creationId xmlns:a16="http://schemas.microsoft.com/office/drawing/2014/main" id="{2D2D0276-860B-42B2-AAC6-4440DCBCBE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2508" y="1976475"/>
            <a:ext cx="3212205" cy="4066515"/>
          </a:xfrm>
          <a:prstGeom prst="rect">
            <a:avLst/>
          </a:prstGeom>
        </p:spPr>
      </p:pic>
      <p:sp>
        <p:nvSpPr>
          <p:cNvPr id="5" name="TextBox 4">
            <a:extLst>
              <a:ext uri="{FF2B5EF4-FFF2-40B4-BE49-F238E27FC236}">
                <a16:creationId xmlns:a16="http://schemas.microsoft.com/office/drawing/2014/main" id="{8B394908-3AC8-455A-B4DD-A9B9C774FD4E}"/>
              </a:ext>
            </a:extLst>
          </p:cNvPr>
          <p:cNvSpPr txBox="1"/>
          <p:nvPr/>
        </p:nvSpPr>
        <p:spPr>
          <a:xfrm>
            <a:off x="4288939" y="5936145"/>
            <a:ext cx="2999342" cy="381000"/>
          </a:xfrm>
          <a:prstGeom prst="rect">
            <a:avLst/>
          </a:prstGeom>
          <a:noFill/>
        </p:spPr>
        <p:txBody>
          <a:bodyPr wrap="square" lIns="91440" tIns="45720" rIns="91440" bIns="45720" rtlCol="0" anchor="t">
            <a:spAutoFit/>
          </a:bodyPr>
          <a:lstStyle/>
          <a:p>
            <a:r>
              <a:rPr lang="en-GB" b="1" dirty="0"/>
              <a:t>Wagle, K. 2020</a:t>
            </a:r>
            <a:endParaRPr lang="en-GB" b="1" baseline="30000" dirty="0">
              <a:ea typeface="Calibri"/>
              <a:cs typeface="Calibri"/>
            </a:endParaRPr>
          </a:p>
        </p:txBody>
      </p:sp>
    </p:spTree>
    <p:extLst>
      <p:ext uri="{BB962C8B-B14F-4D97-AF65-F5344CB8AC3E}">
        <p14:creationId xmlns:p14="http://schemas.microsoft.com/office/powerpoint/2010/main" val="3869378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63F1F-A88C-49F2-9EFF-7FF56E39D8A6}"/>
              </a:ext>
            </a:extLst>
          </p:cNvPr>
          <p:cNvSpPr>
            <a:spLocks noGrp="1"/>
          </p:cNvSpPr>
          <p:nvPr>
            <p:ph type="title"/>
          </p:nvPr>
        </p:nvSpPr>
        <p:spPr>
          <a:xfrm>
            <a:off x="7258050" y="135178"/>
            <a:ext cx="10515600" cy="1325563"/>
          </a:xfrm>
        </p:spPr>
        <p:txBody>
          <a:bodyPr>
            <a:normAutofit/>
          </a:bodyPr>
          <a:lstStyle/>
          <a:p>
            <a:r>
              <a:rPr lang="en-GB" sz="3600" b="1" i="1" dirty="0"/>
              <a:t>AMR methods</a:t>
            </a:r>
          </a:p>
        </p:txBody>
      </p:sp>
      <p:sp>
        <p:nvSpPr>
          <p:cNvPr id="3" name="Content Placeholder 2">
            <a:extLst>
              <a:ext uri="{FF2B5EF4-FFF2-40B4-BE49-F238E27FC236}">
                <a16:creationId xmlns:a16="http://schemas.microsoft.com/office/drawing/2014/main" id="{7B2544CD-5D14-426D-8902-ED89D4BB9591}"/>
              </a:ext>
            </a:extLst>
          </p:cNvPr>
          <p:cNvSpPr>
            <a:spLocks noGrp="1"/>
          </p:cNvSpPr>
          <p:nvPr>
            <p:ph idx="1"/>
          </p:nvPr>
        </p:nvSpPr>
        <p:spPr>
          <a:xfrm>
            <a:off x="415011" y="1797015"/>
            <a:ext cx="10672864" cy="4351338"/>
          </a:xfrm>
        </p:spPr>
        <p:txBody>
          <a:bodyPr vert="horz" lIns="0" tIns="45720" rIns="0" bIns="45720" rtlCol="0" anchor="t">
            <a:normAutofit fontScale="92500" lnSpcReduction="10000"/>
          </a:bodyPr>
          <a:lstStyle/>
          <a:p>
            <a:r>
              <a:rPr lang="en-GB" sz="2400" dirty="0"/>
              <a:t>Penicillin is first line of defence for this infection, however it has been reported that resistance has emerged of 12.5% in recent studies</a:t>
            </a:r>
            <a:r>
              <a:rPr lang="en-GB" sz="1700" baseline="30000" dirty="0"/>
              <a:t>4</a:t>
            </a:r>
            <a:r>
              <a:rPr lang="en-GB" sz="2400" dirty="0"/>
              <a:t>. </a:t>
            </a:r>
          </a:p>
          <a:p>
            <a:r>
              <a:rPr lang="en-GB" sz="2400" dirty="0"/>
              <a:t>Using EVSNET-lab, 6 different laboratories samples that were submitted to them from 2008- June 2023 were analysed (submission time periods varied). </a:t>
            </a:r>
            <a:endParaRPr lang="en-GB" sz="2200" dirty="0"/>
          </a:p>
          <a:p>
            <a:pPr marL="383540" lvl="1"/>
            <a:r>
              <a:rPr lang="en-GB" sz="2200" dirty="0"/>
              <a:t>Axiom, Biote, Donnington, IDEXX, UOL, </a:t>
            </a:r>
            <a:r>
              <a:rPr lang="en-GB" sz="2200" dirty="0" err="1"/>
              <a:t>VPG</a:t>
            </a:r>
            <a:endParaRPr lang="en-GB" sz="2200" dirty="0">
              <a:ea typeface="Calibri"/>
              <a:cs typeface="Calibri"/>
            </a:endParaRPr>
          </a:p>
          <a:p>
            <a:pPr marL="457200" lvl="1" indent="0">
              <a:buNone/>
            </a:pPr>
            <a:endParaRPr lang="en-GB" sz="2200" dirty="0"/>
          </a:p>
          <a:p>
            <a:r>
              <a:rPr lang="en-GB" sz="2400" i="1" dirty="0">
                <a:solidFill>
                  <a:schemeClr val="tx1"/>
                </a:solidFill>
              </a:rPr>
              <a:t>S</a:t>
            </a:r>
            <a:r>
              <a:rPr lang="en-GB" sz="2400" i="1" dirty="0"/>
              <a:t>treptococcus equi equi </a:t>
            </a:r>
            <a:r>
              <a:rPr lang="en-GB" sz="2400" dirty="0"/>
              <a:t>cultures from submitted  samples                                                                           during this time.</a:t>
            </a:r>
          </a:p>
          <a:p>
            <a:pPr marL="383540" lvl="1"/>
            <a:r>
              <a:rPr lang="en-GB" sz="2200" dirty="0"/>
              <a:t>Highest sample number submitted from 2015-2023. </a:t>
            </a:r>
            <a:endParaRPr lang="en-GB" sz="2200" dirty="0">
              <a:ea typeface="Calibri" panose="020F0502020204030204"/>
              <a:cs typeface="Calibri" panose="020F0502020204030204"/>
            </a:endParaRPr>
          </a:p>
          <a:p>
            <a:r>
              <a:rPr lang="en-GB" sz="2400" dirty="0"/>
              <a:t>Culture and antimicrobial sensitivity used </a:t>
            </a:r>
            <a:endParaRPr lang="en-GB" sz="2400" dirty="0">
              <a:ea typeface="Calibri"/>
              <a:cs typeface="Calibri"/>
            </a:endParaRPr>
          </a:p>
          <a:p>
            <a:pPr marL="383540" lvl="1"/>
            <a:r>
              <a:rPr lang="en-GB" sz="2200" dirty="0"/>
              <a:t>Different antibiotics used on the panels so they were grouped                                                                                                                                                                                                        together by class for comparison.</a:t>
            </a:r>
            <a:endParaRPr lang="en-GB" sz="2200" dirty="0">
              <a:ea typeface="Calibri"/>
              <a:cs typeface="Calibri"/>
            </a:endParaRPr>
          </a:p>
          <a:p>
            <a:pPr marL="457200" lvl="1" indent="0">
              <a:buNone/>
            </a:pPr>
            <a:endParaRPr lang="en-GB" dirty="0"/>
          </a:p>
        </p:txBody>
      </p:sp>
      <p:pic>
        <p:nvPicPr>
          <p:cNvPr id="4" name="Picture 3">
            <a:extLst>
              <a:ext uri="{FF2B5EF4-FFF2-40B4-BE49-F238E27FC236}">
                <a16:creationId xmlns:a16="http://schemas.microsoft.com/office/drawing/2014/main" id="{B9A2B6C5-294F-4DB2-AFFA-EA1B39F9C2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763667" cy="797960"/>
          </a:xfrm>
          <a:prstGeom prst="rect">
            <a:avLst/>
          </a:prstGeom>
        </p:spPr>
      </p:pic>
      <p:pic>
        <p:nvPicPr>
          <p:cNvPr id="5" name="Picture 4" descr="A close-up of a logo&#10;&#10;Description automatically generated">
            <a:extLst>
              <a:ext uri="{FF2B5EF4-FFF2-40B4-BE49-F238E27FC236}">
                <a16:creationId xmlns:a16="http://schemas.microsoft.com/office/drawing/2014/main" id="{08898102-21CF-1D2F-B74F-5ABE998A36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31728" y="2976803"/>
            <a:ext cx="1230086" cy="1065783"/>
          </a:xfrm>
          <a:prstGeom prst="rect">
            <a:avLst/>
          </a:prstGeom>
        </p:spPr>
      </p:pic>
      <p:pic>
        <p:nvPicPr>
          <p:cNvPr id="6" name="Picture 5" descr="A close-up of a logo&#10;&#10;Description automatically generated">
            <a:extLst>
              <a:ext uri="{FF2B5EF4-FFF2-40B4-BE49-F238E27FC236}">
                <a16:creationId xmlns:a16="http://schemas.microsoft.com/office/drawing/2014/main" id="{BB2ED42E-14AC-E675-25CE-E2E80C5D6BF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54776" y="2984115"/>
            <a:ext cx="1294631" cy="1059103"/>
          </a:xfrm>
          <a:prstGeom prst="rect">
            <a:avLst/>
          </a:prstGeom>
        </p:spPr>
      </p:pic>
      <p:pic>
        <p:nvPicPr>
          <p:cNvPr id="7" name="Picture 6" descr="A logo for a company&#10;&#10;Description automatically generated">
            <a:extLst>
              <a:ext uri="{FF2B5EF4-FFF2-40B4-BE49-F238E27FC236}">
                <a16:creationId xmlns:a16="http://schemas.microsoft.com/office/drawing/2014/main" id="{F2715A01-BD81-66F2-BD12-07CAC194321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506364" y="3104188"/>
            <a:ext cx="1162243" cy="926716"/>
          </a:xfrm>
          <a:prstGeom prst="rect">
            <a:avLst/>
          </a:prstGeom>
        </p:spPr>
      </p:pic>
      <p:pic>
        <p:nvPicPr>
          <p:cNvPr id="9" name="Picture 2" descr="Home - Veterinary Pathology Group">
            <a:extLst>
              <a:ext uri="{FF2B5EF4-FFF2-40B4-BE49-F238E27FC236}">
                <a16:creationId xmlns:a16="http://schemas.microsoft.com/office/drawing/2014/main" id="{F1CA2E25-7C27-D765-34FF-1A8F25E3CD2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462551" y="4069529"/>
            <a:ext cx="1052406" cy="98313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Text&#10;&#10;Description automatically generated">
            <a:extLst>
              <a:ext uri="{FF2B5EF4-FFF2-40B4-BE49-F238E27FC236}">
                <a16:creationId xmlns:a16="http://schemas.microsoft.com/office/drawing/2014/main" id="{4492A21F-A4E3-495E-831C-A9CBBEF9130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774501" y="5304274"/>
            <a:ext cx="2066349" cy="574675"/>
          </a:xfrm>
          <a:prstGeom prst="rect">
            <a:avLst/>
          </a:prstGeom>
        </p:spPr>
      </p:pic>
      <p:pic>
        <p:nvPicPr>
          <p:cNvPr id="12" name="Picture 11" descr="A logo for a veterinary laboratory&#10;&#10;Description automatically generated">
            <a:extLst>
              <a:ext uri="{FF2B5EF4-FFF2-40B4-BE49-F238E27FC236}">
                <a16:creationId xmlns:a16="http://schemas.microsoft.com/office/drawing/2014/main" id="{CBBDF218-4A8C-E008-306E-84BA2F15553F}"/>
              </a:ext>
            </a:extLst>
          </p:cNvPr>
          <p:cNvPicPr>
            <a:picLocks noChangeAspect="1"/>
          </p:cNvPicPr>
          <p:nvPr/>
        </p:nvPicPr>
        <p:blipFill>
          <a:blip r:embed="rId9"/>
          <a:stretch>
            <a:fillRect/>
          </a:stretch>
        </p:blipFill>
        <p:spPr>
          <a:xfrm>
            <a:off x="9804111" y="4073236"/>
            <a:ext cx="1543050" cy="1066800"/>
          </a:xfrm>
          <a:prstGeom prst="rect">
            <a:avLst/>
          </a:prstGeom>
        </p:spPr>
      </p:pic>
    </p:spTree>
    <p:extLst>
      <p:ext uri="{BB962C8B-B14F-4D97-AF65-F5344CB8AC3E}">
        <p14:creationId xmlns:p14="http://schemas.microsoft.com/office/powerpoint/2010/main" val="594068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4A1C3C-4E1D-4FE0-930C-099D2DA5C5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763667" cy="797960"/>
          </a:xfrm>
          <a:prstGeom prst="rect">
            <a:avLst/>
          </a:prstGeom>
        </p:spPr>
      </p:pic>
      <p:sp>
        <p:nvSpPr>
          <p:cNvPr id="3" name="Rectangle 2">
            <a:extLst>
              <a:ext uri="{FF2B5EF4-FFF2-40B4-BE49-F238E27FC236}">
                <a16:creationId xmlns:a16="http://schemas.microsoft.com/office/drawing/2014/main" id="{592EA0A3-A1AA-C129-3A91-7BC73A7402A8}"/>
              </a:ext>
            </a:extLst>
          </p:cNvPr>
          <p:cNvSpPr/>
          <p:nvPr/>
        </p:nvSpPr>
        <p:spPr>
          <a:xfrm>
            <a:off x="457200" y="4078705"/>
            <a:ext cx="10672011" cy="3128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60597A96-6A80-40C2-B216-83342C2C7E4C}"/>
              </a:ext>
            </a:extLst>
          </p:cNvPr>
          <p:cNvSpPr txBox="1"/>
          <p:nvPr/>
        </p:nvSpPr>
        <p:spPr>
          <a:xfrm>
            <a:off x="8343231" y="1140120"/>
            <a:ext cx="3199064" cy="4493538"/>
          </a:xfrm>
          <a:prstGeom prst="rect">
            <a:avLst/>
          </a:prstGeom>
          <a:noFill/>
        </p:spPr>
        <p:txBody>
          <a:bodyPr wrap="square" lIns="91440" tIns="45720" rIns="91440" bIns="45720" rtlCol="0" anchor="t">
            <a:spAutoFit/>
          </a:bodyPr>
          <a:lstStyle/>
          <a:p>
            <a:r>
              <a:rPr lang="en-GB" sz="2200" dirty="0"/>
              <a:t>Penicillins - </a:t>
            </a:r>
            <a:r>
              <a:rPr lang="en-GB" sz="2200" b="1" dirty="0"/>
              <a:t>no</a:t>
            </a:r>
            <a:r>
              <a:rPr lang="en-GB" sz="2200" dirty="0"/>
              <a:t>  resistance reported</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dirty="0"/>
              <a:t> 3</a:t>
            </a:r>
            <a:r>
              <a:rPr lang="en-GB" sz="2200" baseline="30000" dirty="0"/>
              <a:t>rd</a:t>
            </a:r>
            <a:r>
              <a:rPr lang="en-GB" sz="2200" dirty="0"/>
              <a:t>, 4</a:t>
            </a:r>
            <a:r>
              <a:rPr lang="en-GB" sz="2200" baseline="30000" dirty="0"/>
              <a:t>th</a:t>
            </a:r>
            <a:r>
              <a:rPr lang="en-GB" sz="2200" dirty="0"/>
              <a:t> and 5</a:t>
            </a:r>
            <a:r>
              <a:rPr lang="en-GB" sz="2200" baseline="30000" dirty="0"/>
              <a:t>th</a:t>
            </a:r>
            <a:r>
              <a:rPr lang="en-GB" sz="2200" dirty="0"/>
              <a:t> generation cephalosporins and potentiated sulphonamides showed very low resistance</a:t>
            </a:r>
            <a:endParaRPr lang="en-GB" sz="2200" dirty="0">
              <a:ea typeface="Calibri"/>
              <a:cs typeface="Calibri"/>
            </a:endParaRP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dirty="0"/>
              <a:t>Fluoroquinolones  had the most with 17.6% resistance  </a:t>
            </a:r>
            <a:endParaRPr lang="en-GB" sz="2200" dirty="0">
              <a:ea typeface="Calibri"/>
              <a:cs typeface="Calibri"/>
            </a:endParaRPr>
          </a:p>
        </p:txBody>
      </p:sp>
      <p:graphicFrame>
        <p:nvGraphicFramePr>
          <p:cNvPr id="2" name="Chart 1">
            <a:extLst>
              <a:ext uri="{FF2B5EF4-FFF2-40B4-BE49-F238E27FC236}">
                <a16:creationId xmlns:a16="http://schemas.microsoft.com/office/drawing/2014/main" id="{67277E1E-4050-452D-9D91-0F5EBAF3A904}"/>
              </a:ext>
            </a:extLst>
          </p:cNvPr>
          <p:cNvGraphicFramePr>
            <a:graphicFrameLocks/>
          </p:cNvGraphicFramePr>
          <p:nvPr>
            <p:extLst>
              <p:ext uri="{D42A27DB-BD31-4B8C-83A1-F6EECF244321}">
                <p14:modId xmlns:p14="http://schemas.microsoft.com/office/powerpoint/2010/main" val="3524324756"/>
              </p:ext>
            </p:extLst>
          </p:nvPr>
        </p:nvGraphicFramePr>
        <p:xfrm>
          <a:off x="276953" y="950495"/>
          <a:ext cx="7615763" cy="4872789"/>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6B8EE1B4-8392-C5E7-0FE9-B4FD369BA7A8}"/>
              </a:ext>
            </a:extLst>
          </p:cNvPr>
          <p:cNvSpPr txBox="1"/>
          <p:nvPr/>
        </p:nvSpPr>
        <p:spPr>
          <a:xfrm>
            <a:off x="9296167" y="213185"/>
            <a:ext cx="2246128" cy="584775"/>
          </a:xfrm>
          <a:prstGeom prst="rect">
            <a:avLst/>
          </a:prstGeom>
          <a:noFill/>
        </p:spPr>
        <p:txBody>
          <a:bodyPr wrap="none" rtlCol="0">
            <a:spAutoFit/>
          </a:bodyPr>
          <a:lstStyle/>
          <a:p>
            <a:r>
              <a:rPr lang="en-GB" sz="3200" b="1" i="1" dirty="0"/>
              <a:t>AMR results</a:t>
            </a:r>
            <a:endParaRPr lang="en-US" sz="3200" dirty="0"/>
          </a:p>
        </p:txBody>
      </p:sp>
    </p:spTree>
    <p:extLst>
      <p:ext uri="{BB962C8B-B14F-4D97-AF65-F5344CB8AC3E}">
        <p14:creationId xmlns:p14="http://schemas.microsoft.com/office/powerpoint/2010/main" val="2523118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ADEB2-8F20-4A51-A033-38C1ECE94CD6}"/>
              </a:ext>
            </a:extLst>
          </p:cNvPr>
          <p:cNvSpPr>
            <a:spLocks noGrp="1"/>
          </p:cNvSpPr>
          <p:nvPr>
            <p:ph type="title"/>
          </p:nvPr>
        </p:nvSpPr>
        <p:spPr>
          <a:xfrm>
            <a:off x="7562850" y="-72233"/>
            <a:ext cx="10515600" cy="1325563"/>
          </a:xfrm>
        </p:spPr>
        <p:txBody>
          <a:bodyPr>
            <a:normAutofit/>
          </a:bodyPr>
          <a:lstStyle/>
          <a:p>
            <a:r>
              <a:rPr lang="en-GB" sz="3600" b="1" i="1" dirty="0"/>
              <a:t>AMR RESISTANCE</a:t>
            </a:r>
          </a:p>
        </p:txBody>
      </p:sp>
      <p:sp>
        <p:nvSpPr>
          <p:cNvPr id="3" name="Content Placeholder 2">
            <a:extLst>
              <a:ext uri="{FF2B5EF4-FFF2-40B4-BE49-F238E27FC236}">
                <a16:creationId xmlns:a16="http://schemas.microsoft.com/office/drawing/2014/main" id="{25CE8329-F73F-4AD7-8D2C-2EF0B8600240}"/>
              </a:ext>
            </a:extLst>
          </p:cNvPr>
          <p:cNvSpPr>
            <a:spLocks noGrp="1"/>
          </p:cNvSpPr>
          <p:nvPr>
            <p:ph idx="1"/>
          </p:nvPr>
        </p:nvSpPr>
        <p:spPr>
          <a:xfrm>
            <a:off x="561975" y="1843881"/>
            <a:ext cx="11068050" cy="5014119"/>
          </a:xfrm>
        </p:spPr>
        <p:txBody>
          <a:bodyPr vert="horz" lIns="0" tIns="45720" rIns="0" bIns="45720" rtlCol="0" anchor="t">
            <a:normAutofit/>
          </a:bodyPr>
          <a:lstStyle/>
          <a:p>
            <a:pPr>
              <a:buFont typeface="Arial" panose="020B0604020202020204" pitchFamily="34" charset="0"/>
              <a:buChar char="•"/>
            </a:pPr>
            <a:r>
              <a:rPr lang="en-GB" sz="2400" dirty="0"/>
              <a:t>Despite </a:t>
            </a:r>
            <a:r>
              <a:rPr lang="en-GB" sz="2400" i="1" dirty="0"/>
              <a:t>Fonseca et al., 2020</a:t>
            </a:r>
            <a:r>
              <a:rPr lang="en-GB" sz="2400" i="1" baseline="30000" dirty="0"/>
              <a:t>4</a:t>
            </a:r>
            <a:r>
              <a:rPr lang="en-GB" sz="2400" baseline="30000" dirty="0"/>
              <a:t> </a:t>
            </a:r>
            <a:r>
              <a:rPr lang="en-GB" sz="2400" dirty="0"/>
              <a:t>reporting a resistance of 12.5% respiratory </a:t>
            </a:r>
            <a:r>
              <a:rPr lang="en-GB" sz="2400" i="1" dirty="0"/>
              <a:t>streptococcus equi equi</a:t>
            </a:r>
            <a:r>
              <a:rPr lang="en-GB" sz="2400" dirty="0"/>
              <a:t> samples, there was 0% reported in this study.</a:t>
            </a:r>
            <a:endParaRPr lang="en-GB" sz="2400" dirty="0">
              <a:ea typeface="Calibri"/>
              <a:cs typeface="Calibri"/>
            </a:endParaRPr>
          </a:p>
          <a:p>
            <a:pPr>
              <a:buFont typeface="Arial" panose="020B0604020202020204" pitchFamily="34" charset="0"/>
              <a:buChar char="•"/>
            </a:pPr>
            <a:r>
              <a:rPr lang="en-GB" sz="2400" dirty="0"/>
              <a:t>3</a:t>
            </a:r>
            <a:r>
              <a:rPr lang="en-GB" sz="2400" baseline="30000" dirty="0"/>
              <a:t>rd</a:t>
            </a:r>
            <a:r>
              <a:rPr lang="en-GB" sz="2400" dirty="0"/>
              <a:t>,4</a:t>
            </a:r>
            <a:r>
              <a:rPr lang="en-GB" sz="2400" baseline="30000" dirty="0"/>
              <a:t>th</a:t>
            </a:r>
            <a:r>
              <a:rPr lang="en-GB" sz="2400" dirty="0"/>
              <a:t>, 5</a:t>
            </a:r>
            <a:r>
              <a:rPr lang="en-GB" sz="2400" baseline="30000" dirty="0"/>
              <a:t>th</a:t>
            </a:r>
            <a:r>
              <a:rPr lang="en-GB" sz="2400" dirty="0"/>
              <a:t> generation cephalosporins - low resistance reported. However they are HPCIAs and their used should be restricted</a:t>
            </a:r>
            <a:r>
              <a:rPr lang="en-GB" sz="2400" baseline="30000" dirty="0"/>
              <a:t>6</a:t>
            </a:r>
            <a:r>
              <a:rPr lang="en-GB" sz="2400" dirty="0"/>
              <a:t>.             </a:t>
            </a:r>
            <a:endParaRPr lang="en-GB" sz="2400" dirty="0">
              <a:ea typeface="Calibri"/>
              <a:cs typeface="Calibri"/>
            </a:endParaRPr>
          </a:p>
          <a:p>
            <a:pPr>
              <a:buFont typeface="Arial" panose="020B0604020202020204" pitchFamily="34" charset="0"/>
              <a:buChar char="•"/>
            </a:pPr>
            <a:r>
              <a:rPr lang="en-GB" sz="2400" dirty="0"/>
              <a:t>Fluoroquinolones are also HPCIAs but some  resistance (17.6%), so these should </a:t>
            </a:r>
            <a:r>
              <a:rPr lang="en-GB" sz="2400" b="1" i="1" dirty="0"/>
              <a:t>not</a:t>
            </a:r>
            <a:r>
              <a:rPr lang="en-GB" sz="2400" dirty="0"/>
              <a:t> be used in  strangles cases.</a:t>
            </a:r>
            <a:endParaRPr lang="en-GB" sz="2400" dirty="0">
              <a:ea typeface="Calibri"/>
              <a:cs typeface="Calibri"/>
            </a:endParaRPr>
          </a:p>
          <a:p>
            <a:pPr>
              <a:buFont typeface="Arial" panose="020B0604020202020204" pitchFamily="34" charset="0"/>
              <a:buChar char="•"/>
            </a:pPr>
            <a:r>
              <a:rPr lang="en-GB" sz="2400" dirty="0"/>
              <a:t>A small sample was collated from 6 different laboratories sharing their data with EVSNET-lab, and in the future EVSNET could be a valuable resource to monitor resistance emergence in relevant pathogens. </a:t>
            </a:r>
            <a:endParaRPr lang="en-GB" sz="2400" dirty="0">
              <a:ea typeface="Calibri"/>
              <a:cs typeface="Calibri"/>
            </a:endParaRPr>
          </a:p>
        </p:txBody>
      </p:sp>
      <p:pic>
        <p:nvPicPr>
          <p:cNvPr id="4" name="Picture 3">
            <a:extLst>
              <a:ext uri="{FF2B5EF4-FFF2-40B4-BE49-F238E27FC236}">
                <a16:creationId xmlns:a16="http://schemas.microsoft.com/office/drawing/2014/main" id="{E5D02514-985E-4188-B52C-125F896D45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763667" cy="797960"/>
          </a:xfrm>
          <a:prstGeom prst="rect">
            <a:avLst/>
          </a:prstGeom>
        </p:spPr>
      </p:pic>
    </p:spTree>
    <p:extLst>
      <p:ext uri="{BB962C8B-B14F-4D97-AF65-F5344CB8AC3E}">
        <p14:creationId xmlns:p14="http://schemas.microsoft.com/office/powerpoint/2010/main" val="2943295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2E112-F768-4514-AFAB-494A6E2EC82D}"/>
              </a:ext>
            </a:extLst>
          </p:cNvPr>
          <p:cNvSpPr>
            <a:spLocks noGrp="1"/>
          </p:cNvSpPr>
          <p:nvPr>
            <p:ph type="title"/>
          </p:nvPr>
        </p:nvSpPr>
        <p:spPr>
          <a:xfrm>
            <a:off x="8972550" y="-218154"/>
            <a:ext cx="10515600" cy="1325563"/>
          </a:xfrm>
        </p:spPr>
        <p:txBody>
          <a:bodyPr>
            <a:normAutofit/>
          </a:bodyPr>
          <a:lstStyle/>
          <a:p>
            <a:r>
              <a:rPr lang="en-GB" sz="3600" b="1" i="1" dirty="0">
                <a:latin typeface="+mn-lt"/>
              </a:rPr>
              <a:t>Introduction</a:t>
            </a:r>
          </a:p>
        </p:txBody>
      </p:sp>
      <p:sp>
        <p:nvSpPr>
          <p:cNvPr id="3" name="Content Placeholder 2">
            <a:extLst>
              <a:ext uri="{FF2B5EF4-FFF2-40B4-BE49-F238E27FC236}">
                <a16:creationId xmlns:a16="http://schemas.microsoft.com/office/drawing/2014/main" id="{AEFDE2CA-CAFA-4971-AB95-0695539D956B}"/>
              </a:ext>
            </a:extLst>
          </p:cNvPr>
          <p:cNvSpPr>
            <a:spLocks noGrp="1"/>
          </p:cNvSpPr>
          <p:nvPr>
            <p:ph idx="1"/>
          </p:nvPr>
        </p:nvSpPr>
        <p:spPr>
          <a:xfrm>
            <a:off x="180973" y="1872572"/>
            <a:ext cx="11830051" cy="4386110"/>
          </a:xfrm>
        </p:spPr>
        <p:txBody>
          <a:bodyPr vert="horz" lIns="0" tIns="45720" rIns="0" bIns="45720" rtlCol="0" anchor="t">
            <a:normAutofit/>
          </a:bodyPr>
          <a:lstStyle/>
          <a:p>
            <a:pPr>
              <a:buFont typeface="Arial" panose="020B0604020202020204" pitchFamily="34" charset="0"/>
              <a:buChar char="•"/>
            </a:pPr>
            <a:r>
              <a:rPr lang="en-GB" sz="2400" dirty="0"/>
              <a:t> Highly infectious clinically relevant disease caused by </a:t>
            </a:r>
            <a:r>
              <a:rPr lang="en-GB" sz="2400" i="1" dirty="0"/>
              <a:t>Streptococcus equi </a:t>
            </a:r>
            <a:r>
              <a:rPr lang="en-GB" sz="2400" dirty="0"/>
              <a:t>subsp. </a:t>
            </a:r>
            <a:r>
              <a:rPr lang="en-GB" sz="2400" i="1" dirty="0"/>
              <a:t>equi, </a:t>
            </a:r>
            <a:r>
              <a:rPr lang="en-GB" sz="2400" dirty="0"/>
              <a:t>with an estimated 600 cases per year in UK</a:t>
            </a:r>
            <a:r>
              <a:rPr lang="en-GB" sz="2400" baseline="30000" dirty="0"/>
              <a:t>1. </a:t>
            </a:r>
            <a:r>
              <a:rPr lang="en-GB" sz="2400" dirty="0"/>
              <a:t>SES have reported 229 positive diagnosed strangles cases from January-November 2024  with 110 labs submitting samples</a:t>
            </a:r>
            <a:r>
              <a:rPr lang="en-GB" sz="2400" baseline="30000" dirty="0"/>
              <a:t>10</a:t>
            </a:r>
            <a:r>
              <a:rPr lang="en-GB" sz="2400" dirty="0"/>
              <a:t>.</a:t>
            </a:r>
            <a:endParaRPr lang="en-GB" sz="2800" dirty="0">
              <a:ea typeface="Calibri"/>
              <a:cs typeface="Calibri"/>
            </a:endParaRPr>
          </a:p>
          <a:p>
            <a:pPr>
              <a:buFont typeface="Arial" panose="020B0604020202020204" pitchFamily="34" charset="0"/>
              <a:buChar char="•"/>
            </a:pPr>
            <a:r>
              <a:rPr lang="en-GB" sz="2400" dirty="0"/>
              <a:t> Costing up to £250,000 per annum on some yards</a:t>
            </a:r>
            <a:r>
              <a:rPr lang="en-GB" sz="2400" baseline="30000" dirty="0"/>
              <a:t>2</a:t>
            </a:r>
            <a:r>
              <a:rPr lang="en-GB" sz="2400" dirty="0"/>
              <a:t>.</a:t>
            </a:r>
            <a:endParaRPr lang="en-GB" sz="2400" dirty="0">
              <a:ea typeface="Calibri"/>
              <a:cs typeface="Calibri"/>
            </a:endParaRPr>
          </a:p>
          <a:p>
            <a:pPr>
              <a:buFont typeface="Arial" panose="020B0604020202020204" pitchFamily="34" charset="0"/>
              <a:buChar char="•"/>
            </a:pPr>
            <a:r>
              <a:rPr lang="en-GB" sz="2400" dirty="0"/>
              <a:t> Classical symptoms include</a:t>
            </a:r>
            <a:r>
              <a:rPr lang="en-GB" sz="2400" baseline="30000" dirty="0"/>
              <a:t>3</a:t>
            </a:r>
            <a:r>
              <a:rPr lang="en-GB" sz="2400" dirty="0"/>
              <a:t>: pyrexia, mucopurulent nasal discharge,                                 lymphadenopathy of submandibular and retropharyngeal LNs and                                                                            abscessation of head and neck area</a:t>
            </a:r>
            <a:endParaRPr lang="en-GB" sz="2400" dirty="0">
              <a:ea typeface="Calibri"/>
              <a:cs typeface="Calibri"/>
            </a:endParaRPr>
          </a:p>
          <a:p>
            <a:pPr>
              <a:buFont typeface="Arial" panose="020B0604020202020204" pitchFamily="34" charset="0"/>
              <a:buChar char="•"/>
            </a:pPr>
            <a:r>
              <a:rPr lang="en-GB" sz="2400" dirty="0"/>
              <a:t> Direct and indirect transmission processes with ~ 10% of recovered                                                                          horses become Chronic asymptomatic infectious carriers                                                                          up to 6 weeks post-clearance of infection</a:t>
            </a:r>
            <a:r>
              <a:rPr lang="en-GB" sz="2400" baseline="30000" dirty="0"/>
              <a:t>5</a:t>
            </a:r>
            <a:r>
              <a:rPr lang="en-GB" sz="2400" dirty="0"/>
              <a:t>. </a:t>
            </a:r>
            <a:endParaRPr lang="en-GB" sz="2400" dirty="0">
              <a:ea typeface="Calibri"/>
              <a:cs typeface="Calibri"/>
            </a:endParaRPr>
          </a:p>
          <a:p>
            <a:pPr marL="0" indent="0">
              <a:buNone/>
            </a:pPr>
            <a:endParaRPr lang="en-GB" sz="5100" dirty="0"/>
          </a:p>
        </p:txBody>
      </p:sp>
      <p:pic>
        <p:nvPicPr>
          <p:cNvPr id="4" name="Picture 3">
            <a:extLst>
              <a:ext uri="{FF2B5EF4-FFF2-40B4-BE49-F238E27FC236}">
                <a16:creationId xmlns:a16="http://schemas.microsoft.com/office/drawing/2014/main" id="{DB1E5FD2-6C62-4304-AF4B-78DF7D46BC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763667" cy="797960"/>
          </a:xfrm>
          <a:prstGeom prst="rect">
            <a:avLst/>
          </a:prstGeom>
        </p:spPr>
      </p:pic>
      <p:pic>
        <p:nvPicPr>
          <p:cNvPr id="6" name="Picture 5" descr="A close up of a horse's nose&#10;&#10;Description automatically generated">
            <a:extLst>
              <a:ext uri="{FF2B5EF4-FFF2-40B4-BE49-F238E27FC236}">
                <a16:creationId xmlns:a16="http://schemas.microsoft.com/office/drawing/2014/main" id="{47FB119E-A8BB-C0FD-C1F6-3FE4505CA14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930509" y="2890344"/>
            <a:ext cx="2692400" cy="2806262"/>
          </a:xfrm>
          <a:prstGeom prst="rect">
            <a:avLst/>
          </a:prstGeom>
        </p:spPr>
      </p:pic>
    </p:spTree>
    <p:extLst>
      <p:ext uri="{BB962C8B-B14F-4D97-AF65-F5344CB8AC3E}">
        <p14:creationId xmlns:p14="http://schemas.microsoft.com/office/powerpoint/2010/main" val="334084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EA66E-1F89-4C19-88DC-BA488DD5922E}"/>
              </a:ext>
            </a:extLst>
          </p:cNvPr>
          <p:cNvSpPr>
            <a:spLocks noGrp="1"/>
          </p:cNvSpPr>
          <p:nvPr>
            <p:ph type="title"/>
          </p:nvPr>
        </p:nvSpPr>
        <p:spPr>
          <a:xfrm>
            <a:off x="7542414" y="263528"/>
            <a:ext cx="10058400" cy="1450757"/>
          </a:xfrm>
        </p:spPr>
        <p:txBody>
          <a:bodyPr/>
          <a:lstStyle/>
          <a:p>
            <a:r>
              <a:rPr lang="en-GB" b="1" i="1" dirty="0"/>
              <a:t>Conclusions</a:t>
            </a:r>
          </a:p>
        </p:txBody>
      </p:sp>
      <p:sp>
        <p:nvSpPr>
          <p:cNvPr id="3" name="Content Placeholder 2">
            <a:extLst>
              <a:ext uri="{FF2B5EF4-FFF2-40B4-BE49-F238E27FC236}">
                <a16:creationId xmlns:a16="http://schemas.microsoft.com/office/drawing/2014/main" id="{786617F0-D6A8-4827-B4EB-68E247401D9E}"/>
              </a:ext>
            </a:extLst>
          </p:cNvPr>
          <p:cNvSpPr>
            <a:spLocks noGrp="1"/>
          </p:cNvSpPr>
          <p:nvPr>
            <p:ph idx="1"/>
          </p:nvPr>
        </p:nvSpPr>
        <p:spPr>
          <a:xfrm>
            <a:off x="609600" y="1860330"/>
            <a:ext cx="10546080" cy="4008763"/>
          </a:xfrm>
        </p:spPr>
        <p:txBody>
          <a:bodyPr>
            <a:normAutofit fontScale="92500" lnSpcReduction="20000"/>
          </a:bodyPr>
          <a:lstStyle/>
          <a:p>
            <a:pPr marL="0" indent="0">
              <a:buNone/>
            </a:pPr>
            <a:endParaRPr lang="en-GB" sz="2400" dirty="0"/>
          </a:p>
          <a:p>
            <a:pPr>
              <a:buFont typeface="Arial" panose="020B0604020202020204" pitchFamily="34" charset="0"/>
              <a:buChar char="•"/>
            </a:pPr>
            <a:r>
              <a:rPr lang="en-GB" sz="2400" dirty="0"/>
              <a:t>NSAIDS and analgesics commonly administered in suspected and confirmed cases. </a:t>
            </a:r>
          </a:p>
          <a:p>
            <a:pPr>
              <a:buFont typeface="Arial" panose="020B0604020202020204" pitchFamily="34" charset="0"/>
              <a:buChar char="•"/>
            </a:pPr>
            <a:r>
              <a:rPr lang="en-GB" sz="2400" dirty="0"/>
              <a:t>Broad spectrum antibiotics like TMPS are used in suspected cases most commonly. However most veterinarians do not use any treatment in ~26.5% of suspected cases and 81% of positive cases</a:t>
            </a:r>
          </a:p>
          <a:p>
            <a:pPr>
              <a:buFont typeface="Arial" panose="020B0604020202020204" pitchFamily="34" charset="0"/>
              <a:buChar char="•"/>
            </a:pPr>
            <a:r>
              <a:rPr lang="en-GB" sz="2400" dirty="0"/>
              <a:t>Other respiratory ailments like Ventipulmin are used in suspected cases to help relieve clinical signs like coughing and mucus clearance  </a:t>
            </a:r>
          </a:p>
          <a:p>
            <a:pPr>
              <a:buFont typeface="Arial" panose="020B0604020202020204" pitchFamily="34" charset="0"/>
              <a:buChar char="•"/>
            </a:pPr>
            <a:r>
              <a:rPr lang="en-GB" sz="2400" i="1" dirty="0"/>
              <a:t>Streptococcus equi equi </a:t>
            </a:r>
            <a:r>
              <a:rPr lang="en-GB" sz="2400" dirty="0"/>
              <a:t>has </a:t>
            </a:r>
            <a:r>
              <a:rPr lang="en-GB" sz="2400" b="1" dirty="0"/>
              <a:t>NO</a:t>
            </a:r>
            <a:r>
              <a:rPr lang="en-GB" sz="2400" dirty="0"/>
              <a:t> resistance to Penicillin, however monitoring this trend may be useful for treatment of strangles cases.</a:t>
            </a:r>
          </a:p>
          <a:p>
            <a:pPr>
              <a:buFont typeface="Arial" panose="020B0604020202020204" pitchFamily="34" charset="0"/>
              <a:buChar char="•"/>
            </a:pPr>
            <a:r>
              <a:rPr lang="en-GB" sz="2400" dirty="0"/>
              <a:t>Fluoroquinolones and other HPCIAs were not used in suspected/ positive cases, they also have ~18% resistance demonstrated so should continued to be avoided to maintain and improve responsible antibiotic usage in the Equine world.</a:t>
            </a:r>
          </a:p>
          <a:p>
            <a:endParaRPr lang="en-GB" sz="2400" dirty="0"/>
          </a:p>
          <a:p>
            <a:endParaRPr lang="en-GB" dirty="0"/>
          </a:p>
        </p:txBody>
      </p:sp>
      <p:pic>
        <p:nvPicPr>
          <p:cNvPr id="4" name="Picture 3">
            <a:extLst>
              <a:ext uri="{FF2B5EF4-FFF2-40B4-BE49-F238E27FC236}">
                <a16:creationId xmlns:a16="http://schemas.microsoft.com/office/drawing/2014/main" id="{625D650B-2536-4CD7-5A2C-E9D03A5F6A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2763667" cy="797960"/>
          </a:xfrm>
          <a:prstGeom prst="rect">
            <a:avLst/>
          </a:prstGeom>
        </p:spPr>
      </p:pic>
    </p:spTree>
    <p:extLst>
      <p:ext uri="{BB962C8B-B14F-4D97-AF65-F5344CB8AC3E}">
        <p14:creationId xmlns:p14="http://schemas.microsoft.com/office/powerpoint/2010/main" val="48709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B9BC7-C336-C288-4178-036FE80919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B804BA-4B99-43F5-07DA-34E53D56C0E8}"/>
              </a:ext>
            </a:extLst>
          </p:cNvPr>
          <p:cNvSpPr>
            <a:spLocks noGrp="1"/>
          </p:cNvSpPr>
          <p:nvPr>
            <p:ph type="title"/>
          </p:nvPr>
        </p:nvSpPr>
        <p:spPr>
          <a:xfrm>
            <a:off x="7542414" y="263528"/>
            <a:ext cx="10058400" cy="1450757"/>
          </a:xfrm>
        </p:spPr>
        <p:txBody>
          <a:bodyPr/>
          <a:lstStyle/>
          <a:p>
            <a:r>
              <a:rPr lang="en-GB" b="1" i="1" dirty="0"/>
              <a:t>Conclusions</a:t>
            </a:r>
          </a:p>
        </p:txBody>
      </p:sp>
      <p:sp>
        <p:nvSpPr>
          <p:cNvPr id="3" name="Content Placeholder 2">
            <a:extLst>
              <a:ext uri="{FF2B5EF4-FFF2-40B4-BE49-F238E27FC236}">
                <a16:creationId xmlns:a16="http://schemas.microsoft.com/office/drawing/2014/main" id="{A8F392BC-43E7-403A-63CC-5FA3CE994E84}"/>
              </a:ext>
            </a:extLst>
          </p:cNvPr>
          <p:cNvSpPr>
            <a:spLocks noGrp="1"/>
          </p:cNvSpPr>
          <p:nvPr>
            <p:ph idx="1"/>
          </p:nvPr>
        </p:nvSpPr>
        <p:spPr>
          <a:xfrm>
            <a:off x="942109" y="2059835"/>
            <a:ext cx="10546080" cy="4008763"/>
          </a:xfrm>
        </p:spPr>
        <p:txBody>
          <a:bodyPr vert="horz" lIns="0" tIns="45720" rIns="0" bIns="45720" rtlCol="0" anchor="t">
            <a:normAutofit/>
          </a:bodyPr>
          <a:lstStyle/>
          <a:p>
            <a:pPr>
              <a:buFont typeface="Arial" panose="020B0604020202020204" pitchFamily="34" charset="0"/>
              <a:buChar char="•"/>
            </a:pPr>
            <a:r>
              <a:rPr lang="en-GB" sz="2400" dirty="0"/>
              <a:t>EVSNET is a valuable tool that we can use to help with  surveillance of diseases especially where  diagnostic testing may not be performed. </a:t>
            </a:r>
          </a:p>
          <a:p>
            <a:pPr>
              <a:buFont typeface="Arial" panose="020B0604020202020204" pitchFamily="34" charset="0"/>
              <a:buChar char="•"/>
            </a:pPr>
            <a:r>
              <a:rPr lang="en-GB" sz="2400" dirty="0"/>
              <a:t>Using free-text narratives and data mining tools can help provide insight into how veterinary clinicians  approach and treat diseases like strangles.</a:t>
            </a:r>
          </a:p>
          <a:p>
            <a:pPr>
              <a:buFont typeface="Arial" panose="020B0604020202020204" pitchFamily="34" charset="0"/>
              <a:buChar char="•"/>
            </a:pPr>
            <a:r>
              <a:rPr lang="en-GB" sz="2400" dirty="0"/>
              <a:t>This can further help track antimicrobial resistance and if diagnostic tests are actually performed in many cases. </a:t>
            </a:r>
          </a:p>
          <a:p>
            <a:pPr>
              <a:buFont typeface="Arial" panose="020B0604020202020204" pitchFamily="34" charset="0"/>
              <a:buChar char="•"/>
            </a:pPr>
            <a:endParaRPr lang="en-GB" sz="2400" dirty="0">
              <a:ea typeface="Calibri"/>
              <a:cs typeface="Calibri"/>
            </a:endParaRPr>
          </a:p>
        </p:txBody>
      </p:sp>
      <p:pic>
        <p:nvPicPr>
          <p:cNvPr id="4" name="Picture 3">
            <a:extLst>
              <a:ext uri="{FF2B5EF4-FFF2-40B4-BE49-F238E27FC236}">
                <a16:creationId xmlns:a16="http://schemas.microsoft.com/office/drawing/2014/main" id="{ADEA0E49-A646-EB8D-481B-9D22BB1F34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2763667" cy="797960"/>
          </a:xfrm>
          <a:prstGeom prst="rect">
            <a:avLst/>
          </a:prstGeom>
        </p:spPr>
      </p:pic>
    </p:spTree>
    <p:extLst>
      <p:ext uri="{BB962C8B-B14F-4D97-AF65-F5344CB8AC3E}">
        <p14:creationId xmlns:p14="http://schemas.microsoft.com/office/powerpoint/2010/main" val="1369622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5AD2C-AA92-07B5-09E7-0376DF37FCA5}"/>
              </a:ext>
            </a:extLst>
          </p:cNvPr>
          <p:cNvSpPr>
            <a:spLocks noGrp="1"/>
          </p:cNvSpPr>
          <p:nvPr>
            <p:ph type="title"/>
          </p:nvPr>
        </p:nvSpPr>
        <p:spPr/>
        <p:txBody>
          <a:bodyPr/>
          <a:lstStyle/>
          <a:p>
            <a:r>
              <a:rPr lang="en-US" dirty="0">
                <a:ea typeface="Calibri Light"/>
                <a:cs typeface="Calibri Light"/>
              </a:rPr>
              <a:t>Acknowledgements</a:t>
            </a:r>
            <a:endParaRPr lang="en-US" dirty="0"/>
          </a:p>
        </p:txBody>
      </p:sp>
      <p:sp>
        <p:nvSpPr>
          <p:cNvPr id="3" name="Content Placeholder 2">
            <a:extLst>
              <a:ext uri="{FF2B5EF4-FFF2-40B4-BE49-F238E27FC236}">
                <a16:creationId xmlns:a16="http://schemas.microsoft.com/office/drawing/2014/main" id="{BD3948A2-BBEC-A06A-C843-DFB149B12423}"/>
              </a:ext>
            </a:extLst>
          </p:cNvPr>
          <p:cNvSpPr>
            <a:spLocks noGrp="1"/>
          </p:cNvSpPr>
          <p:nvPr>
            <p:ph idx="1"/>
          </p:nvPr>
        </p:nvSpPr>
        <p:spPr/>
        <p:txBody>
          <a:bodyPr vert="horz" lIns="0" tIns="45720" rIns="0" bIns="45720" rtlCol="0" anchor="t">
            <a:normAutofit/>
          </a:bodyPr>
          <a:lstStyle/>
          <a:p>
            <a:endParaRPr lang="en-US" dirty="0"/>
          </a:p>
          <a:p>
            <a:r>
              <a:rPr lang="en-US" dirty="0">
                <a:ea typeface="Calibri"/>
                <a:cs typeface="Calibri"/>
              </a:rPr>
              <a:t>BCET- Beaufort Cottage Educational trust</a:t>
            </a:r>
          </a:p>
          <a:p>
            <a:r>
              <a:rPr lang="en-US" dirty="0">
                <a:ea typeface="Calibri"/>
                <a:cs typeface="Calibri"/>
              </a:rPr>
              <a:t>Horse Trust  - funding for EVSNET</a:t>
            </a:r>
          </a:p>
          <a:p>
            <a:r>
              <a:rPr lang="en-US" dirty="0">
                <a:ea typeface="Calibri"/>
                <a:cs typeface="Calibri"/>
              </a:rPr>
              <a:t>Contributing practices and laboratories </a:t>
            </a:r>
          </a:p>
          <a:p>
            <a:r>
              <a:rPr lang="en-US" dirty="0">
                <a:ea typeface="Calibri"/>
                <a:cs typeface="Calibri"/>
              </a:rPr>
              <a:t>PJ Noble for help with topic modelling</a:t>
            </a:r>
          </a:p>
        </p:txBody>
      </p:sp>
      <p:pic>
        <p:nvPicPr>
          <p:cNvPr id="5" name="Picture 4" descr="A person in a tie&#10;&#10;Description automatically generated">
            <a:extLst>
              <a:ext uri="{FF2B5EF4-FFF2-40B4-BE49-F238E27FC236}">
                <a16:creationId xmlns:a16="http://schemas.microsoft.com/office/drawing/2014/main" id="{357AEE08-8290-2D6F-11AB-DDDBB4153F4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8495391" y="5093017"/>
            <a:ext cx="2328208" cy="1037716"/>
          </a:xfrm>
          <a:prstGeom prst="rect">
            <a:avLst/>
          </a:prstGeom>
        </p:spPr>
      </p:pic>
      <p:pic>
        <p:nvPicPr>
          <p:cNvPr id="7" name="Picture 6" descr="A person in a tie&#10;&#10;Description automatically generated">
            <a:extLst>
              <a:ext uri="{FF2B5EF4-FFF2-40B4-BE49-F238E27FC236}">
                <a16:creationId xmlns:a16="http://schemas.microsoft.com/office/drawing/2014/main" id="{62E8A097-3DDB-FC8F-10EE-0A09F6F85A0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500973" y="3944648"/>
            <a:ext cx="2328208" cy="1037716"/>
          </a:xfrm>
          <a:prstGeom prst="rect">
            <a:avLst/>
          </a:prstGeom>
        </p:spPr>
      </p:pic>
      <p:pic>
        <p:nvPicPr>
          <p:cNvPr id="9" name="Picture 8" descr="A blue horse with a spiral in the middle&#10;&#10;Description automatically generated">
            <a:extLst>
              <a:ext uri="{FF2B5EF4-FFF2-40B4-BE49-F238E27FC236}">
                <a16:creationId xmlns:a16="http://schemas.microsoft.com/office/drawing/2014/main" id="{5F9484E8-BC18-B1B5-94BC-E0D6F3764B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3793" y="4279857"/>
            <a:ext cx="2727361" cy="1936427"/>
          </a:xfrm>
          <a:prstGeom prst="rect">
            <a:avLst/>
          </a:prstGeom>
        </p:spPr>
      </p:pic>
      <p:pic>
        <p:nvPicPr>
          <p:cNvPr id="11" name="Picture 10" descr="Text&#10;&#10;Description automatically generated">
            <a:extLst>
              <a:ext uri="{FF2B5EF4-FFF2-40B4-BE49-F238E27FC236}">
                <a16:creationId xmlns:a16="http://schemas.microsoft.com/office/drawing/2014/main" id="{EF5D5168-6DFC-492C-5BD7-2A31BA267EC8}"/>
              </a:ext>
            </a:extLst>
          </p:cNvPr>
          <p:cNvPicPr>
            <a:picLocks noChangeAspect="1"/>
          </p:cNvPicPr>
          <p:nvPr/>
        </p:nvPicPr>
        <p:blipFill>
          <a:blip r:embed="rId5"/>
          <a:stretch>
            <a:fillRect/>
          </a:stretch>
        </p:blipFill>
        <p:spPr>
          <a:xfrm>
            <a:off x="4094743" y="5242699"/>
            <a:ext cx="3267075" cy="828675"/>
          </a:xfrm>
          <a:prstGeom prst="rect">
            <a:avLst/>
          </a:prstGeom>
        </p:spPr>
      </p:pic>
      <p:pic>
        <p:nvPicPr>
          <p:cNvPr id="13" name="Picture 12" descr="A green and white sign&#10;&#10;Description automatically generated">
            <a:extLst>
              <a:ext uri="{FF2B5EF4-FFF2-40B4-BE49-F238E27FC236}">
                <a16:creationId xmlns:a16="http://schemas.microsoft.com/office/drawing/2014/main" id="{C8EF369D-A087-9444-E0DD-69CDFBE61A7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01411" y="2797562"/>
            <a:ext cx="2540696" cy="1059133"/>
          </a:xfrm>
          <a:prstGeom prst="rect">
            <a:avLst/>
          </a:prstGeom>
        </p:spPr>
      </p:pic>
      <p:pic>
        <p:nvPicPr>
          <p:cNvPr id="4" name="Picture 3" descr="A logo for a college&#10;&#10;Description automatically generated">
            <a:extLst>
              <a:ext uri="{FF2B5EF4-FFF2-40B4-BE49-F238E27FC236}">
                <a16:creationId xmlns:a16="http://schemas.microsoft.com/office/drawing/2014/main" id="{2DFBFF6B-13C8-7116-BB49-D69E4289212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29061" y="2863497"/>
            <a:ext cx="3029656" cy="1599494"/>
          </a:xfrm>
          <a:prstGeom prst="rect">
            <a:avLst/>
          </a:prstGeom>
        </p:spPr>
      </p:pic>
    </p:spTree>
    <p:extLst>
      <p:ext uri="{BB962C8B-B14F-4D97-AF65-F5344CB8AC3E}">
        <p14:creationId xmlns:p14="http://schemas.microsoft.com/office/powerpoint/2010/main" val="2538667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41C05-9334-4168-BDBF-85902194A506}"/>
              </a:ext>
            </a:extLst>
          </p:cNvPr>
          <p:cNvSpPr>
            <a:spLocks noGrp="1"/>
          </p:cNvSpPr>
          <p:nvPr>
            <p:ph type="title"/>
          </p:nvPr>
        </p:nvSpPr>
        <p:spPr>
          <a:xfrm>
            <a:off x="8330400" y="248343"/>
            <a:ext cx="10515600" cy="1325563"/>
          </a:xfrm>
        </p:spPr>
        <p:txBody>
          <a:bodyPr/>
          <a:lstStyle/>
          <a:p>
            <a:r>
              <a:rPr lang="en-GB" b="1" i="1" u="sng" dirty="0"/>
              <a:t>References </a:t>
            </a:r>
          </a:p>
        </p:txBody>
      </p:sp>
      <p:sp>
        <p:nvSpPr>
          <p:cNvPr id="3" name="Content Placeholder 2">
            <a:extLst>
              <a:ext uri="{FF2B5EF4-FFF2-40B4-BE49-F238E27FC236}">
                <a16:creationId xmlns:a16="http://schemas.microsoft.com/office/drawing/2014/main" id="{6E6A33CD-6F0E-42EE-9776-79A70C4FEC5F}"/>
              </a:ext>
            </a:extLst>
          </p:cNvPr>
          <p:cNvSpPr>
            <a:spLocks noGrp="1"/>
          </p:cNvSpPr>
          <p:nvPr>
            <p:ph idx="1"/>
          </p:nvPr>
        </p:nvSpPr>
        <p:spPr>
          <a:xfrm>
            <a:off x="152400" y="1888723"/>
            <a:ext cx="11887199" cy="4011644"/>
          </a:xfrm>
        </p:spPr>
        <p:txBody>
          <a:bodyPr vert="horz" lIns="0" tIns="45720" rIns="0" bIns="45720" rtlCol="0" anchor="t">
            <a:noAutofit/>
          </a:bodyPr>
          <a:lstStyle/>
          <a:p>
            <a:pPr marL="914400" indent="-914400">
              <a:buAutoNum type="arabicPeriod"/>
            </a:pPr>
            <a:r>
              <a:rPr lang="en-GB" sz="1100" dirty="0">
                <a:ea typeface="Calibri"/>
                <a:cs typeface="Calibri"/>
              </a:rPr>
              <a:t>Parkinson, NJ., Newton, JR., Slater, J., Waller, AS. Molecular epidemiology of strangles outbreaks in the UK during 2010. Vet Rec. 2011; 168925). DOI: 10.1136/vr.d1485</a:t>
            </a:r>
            <a:endParaRPr lang="en-US" sz="1100" dirty="0">
              <a:ea typeface="Calibri" panose="020F0502020204030204"/>
              <a:cs typeface="Calibri" panose="020F0502020204030204"/>
            </a:endParaRPr>
          </a:p>
          <a:p>
            <a:pPr marL="514350" lvl="0" indent="-514350">
              <a:lnSpc>
                <a:spcPct val="100000"/>
              </a:lnSpc>
              <a:spcBef>
                <a:spcPts val="0"/>
              </a:spcBef>
              <a:buAutoNum type="arabicPeriod"/>
              <a:defRPr/>
            </a:pPr>
            <a:r>
              <a:rPr lang="en-GB" sz="1100" dirty="0"/>
              <a:t>Waller AS. New perspectives for the diagnosis, control, treatment, and prevention of strangles in horses. Vet Clin North Am Equine Pract. 2014 Dec;30(3):591-607. doi: 10.1016/j.cveq.2014.08.007. Epub 2014 Oct 6. PMID: 25300634.</a:t>
            </a:r>
            <a:endParaRPr lang="en-GB" sz="1100" dirty="0">
              <a:ea typeface="Calibri"/>
              <a:cs typeface="Calibri"/>
            </a:endParaRPr>
          </a:p>
          <a:p>
            <a:pPr marL="514350" indent="-514350">
              <a:lnSpc>
                <a:spcPct val="100000"/>
              </a:lnSpc>
              <a:spcBef>
                <a:spcPts val="0"/>
              </a:spcBef>
              <a:buFont typeface="+mj-lt"/>
              <a:buAutoNum type="arabicPeriod"/>
              <a:defRPr/>
            </a:pPr>
            <a:r>
              <a:rPr lang="en-GB" sz="1100" dirty="0"/>
              <a:t>Boyle AG, Timoney JF, Newton JR, Hines MT, Waller AS, Buchanan BR. (2018). Streptococcus equi Infections in Horses: Guidelines for Treatment, Control, and Prevention of Strangles-Revised Consensus Statement. J Vet Intern Med. 32(2):633-647. doi: 10.1111/jvim.15043.)</a:t>
            </a:r>
            <a:endParaRPr lang="en-GB" sz="1100" dirty="0">
              <a:ea typeface="Calibri"/>
              <a:cs typeface="Calibri"/>
            </a:endParaRPr>
          </a:p>
          <a:p>
            <a:pPr marL="514350" indent="-514350">
              <a:lnSpc>
                <a:spcPct val="100000"/>
              </a:lnSpc>
              <a:spcBef>
                <a:spcPts val="0"/>
              </a:spcBef>
              <a:buFont typeface="+mj-lt"/>
              <a:buAutoNum type="arabicPeriod"/>
              <a:defRPr/>
            </a:pPr>
            <a:r>
              <a:rPr lang="en-GB" sz="1100" dirty="0"/>
              <a:t>Fonseca JD, Mavrides DE, Morgan AL, Na JG, Graham PA, McHugh TD. (2020). Antibiotic resistance in bacteria associated with equine respiratory disease in the United Kingdom. Vet Rec. 187(5):189. doi: 10.1136/vr.105842.</a:t>
            </a:r>
            <a:endParaRPr lang="en-GB" sz="1100" dirty="0">
              <a:ea typeface="Calibri"/>
              <a:cs typeface="Calibri"/>
            </a:endParaRPr>
          </a:p>
          <a:p>
            <a:pPr marL="514350" indent="-514350">
              <a:lnSpc>
                <a:spcPct val="100000"/>
              </a:lnSpc>
              <a:spcBef>
                <a:spcPts val="0"/>
              </a:spcBef>
              <a:buFont typeface="+mj-lt"/>
              <a:buAutoNum type="arabicPeriod"/>
              <a:defRPr/>
            </a:pPr>
            <a:r>
              <a:rPr lang="en-GB" sz="1100" dirty="0"/>
              <a:t>Isgren CM, Williams NJ, Fletcher OD, Timofte D, Newton RJ, Maddox TW, Clegg PD, Pinchbeck GL. (2022). Antimicrobial resistance in clinical bacterial isolates from horses in the UK. Equine Vet J. 54(2):390-414. doi: 10.1111/evj.13437.</a:t>
            </a:r>
            <a:endParaRPr lang="en-GB" sz="1100" dirty="0">
              <a:ea typeface="Calibri"/>
              <a:cs typeface="Calibri"/>
            </a:endParaRPr>
          </a:p>
          <a:p>
            <a:pPr marL="514350" indent="-514350">
              <a:lnSpc>
                <a:spcPct val="100000"/>
              </a:lnSpc>
              <a:spcBef>
                <a:spcPts val="0"/>
              </a:spcBef>
              <a:buFont typeface="+mj-lt"/>
              <a:buAutoNum type="arabicPeriod"/>
              <a:defRPr/>
            </a:pPr>
            <a:r>
              <a:rPr lang="en-GB" sz="1100" dirty="0"/>
              <a:t>World Health Organization. Critically Important Antimicrobials for Human Medicine: Ranking of Medically Important Antimicrobials for Risk Management of Antimicrobial Resistance Due to Non Human Use; 6th Revision 2018; World Health Organization: Geneva, Switzerland, 2019; ISBN 978-92-4-151552-8.</a:t>
            </a:r>
            <a:endParaRPr lang="en-GB" sz="1100" dirty="0">
              <a:ea typeface="Calibri"/>
              <a:cs typeface="Calibri"/>
            </a:endParaRPr>
          </a:p>
          <a:p>
            <a:pPr marL="514350" indent="-514350">
              <a:lnSpc>
                <a:spcPct val="100000"/>
              </a:lnSpc>
              <a:spcBef>
                <a:spcPts val="0"/>
              </a:spcBef>
              <a:buFont typeface="+mj-lt"/>
              <a:buAutoNum type="arabicPeriod"/>
              <a:defRPr/>
            </a:pPr>
            <a:r>
              <a:rPr lang="en-GB" sz="1100" dirty="0"/>
              <a:t>Delph KM, Beard LA, Trimble AC, Sutter ME, Timoney JF, Morrow JK. (2018) Strangles, convalescent Streptococcus equi subspecies equi M antibody titers, and presence of complications. J Vet Intern Med. 33(1):275-279. doi: 10.1111/jvim.15388. </a:t>
            </a:r>
            <a:endParaRPr lang="en-GB" sz="1100" dirty="0">
              <a:ea typeface="Calibri"/>
              <a:cs typeface="Calibri"/>
            </a:endParaRPr>
          </a:p>
          <a:p>
            <a:pPr marL="514350" indent="-514350">
              <a:lnSpc>
                <a:spcPct val="100000"/>
              </a:lnSpc>
              <a:spcBef>
                <a:spcPts val="0"/>
              </a:spcBef>
              <a:buFont typeface="+mj-lt"/>
              <a:buAutoNum type="arabicPeriod"/>
              <a:defRPr/>
            </a:pPr>
            <a:r>
              <a:rPr lang="en-GB" sz="1100" dirty="0"/>
              <a:t>Lindahl S, Båverud V, Egenvall A, Aspán A, Pringle J. Comparison of sampling sites and laboratory diagnostic tests for S. equi subsp. equi in horses from confirmed stranglesoutbreaks. J Vet Intern Med. 2013 May-Jun;27(3):542-7. doi: 10.1111/jvim.12063.</a:t>
            </a:r>
            <a:endParaRPr lang="en-GB" sz="1100" dirty="0">
              <a:ea typeface="Calibri"/>
              <a:cs typeface="Calibri"/>
            </a:endParaRPr>
          </a:p>
          <a:p>
            <a:pPr marL="514350" indent="-514350">
              <a:lnSpc>
                <a:spcPct val="100000"/>
              </a:lnSpc>
              <a:spcBef>
                <a:spcPts val="0"/>
              </a:spcBef>
              <a:buFont typeface="+mj-lt"/>
              <a:buAutoNum type="arabicPeriod"/>
              <a:defRPr/>
            </a:pPr>
            <a:r>
              <a:rPr lang="en-GB" sz="1100" dirty="0"/>
              <a:t>Boyle AG, Boston RC, O’Shea K, Young S, Rankin SC. (2012). Optimization of an in vitro assay to detect Streptococcus equi subsp. equi. Vet Microbiol.159:406–410. doi: 10.1016/j.vetmic.2012.04.014 </a:t>
            </a:r>
            <a:endParaRPr lang="en-GB" sz="1100" dirty="0">
              <a:ea typeface="Calibri"/>
              <a:cs typeface="Calibri"/>
            </a:endParaRPr>
          </a:p>
          <a:p>
            <a:pPr marL="514350" indent="-514350">
              <a:lnSpc>
                <a:spcPct val="100000"/>
              </a:lnSpc>
              <a:spcBef>
                <a:spcPts val="0"/>
              </a:spcBef>
              <a:buFont typeface="+mj-lt"/>
              <a:buAutoNum type="arabicPeriod"/>
              <a:defRPr/>
            </a:pPr>
            <a:r>
              <a:rPr lang="en-GB" sz="1100" dirty="0"/>
              <a:t>Mcglennon, A. (2019). Surveillance of equine strangles: a new initiative. Vet Rec. 16;184(11):342-344. doi: 10.1136/vr.l1188.  </a:t>
            </a:r>
            <a:endParaRPr lang="en-GB" sz="1100" dirty="0">
              <a:ea typeface="Calibri"/>
              <a:cs typeface="Calibri"/>
            </a:endParaRPr>
          </a:p>
          <a:p>
            <a:pPr marL="514350" indent="-514350">
              <a:lnSpc>
                <a:spcPct val="100000"/>
              </a:lnSpc>
              <a:spcBef>
                <a:spcPts val="0"/>
              </a:spcBef>
              <a:buFont typeface="+mj-lt"/>
              <a:buAutoNum type="arabicPeriod"/>
              <a:defRPr/>
            </a:pPr>
            <a:r>
              <a:rPr lang="en-GB" sz="1100" dirty="0"/>
              <a:t>Lascola, K. (2023). </a:t>
            </a:r>
            <a:r>
              <a:rPr lang="en-GB" sz="1100" i="1" dirty="0"/>
              <a:t>Strangles in Horses</a:t>
            </a:r>
            <a:r>
              <a:rPr lang="en-GB" sz="1100" dirty="0"/>
              <a:t>. MSD manual. Available from:  </a:t>
            </a:r>
            <a:r>
              <a:rPr lang="en-GB" sz="1100" dirty="0">
                <a:hlinkClick r:id="rId2"/>
              </a:rPr>
              <a:t>https://www.msdvetmanual.com/respiratory-system/respiratory-diseases-of-horses/strangles-in-horses</a:t>
            </a:r>
            <a:r>
              <a:rPr lang="en-GB" sz="1100" dirty="0"/>
              <a:t> (date accessed 11th August 2024)</a:t>
            </a:r>
            <a:endParaRPr lang="en-GB" sz="1100" dirty="0">
              <a:ea typeface="Calibri"/>
              <a:cs typeface="Calibri"/>
            </a:endParaRPr>
          </a:p>
          <a:p>
            <a:pPr marL="514350" indent="-514350">
              <a:lnSpc>
                <a:spcPct val="100000"/>
              </a:lnSpc>
              <a:spcBef>
                <a:spcPts val="0"/>
              </a:spcBef>
              <a:buAutoNum type="arabicPeriod"/>
              <a:defRPr/>
            </a:pPr>
            <a:r>
              <a:rPr lang="en-GB" sz="1100" dirty="0">
                <a:solidFill>
                  <a:srgbClr val="1C1D1E"/>
                </a:solidFill>
                <a:latin typeface="Open Sans"/>
                <a:ea typeface="Open Sans"/>
                <a:cs typeface="Open Sans"/>
              </a:rPr>
              <a:t>Durham, A.E. &amp; Kemp-Symonds, J. (2021) Failure of serological testing for antigens A and C of </a:t>
            </a:r>
            <a:r>
              <a:rPr lang="en-GB" sz="1100" i="1" dirty="0">
                <a:solidFill>
                  <a:srgbClr val="1C1D1E"/>
                </a:solidFill>
                <a:latin typeface="Open Sans"/>
                <a:ea typeface="Open Sans"/>
                <a:cs typeface="Open Sans"/>
              </a:rPr>
              <a:t>Streptococcus equi</a:t>
            </a:r>
            <a:r>
              <a:rPr lang="en-GB" sz="1100" dirty="0">
                <a:solidFill>
                  <a:srgbClr val="1C1D1E"/>
                </a:solidFill>
                <a:latin typeface="Open Sans"/>
                <a:ea typeface="Open Sans"/>
                <a:cs typeface="Open Sans"/>
              </a:rPr>
              <a:t> subspecies equi to identify guttural pouch carriers. </a:t>
            </a:r>
            <a:r>
              <a:rPr lang="en-GB" sz="1100" i="1" dirty="0">
                <a:solidFill>
                  <a:srgbClr val="1C1D1E"/>
                </a:solidFill>
                <a:latin typeface="Open Sans"/>
                <a:ea typeface="Open Sans"/>
                <a:cs typeface="Open Sans"/>
              </a:rPr>
              <a:t>Equine Veterinary Journal</a:t>
            </a:r>
            <a:r>
              <a:rPr lang="en-GB" sz="1100" dirty="0">
                <a:solidFill>
                  <a:srgbClr val="1C1D1E"/>
                </a:solidFill>
                <a:latin typeface="Open Sans"/>
                <a:ea typeface="Open Sans"/>
                <a:cs typeface="Open Sans"/>
              </a:rPr>
              <a:t>, </a:t>
            </a:r>
            <a:r>
              <a:rPr lang="en-GB" sz="1100" b="1" dirty="0">
                <a:solidFill>
                  <a:srgbClr val="1C1D1E"/>
                </a:solidFill>
                <a:latin typeface="Open Sans"/>
                <a:ea typeface="Open Sans"/>
                <a:cs typeface="Open Sans"/>
              </a:rPr>
              <a:t>53</a:t>
            </a:r>
            <a:r>
              <a:rPr lang="en-GB" sz="1100" dirty="0">
                <a:solidFill>
                  <a:srgbClr val="1C1D1E"/>
                </a:solidFill>
                <a:latin typeface="Open Sans"/>
                <a:ea typeface="Open Sans"/>
                <a:cs typeface="Open Sans"/>
              </a:rPr>
              <a:t>, 38–43.</a:t>
            </a:r>
            <a:endParaRPr lang="en-GB" sz="1100" dirty="0">
              <a:ea typeface="Calibri"/>
              <a:cs typeface="Calibri"/>
            </a:endParaRPr>
          </a:p>
          <a:p>
            <a:pPr marL="514350" indent="-514350">
              <a:lnSpc>
                <a:spcPct val="100000"/>
              </a:lnSpc>
              <a:spcBef>
                <a:spcPts val="0"/>
              </a:spcBef>
              <a:buFont typeface="+mj-lt"/>
              <a:buAutoNum type="arabicPeriod"/>
              <a:defRPr/>
            </a:pPr>
            <a:r>
              <a:rPr lang="en-GB" sz="1100" dirty="0">
                <a:ea typeface="Calibri"/>
                <a:cs typeface="Calibri"/>
              </a:rPr>
              <a:t>Wagle, K. 2020. What is Antimicrobrial Resistance (AMR)? Public Health Notes [online] Available at: </a:t>
            </a:r>
            <a:r>
              <a:rPr lang="en-GB" sz="1100" dirty="0">
                <a:ea typeface="Calibri" panose="020F0502020204030204"/>
                <a:cs typeface="Calibri" panose="020F0502020204030204"/>
                <a:hlinkClick r:id="rId3"/>
              </a:rPr>
              <a:t>https://www.publichealthnotes.com/antimicrobial-resiatance-amr/</a:t>
            </a:r>
            <a:r>
              <a:rPr lang="en-GB" sz="1100" dirty="0">
                <a:ea typeface="Calibri" panose="020F0502020204030204"/>
                <a:cs typeface="Calibri" panose="020F0502020204030204"/>
              </a:rPr>
              <a:t> (date accessed: 11th August 2024)</a:t>
            </a:r>
          </a:p>
          <a:p>
            <a:pPr marL="514350" indent="-514350">
              <a:lnSpc>
                <a:spcPct val="100000"/>
              </a:lnSpc>
              <a:spcBef>
                <a:spcPts val="0"/>
              </a:spcBef>
              <a:buAutoNum type="arabicPeriod"/>
              <a:defRPr/>
            </a:pPr>
            <a:endParaRPr lang="en-GB" sz="3600" dirty="0">
              <a:ea typeface="Calibri" panose="020F0502020204030204"/>
              <a:cs typeface="Calibri" panose="020F0502020204030204"/>
            </a:endParaRPr>
          </a:p>
          <a:p>
            <a:pPr marL="514350" lvl="0" indent="-514350">
              <a:lnSpc>
                <a:spcPct val="100000"/>
              </a:lnSpc>
              <a:spcBef>
                <a:spcPts val="0"/>
              </a:spcBef>
              <a:buFont typeface="+mj-lt"/>
              <a:buAutoNum type="arabicPeriod"/>
              <a:defRPr/>
            </a:pPr>
            <a:endParaRPr lang="en-GB" dirty="0"/>
          </a:p>
          <a:p>
            <a:pPr marL="514350" lvl="0" indent="-514350">
              <a:lnSpc>
                <a:spcPct val="100000"/>
              </a:lnSpc>
              <a:spcBef>
                <a:spcPts val="0"/>
              </a:spcBef>
              <a:buFont typeface="+mj-lt"/>
              <a:buAutoNum type="arabicPeriod"/>
              <a:defRPr/>
            </a:pPr>
            <a:endParaRPr lang="en-GB" dirty="0"/>
          </a:p>
          <a:p>
            <a:pPr marL="514350" lvl="0" indent="-514350">
              <a:lnSpc>
                <a:spcPct val="100000"/>
              </a:lnSpc>
              <a:spcBef>
                <a:spcPts val="0"/>
              </a:spcBef>
              <a:buFont typeface="Calibri Light" panose="020F0302020204030204"/>
              <a:buAutoNum type="arabicPeriod"/>
              <a:defRPr/>
            </a:pPr>
            <a:endParaRPr lang="en-GB" dirty="0">
              <a:ea typeface="Calibri" panose="020F0502020204030204"/>
              <a:cs typeface="Calibri" panose="020F0502020204030204"/>
            </a:endParaRPr>
          </a:p>
          <a:p>
            <a:pPr marL="514350" indent="-514350">
              <a:lnSpc>
                <a:spcPct val="100000"/>
              </a:lnSpc>
              <a:spcBef>
                <a:spcPts val="0"/>
              </a:spcBef>
              <a:buFont typeface="Calibri Light" panose="020F0302020204030204"/>
              <a:buAutoNum type="arabicPeriod"/>
            </a:pPr>
            <a:endParaRPr lang="en-GB" dirty="0">
              <a:ea typeface="Calibri" panose="020F0502020204030204"/>
              <a:cs typeface="Calibri" panose="020F0502020204030204"/>
            </a:endParaRPr>
          </a:p>
          <a:p>
            <a:pPr marL="0" indent="0">
              <a:lnSpc>
                <a:spcPct val="100000"/>
              </a:lnSpc>
              <a:spcBef>
                <a:spcPts val="0"/>
              </a:spcBef>
              <a:buNone/>
            </a:pPr>
            <a:endParaRPr lang="en-GB" dirty="0">
              <a:ea typeface="Calibri" panose="020F0502020204030204"/>
              <a:cs typeface="Calibri" panose="020F0502020204030204"/>
            </a:endParaRPr>
          </a:p>
          <a:p>
            <a:pPr marL="0" indent="0">
              <a:buNone/>
            </a:pPr>
            <a:endParaRPr lang="en-GB" dirty="0">
              <a:ea typeface="Calibri" panose="020F0502020204030204"/>
              <a:cs typeface="Calibri" panose="020F0502020204030204"/>
            </a:endParaRPr>
          </a:p>
        </p:txBody>
      </p:sp>
      <p:pic>
        <p:nvPicPr>
          <p:cNvPr id="5" name="Picture 4" descr="A close-up of a logo&#10;&#10;Description automatically generated">
            <a:extLst>
              <a:ext uri="{FF2B5EF4-FFF2-40B4-BE49-F238E27FC236}">
                <a16:creationId xmlns:a16="http://schemas.microsoft.com/office/drawing/2014/main" id="{2F5E604F-33F2-061B-FB6A-F6E60FE96F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2763667" cy="797960"/>
          </a:xfrm>
          <a:prstGeom prst="rect">
            <a:avLst/>
          </a:prstGeom>
        </p:spPr>
      </p:pic>
    </p:spTree>
    <p:extLst>
      <p:ext uri="{BB962C8B-B14F-4D97-AF65-F5344CB8AC3E}">
        <p14:creationId xmlns:p14="http://schemas.microsoft.com/office/powerpoint/2010/main" val="3744941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60881-5B1C-4F41-9A81-7F1780819195}"/>
              </a:ext>
            </a:extLst>
          </p:cNvPr>
          <p:cNvSpPr>
            <a:spLocks noGrp="1"/>
          </p:cNvSpPr>
          <p:nvPr>
            <p:ph type="title"/>
          </p:nvPr>
        </p:nvSpPr>
        <p:spPr>
          <a:xfrm>
            <a:off x="1251088" y="398980"/>
            <a:ext cx="10515600" cy="1325563"/>
          </a:xfrm>
        </p:spPr>
        <p:txBody>
          <a:bodyPr>
            <a:normAutofit/>
          </a:bodyPr>
          <a:lstStyle/>
          <a:p>
            <a:r>
              <a:rPr lang="en-GB" sz="3600" b="1" i="1" dirty="0">
                <a:latin typeface="+mn-lt"/>
              </a:rPr>
              <a:t>AIMS</a:t>
            </a:r>
          </a:p>
        </p:txBody>
      </p:sp>
      <p:sp>
        <p:nvSpPr>
          <p:cNvPr id="3" name="Content Placeholder 2">
            <a:extLst>
              <a:ext uri="{FF2B5EF4-FFF2-40B4-BE49-F238E27FC236}">
                <a16:creationId xmlns:a16="http://schemas.microsoft.com/office/drawing/2014/main" id="{782B48E1-4A0C-450B-AA5B-6D1BA718CF2C}"/>
              </a:ext>
            </a:extLst>
          </p:cNvPr>
          <p:cNvSpPr>
            <a:spLocks noGrp="1"/>
          </p:cNvSpPr>
          <p:nvPr>
            <p:ph idx="1"/>
          </p:nvPr>
        </p:nvSpPr>
        <p:spPr>
          <a:xfrm>
            <a:off x="425312" y="2021094"/>
            <a:ext cx="11341376" cy="5115202"/>
          </a:xfrm>
        </p:spPr>
        <p:txBody>
          <a:bodyPr vert="horz" lIns="0" tIns="45720" rIns="0" bIns="45720" rtlCol="0" anchor="t">
            <a:normAutofit/>
          </a:bodyPr>
          <a:lstStyle/>
          <a:p>
            <a:pPr marL="0" indent="0">
              <a:buNone/>
            </a:pPr>
            <a:r>
              <a:rPr lang="en-GB" sz="2400" dirty="0"/>
              <a:t>This project aims to explore the utility of equine practice-based data to identify strangles cases from free-text narratives of clinical records, to enhance current surveillance of diagnostic laboratory results (E.g. from SES)</a:t>
            </a:r>
            <a:r>
              <a:rPr lang="en-GB" sz="2400" baseline="30000" dirty="0"/>
              <a:t>10</a:t>
            </a:r>
            <a:r>
              <a:rPr lang="en-GB" sz="2400" dirty="0"/>
              <a:t>.</a:t>
            </a:r>
          </a:p>
          <a:p>
            <a:pPr marL="0" indent="0">
              <a:buNone/>
            </a:pPr>
            <a:r>
              <a:rPr lang="en-GB" sz="2400" dirty="0"/>
              <a:t>Specific objectives were </a:t>
            </a:r>
            <a:endParaRPr lang="en-GB" sz="2400" dirty="0">
              <a:ea typeface="Calibri"/>
              <a:cs typeface="Calibri"/>
            </a:endParaRPr>
          </a:p>
          <a:p>
            <a:pPr marL="514350" indent="-514350">
              <a:buAutoNum type="arabicPeriod"/>
            </a:pPr>
            <a:r>
              <a:rPr lang="en-GB" sz="2400" dirty="0">
                <a:latin typeface="Calibri"/>
                <a:ea typeface="Calibri"/>
                <a:cs typeface="Calibri"/>
              </a:rPr>
              <a:t>Develop text mining and machine learning methodologies to identify cases of strangles in the free-text narratives of consultations in </a:t>
            </a:r>
            <a:r>
              <a:rPr lang="en-GB" sz="2400" b="1" dirty="0">
                <a:latin typeface="Calibri"/>
                <a:ea typeface="Times New Roman" panose="02020603050405020304" pitchFamily="18" charset="0"/>
                <a:cs typeface="Calibri"/>
              </a:rPr>
              <a:t>EVSNET-Vet.</a:t>
            </a:r>
          </a:p>
          <a:p>
            <a:pPr marL="514350" indent="-514350">
              <a:buAutoNum type="arabicPeriod"/>
            </a:pPr>
            <a:r>
              <a:rPr lang="en-GB" sz="2400" dirty="0"/>
              <a:t>Explore how veterinary professionals handle and treat suspected and confirmed strangles cases.</a:t>
            </a:r>
            <a:endParaRPr lang="en-GB" sz="2400" dirty="0">
              <a:ea typeface="Calibri"/>
              <a:cs typeface="Calibri"/>
            </a:endParaRPr>
          </a:p>
          <a:p>
            <a:pPr marL="514350" indent="-514350">
              <a:buAutoNum type="arabicPeriod"/>
            </a:pPr>
            <a:r>
              <a:rPr lang="en-GB" sz="2400" dirty="0"/>
              <a:t>Monitor antimicrobial resistance (AMR) from </a:t>
            </a:r>
            <a:r>
              <a:rPr lang="en-GB" sz="2400" i="1" dirty="0"/>
              <a:t>S. equi equi </a:t>
            </a:r>
            <a:r>
              <a:rPr lang="en-GB" sz="2400" dirty="0"/>
              <a:t>isolates identified from </a:t>
            </a:r>
            <a:r>
              <a:rPr lang="en-GB" sz="2400" b="1" dirty="0"/>
              <a:t>EVSNET-Lab</a:t>
            </a:r>
            <a:endParaRPr lang="en-GB" sz="2400" b="1" dirty="0">
              <a:ea typeface="Calibri"/>
              <a:cs typeface="Calibri"/>
            </a:endParaRPr>
          </a:p>
          <a:p>
            <a:pPr marL="0" indent="0">
              <a:buNone/>
            </a:pPr>
            <a:endParaRPr lang="en-GB" sz="2400" dirty="0"/>
          </a:p>
          <a:p>
            <a:pPr marL="514350" indent="-514350">
              <a:buAutoNum type="arabicPeriod"/>
            </a:pPr>
            <a:endParaRPr lang="en-GB" sz="2400" dirty="0"/>
          </a:p>
        </p:txBody>
      </p:sp>
      <p:pic>
        <p:nvPicPr>
          <p:cNvPr id="4" name="Picture 3">
            <a:extLst>
              <a:ext uri="{FF2B5EF4-FFF2-40B4-BE49-F238E27FC236}">
                <a16:creationId xmlns:a16="http://schemas.microsoft.com/office/drawing/2014/main" id="{20D719BA-1E51-49FF-8000-F03B91AD6B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763667" cy="797960"/>
          </a:xfrm>
          <a:prstGeom prst="rect">
            <a:avLst/>
          </a:prstGeom>
        </p:spPr>
      </p:pic>
      <p:pic>
        <p:nvPicPr>
          <p:cNvPr id="5" name="Picture 4" descr="A close-up of a logo&#10;&#10;Description automatically generated">
            <a:extLst>
              <a:ext uri="{FF2B5EF4-FFF2-40B4-BE49-F238E27FC236}">
                <a16:creationId xmlns:a16="http://schemas.microsoft.com/office/drawing/2014/main" id="{6FCED575-D624-F2E3-03F2-6B2A8A4985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10000" y="2834249"/>
            <a:ext cx="3286339" cy="749235"/>
          </a:xfrm>
          <a:prstGeom prst="rect">
            <a:avLst/>
          </a:prstGeom>
        </p:spPr>
      </p:pic>
    </p:spTree>
    <p:extLst>
      <p:ext uri="{BB962C8B-B14F-4D97-AF65-F5344CB8AC3E}">
        <p14:creationId xmlns:p14="http://schemas.microsoft.com/office/powerpoint/2010/main" val="2637533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332B3-7924-A010-4820-33059A0F7C12}"/>
              </a:ext>
            </a:extLst>
          </p:cNvPr>
          <p:cNvSpPr>
            <a:spLocks noGrp="1"/>
          </p:cNvSpPr>
          <p:nvPr>
            <p:ph type="title"/>
          </p:nvPr>
        </p:nvSpPr>
        <p:spPr/>
        <p:txBody>
          <a:bodyPr/>
          <a:lstStyle/>
          <a:p>
            <a:r>
              <a:rPr lang="en-GB" dirty="0"/>
              <a:t>EVSNET</a:t>
            </a:r>
          </a:p>
        </p:txBody>
      </p:sp>
      <p:sp>
        <p:nvSpPr>
          <p:cNvPr id="3" name="Content Placeholder 2">
            <a:extLst>
              <a:ext uri="{FF2B5EF4-FFF2-40B4-BE49-F238E27FC236}">
                <a16:creationId xmlns:a16="http://schemas.microsoft.com/office/drawing/2014/main" id="{9CF2BF04-CF8D-A3E6-7A35-81C7F50F7E27}"/>
              </a:ext>
            </a:extLst>
          </p:cNvPr>
          <p:cNvSpPr>
            <a:spLocks noGrp="1"/>
          </p:cNvSpPr>
          <p:nvPr>
            <p:ph idx="1"/>
          </p:nvPr>
        </p:nvSpPr>
        <p:spPr>
          <a:xfrm>
            <a:off x="1097280" y="1845734"/>
            <a:ext cx="6502808" cy="4036967"/>
          </a:xfrm>
        </p:spPr>
        <p:txBody>
          <a:bodyPr>
            <a:normAutofit/>
          </a:bodyPr>
          <a:lstStyle/>
          <a:p>
            <a:endParaRPr lang="en-GB" sz="1600" dirty="0">
              <a:solidFill>
                <a:schemeClr val="tx1"/>
              </a:solidFill>
            </a:endParaRPr>
          </a:p>
          <a:p>
            <a:pPr marL="228611" indent="-228611">
              <a:buFont typeface="Arial" panose="020B0604020202020204" pitchFamily="34" charset="0"/>
              <a:buChar char="•"/>
            </a:pPr>
            <a:r>
              <a:rPr lang="en-GB" sz="1600" dirty="0">
                <a:solidFill>
                  <a:schemeClr val="tx1"/>
                </a:solidFill>
                <a:ea typeface="Roboto" panose="02000000000000000000" pitchFamily="2" charset="0"/>
                <a:cs typeface="Roboto" panose="02000000000000000000" pitchFamily="2" charset="0"/>
              </a:rPr>
              <a:t>Equine practice-based surveillance system using health data from two sources:  </a:t>
            </a:r>
          </a:p>
          <a:p>
            <a:pPr marL="228611" indent="-228611">
              <a:buFont typeface="Arial" panose="020B0604020202020204" pitchFamily="34" charset="0"/>
              <a:buChar char="•"/>
            </a:pPr>
            <a:endParaRPr lang="en-GB" sz="1600" dirty="0">
              <a:solidFill>
                <a:schemeClr val="tx1"/>
              </a:solidFill>
              <a:ea typeface="Roboto" panose="02000000000000000000" pitchFamily="2" charset="0"/>
              <a:cs typeface="Roboto" panose="02000000000000000000" pitchFamily="2" charset="0"/>
            </a:endParaRPr>
          </a:p>
          <a:p>
            <a:pPr marL="533427" lvl="1" indent="-228611">
              <a:buFont typeface="Courier New" panose="02070309020205020404" pitchFamily="49" charset="0"/>
              <a:buChar char="o"/>
            </a:pPr>
            <a:r>
              <a:rPr lang="en-GB" sz="1600" b="1" dirty="0">
                <a:solidFill>
                  <a:schemeClr val="tx1"/>
                </a:solidFill>
                <a:ea typeface="Roboto" panose="02000000000000000000" pitchFamily="2" charset="0"/>
                <a:cs typeface="Roboto" panose="02000000000000000000" pitchFamily="2" charset="0"/>
              </a:rPr>
              <a:t>EVSNET-Lab: </a:t>
            </a:r>
            <a:r>
              <a:rPr lang="en-GB" sz="1600" dirty="0">
                <a:solidFill>
                  <a:schemeClr val="tx1"/>
                </a:solidFill>
                <a:ea typeface="Roboto" panose="02000000000000000000" pitchFamily="2" charset="0"/>
                <a:cs typeface="Roboto" panose="02000000000000000000" pitchFamily="2" charset="0"/>
              </a:rPr>
              <a:t>Collect data from laboratories to understand the diseases affecting the equine population  </a:t>
            </a:r>
          </a:p>
          <a:p>
            <a:pPr marL="533427" lvl="1" indent="-228611">
              <a:buFont typeface="Courier New" panose="02070309020205020404" pitchFamily="49" charset="0"/>
              <a:buChar char="o"/>
            </a:pPr>
            <a:endParaRPr lang="en-GB" sz="1600" dirty="0">
              <a:solidFill>
                <a:schemeClr val="tx1"/>
              </a:solidFill>
              <a:ea typeface="Roboto" panose="02000000000000000000" pitchFamily="2" charset="0"/>
              <a:cs typeface="Roboto" panose="02000000000000000000" pitchFamily="2" charset="0"/>
            </a:endParaRPr>
          </a:p>
          <a:p>
            <a:pPr marL="533427" lvl="1" indent="-228611">
              <a:buFont typeface="Courier New" panose="02070309020205020404" pitchFamily="49" charset="0"/>
              <a:buChar char="o"/>
            </a:pPr>
            <a:r>
              <a:rPr lang="en-GB" sz="1600" b="1" dirty="0">
                <a:solidFill>
                  <a:schemeClr val="tx1"/>
                </a:solidFill>
                <a:ea typeface="Roboto" panose="02000000000000000000" pitchFamily="2" charset="0"/>
                <a:cs typeface="Roboto" panose="02000000000000000000" pitchFamily="2" charset="0"/>
              </a:rPr>
              <a:t>EVSNET-Vet: </a:t>
            </a:r>
            <a:r>
              <a:rPr lang="en-GB" sz="1600" dirty="0">
                <a:solidFill>
                  <a:schemeClr val="tx1"/>
                </a:solidFill>
                <a:ea typeface="Roboto" panose="02000000000000000000" pitchFamily="2" charset="0"/>
                <a:cs typeface="Roboto" panose="02000000000000000000" pitchFamily="2" charset="0"/>
              </a:rPr>
              <a:t>Collect EHRs from equine veterinary practitioners </a:t>
            </a:r>
          </a:p>
          <a:p>
            <a:endParaRPr lang="en-GB" sz="1600" dirty="0"/>
          </a:p>
          <a:p>
            <a:endParaRPr lang="en-GB" sz="1600" dirty="0"/>
          </a:p>
        </p:txBody>
      </p:sp>
      <p:pic>
        <p:nvPicPr>
          <p:cNvPr id="4" name="Picture 3">
            <a:extLst>
              <a:ext uri="{FF2B5EF4-FFF2-40B4-BE49-F238E27FC236}">
                <a16:creationId xmlns:a16="http://schemas.microsoft.com/office/drawing/2014/main" id="{476DD855-BB5C-6DE4-205E-7FCF41E283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3793" y="4279857"/>
            <a:ext cx="2727361" cy="1936427"/>
          </a:xfrm>
          <a:prstGeom prst="rect">
            <a:avLst/>
          </a:prstGeom>
        </p:spPr>
      </p:pic>
      <p:grpSp>
        <p:nvGrpSpPr>
          <p:cNvPr id="7" name="Group 6">
            <a:extLst>
              <a:ext uri="{FF2B5EF4-FFF2-40B4-BE49-F238E27FC236}">
                <a16:creationId xmlns:a16="http://schemas.microsoft.com/office/drawing/2014/main" id="{AEB2DC4E-4691-E107-A7A0-E9F0E89981BF}"/>
              </a:ext>
            </a:extLst>
          </p:cNvPr>
          <p:cNvGrpSpPr/>
          <p:nvPr/>
        </p:nvGrpSpPr>
        <p:grpSpPr>
          <a:xfrm>
            <a:off x="7739299" y="1846026"/>
            <a:ext cx="4080515" cy="3352015"/>
            <a:chOff x="7739299" y="1846026"/>
            <a:chExt cx="4080515" cy="3352015"/>
          </a:xfrm>
        </p:grpSpPr>
        <p:grpSp>
          <p:nvGrpSpPr>
            <p:cNvPr id="10" name="Group 9">
              <a:extLst>
                <a:ext uri="{FF2B5EF4-FFF2-40B4-BE49-F238E27FC236}">
                  <a16:creationId xmlns:a16="http://schemas.microsoft.com/office/drawing/2014/main" id="{86EF4EA1-1D85-B3D1-F34F-208B7D172087}"/>
                </a:ext>
              </a:extLst>
            </p:cNvPr>
            <p:cNvGrpSpPr/>
            <p:nvPr/>
          </p:nvGrpSpPr>
          <p:grpSpPr>
            <a:xfrm>
              <a:off x="7739299" y="1846026"/>
              <a:ext cx="4062635" cy="3302881"/>
              <a:chOff x="2362792" y="3060443"/>
              <a:chExt cx="4062635" cy="3302881"/>
            </a:xfrm>
          </p:grpSpPr>
          <p:pic>
            <p:nvPicPr>
              <p:cNvPr id="11" name="Picture 10" descr="A group of logos on a white background&#10;&#10;Description automatically generated">
                <a:extLst>
                  <a:ext uri="{FF2B5EF4-FFF2-40B4-BE49-F238E27FC236}">
                    <a16:creationId xmlns:a16="http://schemas.microsoft.com/office/drawing/2014/main" id="{4CE10549-84B9-DBDA-3CFF-0CADCDCC68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2792" y="3060443"/>
                <a:ext cx="4062635" cy="3302881"/>
              </a:xfrm>
              <a:prstGeom prst="rect">
                <a:avLst/>
              </a:prstGeom>
            </p:spPr>
          </p:pic>
          <p:pic>
            <p:nvPicPr>
              <p:cNvPr id="12" name="Picture 11">
                <a:extLst>
                  <a:ext uri="{FF2B5EF4-FFF2-40B4-BE49-F238E27FC236}">
                    <a16:creationId xmlns:a16="http://schemas.microsoft.com/office/drawing/2014/main" id="{636EABEA-94DF-4C49-553D-975810C3E5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06701" y="5347535"/>
                <a:ext cx="1374818" cy="1015789"/>
              </a:xfrm>
              <a:prstGeom prst="rect">
                <a:avLst/>
              </a:prstGeom>
            </p:spPr>
          </p:pic>
          <p:pic>
            <p:nvPicPr>
              <p:cNvPr id="13" name="Picture Placeholder 9" descr="A blue and brown text&#10;&#10;Description automatically generated">
                <a:extLst>
                  <a:ext uri="{FF2B5EF4-FFF2-40B4-BE49-F238E27FC236}">
                    <a16:creationId xmlns:a16="http://schemas.microsoft.com/office/drawing/2014/main" id="{83E8D0E6-334C-189F-A1E6-A5D320C4202E}"/>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3749421" y="5444648"/>
                <a:ext cx="1153709" cy="303008"/>
              </a:xfrm>
              <a:prstGeom prst="rect">
                <a:avLst/>
              </a:prstGeom>
              <a:solidFill>
                <a:schemeClr val="bg1"/>
              </a:solidFill>
            </p:spPr>
          </p:pic>
        </p:grpSp>
        <p:pic>
          <p:nvPicPr>
            <p:cNvPr id="14" name="Picture 2" descr="Home - Veterinary Pathology Group">
              <a:extLst>
                <a:ext uri="{FF2B5EF4-FFF2-40B4-BE49-F238E27FC236}">
                  <a16:creationId xmlns:a16="http://schemas.microsoft.com/office/drawing/2014/main" id="{88D43C40-7A23-1CA8-5FD4-EC17F720C11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871702" y="3335874"/>
              <a:ext cx="698347" cy="6983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D4CB0EC-8EDE-0D2F-186F-213525076EF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444997" y="4183936"/>
              <a:ext cx="1374817" cy="1014105"/>
            </a:xfrm>
            <a:prstGeom prst="rect">
              <a:avLst/>
            </a:prstGeom>
          </p:spPr>
        </p:pic>
        <p:sp>
          <p:nvSpPr>
            <p:cNvPr id="16" name="Rectangle 15">
              <a:extLst>
                <a:ext uri="{FF2B5EF4-FFF2-40B4-BE49-F238E27FC236}">
                  <a16:creationId xmlns:a16="http://schemas.microsoft.com/office/drawing/2014/main" id="{BFA63BAC-21BB-0692-FFF8-83F00BB5C1D4}"/>
                </a:ext>
              </a:extLst>
            </p:cNvPr>
            <p:cNvSpPr/>
            <p:nvPr/>
          </p:nvSpPr>
          <p:spPr>
            <a:xfrm>
              <a:off x="10527956" y="4279857"/>
              <a:ext cx="1096630" cy="3030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7" name="Picture 2" descr="Finn Pathologists">
            <a:extLst>
              <a:ext uri="{FF2B5EF4-FFF2-40B4-BE49-F238E27FC236}">
                <a16:creationId xmlns:a16="http://schemas.microsoft.com/office/drawing/2014/main" id="{F17FF719-4C3A-2AB6-3DA6-B664F8752E7E}"/>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0471104" y="4186191"/>
            <a:ext cx="1359807" cy="4661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blue circle with black text&#10;&#10;Description automatically generated with low confidence">
            <a:extLst>
              <a:ext uri="{FF2B5EF4-FFF2-40B4-BE49-F238E27FC236}">
                <a16:creationId xmlns:a16="http://schemas.microsoft.com/office/drawing/2014/main" id="{5B129828-DE9B-B284-1DEF-8029C909A04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163627" y="5334862"/>
            <a:ext cx="3406422" cy="764823"/>
          </a:xfrm>
          <a:prstGeom prst="rect">
            <a:avLst/>
          </a:prstGeom>
        </p:spPr>
      </p:pic>
      <p:pic>
        <p:nvPicPr>
          <p:cNvPr id="5" name="Picture 4" descr="Text&#10;&#10;Description automatically generated">
            <a:extLst>
              <a:ext uri="{FF2B5EF4-FFF2-40B4-BE49-F238E27FC236}">
                <a16:creationId xmlns:a16="http://schemas.microsoft.com/office/drawing/2014/main" id="{F5AF04CB-3706-F345-9B86-2F9E55D7A8A7}"/>
              </a:ext>
            </a:extLst>
          </p:cNvPr>
          <p:cNvPicPr>
            <a:picLocks noChangeAspect="1"/>
          </p:cNvPicPr>
          <p:nvPr/>
        </p:nvPicPr>
        <p:blipFill>
          <a:blip r:embed="rId11"/>
          <a:stretch>
            <a:fillRect/>
          </a:stretch>
        </p:blipFill>
        <p:spPr>
          <a:xfrm>
            <a:off x="3927475" y="4257675"/>
            <a:ext cx="3267075" cy="828675"/>
          </a:xfrm>
          <a:prstGeom prst="rect">
            <a:avLst/>
          </a:prstGeom>
        </p:spPr>
      </p:pic>
      <p:pic>
        <p:nvPicPr>
          <p:cNvPr id="6" name="Picture 5" descr="A green and white sign&#10;&#10;Description automatically generated">
            <a:extLst>
              <a:ext uri="{FF2B5EF4-FFF2-40B4-BE49-F238E27FC236}">
                <a16:creationId xmlns:a16="http://schemas.microsoft.com/office/drawing/2014/main" id="{75A80289-58A2-0260-54C7-DBD43453A40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514850" y="5353050"/>
            <a:ext cx="1806575" cy="752475"/>
          </a:xfrm>
          <a:prstGeom prst="rect">
            <a:avLst/>
          </a:prstGeom>
        </p:spPr>
      </p:pic>
    </p:spTree>
    <p:extLst>
      <p:ext uri="{BB962C8B-B14F-4D97-AF65-F5344CB8AC3E}">
        <p14:creationId xmlns:p14="http://schemas.microsoft.com/office/powerpoint/2010/main" val="2735938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3F826-6FF8-4E69-BAA8-60A68F6901EB}"/>
              </a:ext>
            </a:extLst>
          </p:cNvPr>
          <p:cNvSpPr>
            <a:spLocks noGrp="1"/>
          </p:cNvSpPr>
          <p:nvPr>
            <p:ph type="title"/>
          </p:nvPr>
        </p:nvSpPr>
        <p:spPr>
          <a:xfrm>
            <a:off x="3575176" y="3090265"/>
            <a:ext cx="10515600" cy="1325563"/>
          </a:xfrm>
        </p:spPr>
        <p:txBody>
          <a:bodyPr>
            <a:normAutofit fontScale="90000"/>
          </a:bodyPr>
          <a:lstStyle/>
          <a:p>
            <a:r>
              <a:rPr lang="en-GB" b="1" u="sng" dirty="0"/>
              <a:t>Regular Expression</a:t>
            </a:r>
            <a:br>
              <a:rPr lang="en-GB" b="1" u="sng" dirty="0"/>
            </a:br>
            <a:r>
              <a:rPr lang="en-GB" b="1" dirty="0"/>
              <a:t>		</a:t>
            </a:r>
            <a:r>
              <a:rPr lang="en-GB" b="1" u="sng" dirty="0"/>
              <a:t>and </a:t>
            </a:r>
            <a:br>
              <a:rPr lang="en-GB" b="1" u="sng" dirty="0"/>
            </a:br>
            <a:r>
              <a:rPr lang="en-GB" b="1" u="sng" dirty="0"/>
              <a:t>Topic modelling data </a:t>
            </a:r>
          </a:p>
        </p:txBody>
      </p:sp>
      <p:sp>
        <p:nvSpPr>
          <p:cNvPr id="4" name="TextBox 3">
            <a:extLst>
              <a:ext uri="{FF2B5EF4-FFF2-40B4-BE49-F238E27FC236}">
                <a16:creationId xmlns:a16="http://schemas.microsoft.com/office/drawing/2014/main" id="{36CB9EF7-C50E-FF67-FEC2-4636BA0E06C9}"/>
              </a:ext>
            </a:extLst>
          </p:cNvPr>
          <p:cNvSpPr txBox="1"/>
          <p:nvPr/>
        </p:nvSpPr>
        <p:spPr>
          <a:xfrm>
            <a:off x="3521798" y="3246597"/>
            <a:ext cx="7043596" cy="369332"/>
          </a:xfrm>
          <a:prstGeom prst="rect">
            <a:avLst/>
          </a:prstGeom>
          <a:noFill/>
        </p:spPr>
        <p:txBody>
          <a:bodyPr wrap="square">
            <a:spAutoFit/>
          </a:bodyPr>
          <a:lstStyle/>
          <a:p>
            <a:endParaRPr lang="en-GB" dirty="0"/>
          </a:p>
        </p:txBody>
      </p:sp>
      <p:pic>
        <p:nvPicPr>
          <p:cNvPr id="5" name="Picture 4">
            <a:extLst>
              <a:ext uri="{FF2B5EF4-FFF2-40B4-BE49-F238E27FC236}">
                <a16:creationId xmlns:a16="http://schemas.microsoft.com/office/drawing/2014/main" id="{7A83E33E-2CDA-6E69-88D6-F8F6FA5171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2763667" cy="797960"/>
          </a:xfrm>
          <a:prstGeom prst="rect">
            <a:avLst/>
          </a:prstGeom>
        </p:spPr>
      </p:pic>
      <p:pic>
        <p:nvPicPr>
          <p:cNvPr id="6" name="Picture 5" descr="A person on a horse&#10;&#10;Description automatically generated">
            <a:extLst>
              <a:ext uri="{FF2B5EF4-FFF2-40B4-BE49-F238E27FC236}">
                <a16:creationId xmlns:a16="http://schemas.microsoft.com/office/drawing/2014/main" id="{0586AD15-55B1-9C6E-533E-05B90299B8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24373" y="3114769"/>
            <a:ext cx="2691936" cy="3140242"/>
          </a:xfrm>
          <a:prstGeom prst="rect">
            <a:avLst/>
          </a:prstGeom>
        </p:spPr>
      </p:pic>
    </p:spTree>
    <p:extLst>
      <p:ext uri="{BB962C8B-B14F-4D97-AF65-F5344CB8AC3E}">
        <p14:creationId xmlns:p14="http://schemas.microsoft.com/office/powerpoint/2010/main" val="3514441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3A51B7-CF2B-4973-A8A9-5ED1764BF644}"/>
              </a:ext>
            </a:extLst>
          </p:cNvPr>
          <p:cNvSpPr>
            <a:spLocks noGrp="1"/>
          </p:cNvSpPr>
          <p:nvPr>
            <p:ph idx="1"/>
          </p:nvPr>
        </p:nvSpPr>
        <p:spPr>
          <a:xfrm>
            <a:off x="526792" y="1848635"/>
            <a:ext cx="11430897" cy="5672510"/>
          </a:xfrm>
        </p:spPr>
        <p:txBody>
          <a:bodyPr vert="horz" lIns="0" tIns="45720" rIns="0" bIns="45720" rtlCol="0" anchor="t">
            <a:noAutofit/>
          </a:bodyPr>
          <a:lstStyle/>
          <a:p>
            <a:pPr>
              <a:buFont typeface="Arial" panose="020B0604020202020204" pitchFamily="34" charset="0"/>
              <a:buChar char="•"/>
            </a:pPr>
            <a:r>
              <a:rPr lang="en-GB" sz="2400" dirty="0"/>
              <a:t> A Regular expression was formulated to search 199,898 records from EVSNET-vet, utilising JuypterLab using Python 3 (ipykernel). The regex used: </a:t>
            </a:r>
          </a:p>
          <a:p>
            <a:pPr marL="0" indent="0">
              <a:buNone/>
            </a:pPr>
            <a:r>
              <a:rPr lang="en-GB" sz="2400" dirty="0"/>
              <a:t>“r'stra?ng?les*?|\bs.equi|\bs equi|\bstre?p equi|\bs.equi s*p?p equi|\bstre?p equi equi|\bstreptococcus equi equi|\sstra?ng?les?|\bstreptococcus equi|\bch?ondroids?|\bA and C|\bA&amp;C|\bstrepto equi|\b SA(?&lt;=strangles)|\bNP swab”</a:t>
            </a:r>
            <a:endParaRPr lang="en-GB" sz="2400" dirty="0">
              <a:ea typeface="Calibri"/>
              <a:cs typeface="Calibri"/>
            </a:endParaRPr>
          </a:p>
          <a:p>
            <a:pPr marL="0" indent="0">
              <a:buNone/>
            </a:pPr>
            <a:endParaRPr lang="en-GB" sz="2400" dirty="0"/>
          </a:p>
          <a:p>
            <a:pPr>
              <a:buFont typeface="Arial" panose="020B0604020202020204" pitchFamily="34" charset="0"/>
              <a:buChar char="•"/>
            </a:pPr>
            <a:r>
              <a:rPr lang="en-GB" sz="2400" dirty="0"/>
              <a:t> This searched for all different variations of strangles names  including                                                             spelling mistakes, abbreviations and some diagnostic tests and specific                                                                          clinical signs e.g. chondroids.</a:t>
            </a:r>
          </a:p>
        </p:txBody>
      </p:sp>
      <p:pic>
        <p:nvPicPr>
          <p:cNvPr id="5" name="Picture 4">
            <a:extLst>
              <a:ext uri="{FF2B5EF4-FFF2-40B4-BE49-F238E27FC236}">
                <a16:creationId xmlns:a16="http://schemas.microsoft.com/office/drawing/2014/main" id="{F6361B9A-FB66-4253-871F-3CECF0329A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763667" cy="797960"/>
          </a:xfrm>
          <a:prstGeom prst="rect">
            <a:avLst/>
          </a:prstGeom>
        </p:spPr>
      </p:pic>
      <p:sp>
        <p:nvSpPr>
          <p:cNvPr id="2" name="TextBox 1">
            <a:extLst>
              <a:ext uri="{FF2B5EF4-FFF2-40B4-BE49-F238E27FC236}">
                <a16:creationId xmlns:a16="http://schemas.microsoft.com/office/drawing/2014/main" id="{EE308E09-24EF-4DC9-A9D0-5BB89AE664E1}"/>
              </a:ext>
            </a:extLst>
          </p:cNvPr>
          <p:cNvSpPr txBox="1"/>
          <p:nvPr/>
        </p:nvSpPr>
        <p:spPr>
          <a:xfrm>
            <a:off x="8822040" y="742948"/>
            <a:ext cx="4114800" cy="646331"/>
          </a:xfrm>
          <a:prstGeom prst="rect">
            <a:avLst/>
          </a:prstGeom>
          <a:noFill/>
        </p:spPr>
        <p:txBody>
          <a:bodyPr wrap="square" rtlCol="0">
            <a:spAutoFit/>
          </a:bodyPr>
          <a:lstStyle/>
          <a:p>
            <a:r>
              <a:rPr lang="en-GB" sz="3600" b="1" i="1" dirty="0"/>
              <a:t>Methods</a:t>
            </a:r>
          </a:p>
        </p:txBody>
      </p:sp>
      <p:pic>
        <p:nvPicPr>
          <p:cNvPr id="7" name="Picture 6" descr="Close-up of a person's mouth with a yellow object&#10;&#10;Description automatically generated">
            <a:extLst>
              <a:ext uri="{FF2B5EF4-FFF2-40B4-BE49-F238E27FC236}">
                <a16:creationId xmlns:a16="http://schemas.microsoft.com/office/drawing/2014/main" id="{92E9CD7D-4A4C-C4EB-A57B-862ACB41D30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04989" y="3752850"/>
            <a:ext cx="2552700" cy="2146300"/>
          </a:xfrm>
          <a:prstGeom prst="rect">
            <a:avLst/>
          </a:prstGeom>
        </p:spPr>
      </p:pic>
    </p:spTree>
    <p:extLst>
      <p:ext uri="{BB962C8B-B14F-4D97-AF65-F5344CB8AC3E}">
        <p14:creationId xmlns:p14="http://schemas.microsoft.com/office/powerpoint/2010/main" val="535304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D6DA84-CDA0-4002-890B-E2F713963B84}"/>
              </a:ext>
            </a:extLst>
          </p:cNvPr>
          <p:cNvSpPr>
            <a:spLocks noGrp="1"/>
          </p:cNvSpPr>
          <p:nvPr>
            <p:ph idx="1"/>
          </p:nvPr>
        </p:nvSpPr>
        <p:spPr>
          <a:xfrm>
            <a:off x="476250" y="1845865"/>
            <a:ext cx="10801350" cy="4402535"/>
          </a:xfrm>
        </p:spPr>
        <p:txBody>
          <a:bodyPr>
            <a:normAutofit fontScale="85000" lnSpcReduction="20000"/>
          </a:bodyPr>
          <a:lstStyle/>
          <a:p>
            <a:pPr marL="0" indent="0">
              <a:buNone/>
            </a:pPr>
            <a:r>
              <a:rPr lang="en-GB" sz="2400" b="1" i="1" dirty="0"/>
              <a:t>What is topic modelling? </a:t>
            </a:r>
          </a:p>
          <a:p>
            <a:pPr marL="0" indent="0">
              <a:buNone/>
            </a:pPr>
            <a:r>
              <a:rPr lang="en-GB" sz="2400" dirty="0"/>
              <a:t>Machine learning technique with document scanning ability to find topics in the documents and collate them together giving each a probability reading. </a:t>
            </a:r>
          </a:p>
          <a:p>
            <a:pPr marL="0" indent="0">
              <a:buNone/>
            </a:pPr>
            <a:r>
              <a:rPr lang="en-GB" sz="2400" b="1" i="1" dirty="0">
                <a:solidFill>
                  <a:schemeClr val="accent2"/>
                </a:solidFill>
              </a:rPr>
              <a:t>What topics were relevant?</a:t>
            </a:r>
          </a:p>
          <a:p>
            <a:pPr marL="0" indent="0">
              <a:buNone/>
            </a:pPr>
            <a:endParaRPr lang="en-GB" sz="2400" b="1" i="1" dirty="0"/>
          </a:p>
          <a:p>
            <a:pPr marL="0" indent="0">
              <a:buNone/>
            </a:pPr>
            <a:endParaRPr lang="en-GB" sz="2400" b="1" i="1" dirty="0"/>
          </a:p>
          <a:p>
            <a:pPr marL="0" indent="0">
              <a:buNone/>
            </a:pPr>
            <a:endParaRPr lang="en-GB" sz="2400" b="1" i="1" dirty="0"/>
          </a:p>
          <a:p>
            <a:pPr marL="0" indent="0">
              <a:buNone/>
            </a:pPr>
            <a:endParaRPr lang="en-GB" sz="2400" b="1" i="1" dirty="0"/>
          </a:p>
          <a:p>
            <a:pPr marL="0" indent="0">
              <a:buNone/>
            </a:pPr>
            <a:endParaRPr lang="en-GB" sz="2400" dirty="0"/>
          </a:p>
          <a:p>
            <a:pPr marL="0" indent="0">
              <a:buNone/>
            </a:pPr>
            <a:r>
              <a:rPr lang="en-GB" sz="2400" dirty="0"/>
              <a:t>1406 clinical records from March 2023 – June 2024 from EVSENT-vet were extracted if a probability of &gt;0.1 was assigned that related to these topics</a:t>
            </a:r>
          </a:p>
          <a:p>
            <a:pPr marL="0" indent="0">
              <a:buNone/>
            </a:pPr>
            <a:r>
              <a:rPr lang="en-GB" sz="2400" dirty="0"/>
              <a:t>Strangles positive and suspected cases were then decided from in reading of free-text narrative. </a:t>
            </a:r>
          </a:p>
          <a:p>
            <a:pPr marL="0" indent="0">
              <a:buNone/>
            </a:pPr>
            <a:endParaRPr lang="en-GB" sz="2400" dirty="0"/>
          </a:p>
          <a:p>
            <a:pPr marL="0" indent="0">
              <a:buNone/>
            </a:pPr>
            <a:endParaRPr lang="en-GB" sz="2400" dirty="0"/>
          </a:p>
          <a:p>
            <a:pPr marL="0" indent="0">
              <a:buNone/>
            </a:pPr>
            <a:endParaRPr lang="en-GB" sz="2400" dirty="0"/>
          </a:p>
        </p:txBody>
      </p:sp>
      <p:pic>
        <p:nvPicPr>
          <p:cNvPr id="4" name="Picture 3">
            <a:extLst>
              <a:ext uri="{FF2B5EF4-FFF2-40B4-BE49-F238E27FC236}">
                <a16:creationId xmlns:a16="http://schemas.microsoft.com/office/drawing/2014/main" id="{DD575AA9-FC7B-4384-B310-867A454679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763667" cy="797960"/>
          </a:xfrm>
          <a:prstGeom prst="rect">
            <a:avLst/>
          </a:prstGeom>
        </p:spPr>
      </p:pic>
      <p:sp>
        <p:nvSpPr>
          <p:cNvPr id="7" name="TextBox 6">
            <a:extLst>
              <a:ext uri="{FF2B5EF4-FFF2-40B4-BE49-F238E27FC236}">
                <a16:creationId xmlns:a16="http://schemas.microsoft.com/office/drawing/2014/main" id="{90E2BE04-35F8-438F-A67C-AC3DBBECF8F0}"/>
              </a:ext>
            </a:extLst>
          </p:cNvPr>
          <p:cNvSpPr txBox="1"/>
          <p:nvPr/>
        </p:nvSpPr>
        <p:spPr>
          <a:xfrm>
            <a:off x="3511581" y="998747"/>
            <a:ext cx="6210300" cy="646331"/>
          </a:xfrm>
          <a:prstGeom prst="rect">
            <a:avLst/>
          </a:prstGeom>
          <a:noFill/>
        </p:spPr>
        <p:txBody>
          <a:bodyPr wrap="square" rtlCol="0">
            <a:spAutoFit/>
          </a:bodyPr>
          <a:lstStyle/>
          <a:p>
            <a:r>
              <a:rPr lang="en-GB" sz="3600" b="1" i="1" dirty="0"/>
              <a:t>Methods – topic modelling</a:t>
            </a:r>
            <a:endParaRPr lang="en-GB" i="1" dirty="0"/>
          </a:p>
        </p:txBody>
      </p:sp>
      <p:sp>
        <p:nvSpPr>
          <p:cNvPr id="2" name="Rectangle: Rounded Corners 1">
            <a:extLst>
              <a:ext uri="{FF2B5EF4-FFF2-40B4-BE49-F238E27FC236}">
                <a16:creationId xmlns:a16="http://schemas.microsoft.com/office/drawing/2014/main" id="{527961F9-C339-2F90-A26B-7EDF00175500}"/>
              </a:ext>
            </a:extLst>
          </p:cNvPr>
          <p:cNvSpPr/>
          <p:nvPr/>
        </p:nvSpPr>
        <p:spPr>
          <a:xfrm>
            <a:off x="476249" y="3209731"/>
            <a:ext cx="3479931" cy="1810138"/>
          </a:xfrm>
          <a:prstGeom prst="roundRect">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700" dirty="0">
              <a:solidFill>
                <a:schemeClr val="accent2"/>
              </a:solidFill>
            </a:endParaRPr>
          </a:p>
          <a:p>
            <a:pPr algn="ctr"/>
            <a:r>
              <a:rPr lang="en-GB" sz="1700" dirty="0">
                <a:solidFill>
                  <a:schemeClr val="accent2"/>
                </a:solidFill>
              </a:rPr>
              <a:t>Topic 27: “cough coughing ventipulmin effort lung breathing trachea wheeze rr asthma nasal resp nasal discharge respiratory tracheal steroids increased auscultation hay discharge</a:t>
            </a:r>
            <a:r>
              <a:rPr lang="en-GB" sz="1700" dirty="0"/>
              <a:t>”</a:t>
            </a:r>
          </a:p>
          <a:p>
            <a:pPr algn="ctr"/>
            <a:endParaRPr lang="en-GB" dirty="0"/>
          </a:p>
        </p:txBody>
      </p:sp>
      <p:sp>
        <p:nvSpPr>
          <p:cNvPr id="5" name="Rectangle: Rounded Corners 4">
            <a:extLst>
              <a:ext uri="{FF2B5EF4-FFF2-40B4-BE49-F238E27FC236}">
                <a16:creationId xmlns:a16="http://schemas.microsoft.com/office/drawing/2014/main" id="{5FF7A0D9-E450-DCDD-B311-80A7C6402C3A}"/>
              </a:ext>
            </a:extLst>
          </p:cNvPr>
          <p:cNvSpPr/>
          <p:nvPr/>
        </p:nvSpPr>
        <p:spPr>
          <a:xfrm>
            <a:off x="4127435" y="3209731"/>
            <a:ext cx="3784924" cy="1810138"/>
          </a:xfrm>
          <a:prstGeom prst="roundRect">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700" dirty="0">
              <a:solidFill>
                <a:schemeClr val="accent2"/>
              </a:solidFill>
            </a:endParaRPr>
          </a:p>
          <a:p>
            <a:pPr algn="ctr"/>
            <a:r>
              <a:rPr lang="en-GB" sz="1700" dirty="0">
                <a:solidFill>
                  <a:schemeClr val="accent2"/>
                </a:solidFill>
              </a:rPr>
              <a:t>Topic 38: “cough coughing asthma effort nasal ventipulmin respiratory equine asthma nasal discharge lung hay increased breathing discharge rr tracheal resp auscultation steroids wheeze”</a:t>
            </a:r>
          </a:p>
          <a:p>
            <a:pPr algn="ctr"/>
            <a:endParaRPr lang="en-GB" dirty="0"/>
          </a:p>
        </p:txBody>
      </p:sp>
      <p:sp>
        <p:nvSpPr>
          <p:cNvPr id="6" name="Rectangle: Rounded Corners 5">
            <a:extLst>
              <a:ext uri="{FF2B5EF4-FFF2-40B4-BE49-F238E27FC236}">
                <a16:creationId xmlns:a16="http://schemas.microsoft.com/office/drawing/2014/main" id="{F179AA78-AD7E-5461-5B39-FD3F53E59623}"/>
              </a:ext>
            </a:extLst>
          </p:cNvPr>
          <p:cNvSpPr/>
          <p:nvPr/>
        </p:nvSpPr>
        <p:spPr>
          <a:xfrm>
            <a:off x="8083613" y="3209731"/>
            <a:ext cx="3632137" cy="1810138"/>
          </a:xfrm>
          <a:prstGeom prst="roundRect">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accent2"/>
              </a:solidFill>
            </a:endParaRPr>
          </a:p>
          <a:p>
            <a:pPr algn="ctr"/>
            <a:endParaRPr lang="en-GB" sz="1700" dirty="0">
              <a:solidFill>
                <a:schemeClr val="accent2"/>
              </a:solidFill>
            </a:endParaRPr>
          </a:p>
          <a:p>
            <a:pPr algn="ctr"/>
            <a:r>
              <a:rPr lang="en-GB" sz="1700" dirty="0">
                <a:solidFill>
                  <a:schemeClr val="accent2"/>
                </a:solidFill>
              </a:rPr>
              <a:t>Topic 47: “strangles equi pcr guttural ssp equi ssp identifier sa sa streptococcus equi streptococcus brand identifier brand pouch pouches strangles brand ssp equi antigen guttural pouch sample”</a:t>
            </a:r>
          </a:p>
          <a:p>
            <a:pPr algn="ctr"/>
            <a:endParaRPr lang="en-GB" dirty="0">
              <a:solidFill>
                <a:schemeClr val="accent2"/>
              </a:solidFill>
            </a:endParaRPr>
          </a:p>
          <a:p>
            <a:pPr algn="ctr"/>
            <a:endParaRPr lang="en-GB" dirty="0"/>
          </a:p>
        </p:txBody>
      </p:sp>
    </p:spTree>
    <p:extLst>
      <p:ext uri="{BB962C8B-B14F-4D97-AF65-F5344CB8AC3E}">
        <p14:creationId xmlns:p14="http://schemas.microsoft.com/office/powerpoint/2010/main" val="2042845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sp>
        <p:nvSpPr>
          <p:cNvPr id="20" name="Rectangle 19">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graphicFrame>
        <p:nvGraphicFramePr>
          <p:cNvPr id="4" name="Table 3">
            <a:extLst>
              <a:ext uri="{FF2B5EF4-FFF2-40B4-BE49-F238E27FC236}">
                <a16:creationId xmlns:a16="http://schemas.microsoft.com/office/drawing/2014/main" id="{41E3FFC1-ECE3-C29B-3D74-DFC06C41E68D}"/>
              </a:ext>
            </a:extLst>
          </p:cNvPr>
          <p:cNvGraphicFramePr>
            <a:graphicFrameLocks noGrp="1"/>
          </p:cNvGraphicFramePr>
          <p:nvPr>
            <p:extLst>
              <p:ext uri="{D42A27DB-BD31-4B8C-83A1-F6EECF244321}">
                <p14:modId xmlns:p14="http://schemas.microsoft.com/office/powerpoint/2010/main" val="753201584"/>
              </p:ext>
            </p:extLst>
          </p:nvPr>
        </p:nvGraphicFramePr>
        <p:xfrm>
          <a:off x="337440" y="2432024"/>
          <a:ext cx="5561044" cy="1211580"/>
        </p:xfrm>
        <a:graphic>
          <a:graphicData uri="http://schemas.openxmlformats.org/drawingml/2006/table">
            <a:tbl>
              <a:tblPr/>
              <a:tblGrid>
                <a:gridCol w="2743485">
                  <a:extLst>
                    <a:ext uri="{9D8B030D-6E8A-4147-A177-3AD203B41FA5}">
                      <a16:colId xmlns:a16="http://schemas.microsoft.com/office/drawing/2014/main" val="52772828"/>
                    </a:ext>
                  </a:extLst>
                </a:gridCol>
                <a:gridCol w="1359864">
                  <a:extLst>
                    <a:ext uri="{9D8B030D-6E8A-4147-A177-3AD203B41FA5}">
                      <a16:colId xmlns:a16="http://schemas.microsoft.com/office/drawing/2014/main" val="1363915856"/>
                    </a:ext>
                  </a:extLst>
                </a:gridCol>
                <a:gridCol w="1457695">
                  <a:extLst>
                    <a:ext uri="{9D8B030D-6E8A-4147-A177-3AD203B41FA5}">
                      <a16:colId xmlns:a16="http://schemas.microsoft.com/office/drawing/2014/main" val="3183837788"/>
                    </a:ext>
                  </a:extLst>
                </a:gridCol>
              </a:tblGrid>
              <a:tr h="117181">
                <a:tc>
                  <a:txBody>
                    <a:bodyPr/>
                    <a:lstStyle/>
                    <a:p>
                      <a:pPr algn="l" fontAlgn="b"/>
                      <a:endParaRPr lang="en-GB" sz="1800" b="0" i="0" u="none" strike="noStrike" dirty="0">
                        <a:effectLst/>
                        <a:latin typeface="Arial" panose="020B0604020202020204" pitchFamily="34" charset="0"/>
                      </a:endParaRPr>
                    </a:p>
                  </a:txBody>
                  <a:tcPr marL="28575" marR="28575" marT="285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800" b="1" i="0" u="none" strike="noStrike" dirty="0">
                          <a:solidFill>
                            <a:srgbClr val="000000"/>
                          </a:solidFill>
                          <a:effectLst/>
                          <a:latin typeface="Calibri"/>
                        </a:rPr>
                        <a:t>Positive </a:t>
                      </a:r>
                      <a:endParaRPr lang="en-GB" sz="1800" b="0" i="0" u="none" strike="noStrike" dirty="0">
                        <a:effectLst/>
                        <a:latin typeface="Calibri"/>
                      </a:endParaRPr>
                    </a:p>
                  </a:txBody>
                  <a:tcPr marL="28575" marR="28575" marT="285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800" b="1" i="0" u="none" strike="noStrike" dirty="0">
                          <a:solidFill>
                            <a:srgbClr val="000000"/>
                          </a:solidFill>
                          <a:effectLst/>
                          <a:latin typeface="Calibri"/>
                        </a:rPr>
                        <a:t>Suspects </a:t>
                      </a:r>
                      <a:endParaRPr lang="en-GB" sz="1800" b="0" i="0" u="none" strike="noStrike" dirty="0">
                        <a:effectLst/>
                        <a:latin typeface="Calibri"/>
                      </a:endParaRPr>
                    </a:p>
                  </a:txBody>
                  <a:tcPr marL="28575" marR="28575" marT="285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3635937"/>
                  </a:ext>
                </a:extLst>
              </a:tr>
              <a:tr h="117181">
                <a:tc>
                  <a:txBody>
                    <a:bodyPr/>
                    <a:lstStyle/>
                    <a:p>
                      <a:pPr algn="l" fontAlgn="b"/>
                      <a:r>
                        <a:rPr lang="en-GB" sz="1800" b="1" i="0" u="none" strike="noStrike" dirty="0">
                          <a:solidFill>
                            <a:srgbClr val="000000"/>
                          </a:solidFill>
                          <a:effectLst/>
                          <a:latin typeface="Calibri"/>
                        </a:rPr>
                        <a:t>Records found </a:t>
                      </a:r>
                      <a:endParaRPr lang="en-GB" sz="1800" b="0" i="0" u="none" strike="noStrike" dirty="0">
                        <a:effectLst/>
                        <a:latin typeface="Calibri"/>
                      </a:endParaRPr>
                    </a:p>
                  </a:txBody>
                  <a:tcPr marL="28575" marR="28575" marT="28575" marB="0" anchor="b">
                    <a:lnL>
                      <a:noFill/>
                    </a:lnL>
                    <a:lnR>
                      <a:noFill/>
                    </a:lnR>
                    <a:lnT w="6350" cap="flat" cmpd="sng" algn="ctr">
                      <a:solidFill>
                        <a:srgbClr val="000000"/>
                      </a:solidFill>
                      <a:prstDash val="solid"/>
                      <a:round/>
                      <a:headEnd type="none" w="med" len="med"/>
                      <a:tailEnd type="none" w="med" len="med"/>
                    </a:lnT>
                    <a:lnB>
                      <a:noFill/>
                    </a:lnB>
                    <a:solidFill>
                      <a:srgbClr val="D0CECE"/>
                    </a:solidFill>
                  </a:tcPr>
                </a:tc>
                <a:tc>
                  <a:txBody>
                    <a:bodyPr/>
                    <a:lstStyle/>
                    <a:p>
                      <a:pPr algn="r" fontAlgn="b"/>
                      <a:r>
                        <a:rPr lang="en-GB" sz="1800" b="0" i="0" u="none" strike="noStrike" dirty="0">
                          <a:solidFill>
                            <a:srgbClr val="000000"/>
                          </a:solidFill>
                          <a:effectLst/>
                          <a:latin typeface="Calibri"/>
                        </a:rPr>
                        <a:t>96</a:t>
                      </a:r>
                      <a:endParaRPr lang="en-GB" sz="1800" b="0" i="0" u="none" strike="noStrike" dirty="0">
                        <a:effectLst/>
                        <a:latin typeface="Calibri"/>
                      </a:endParaRPr>
                    </a:p>
                  </a:txBody>
                  <a:tcPr marL="28575" marR="28575" marT="28575" marB="0" anchor="b">
                    <a:lnL>
                      <a:noFill/>
                    </a:lnL>
                    <a:lnR>
                      <a:noFill/>
                    </a:lnR>
                    <a:lnT w="6350" cap="flat" cmpd="sng" algn="ctr">
                      <a:solidFill>
                        <a:srgbClr val="000000"/>
                      </a:solidFill>
                      <a:prstDash val="solid"/>
                      <a:round/>
                      <a:headEnd type="none" w="med" len="med"/>
                      <a:tailEnd type="none" w="med" len="med"/>
                    </a:lnT>
                    <a:lnB>
                      <a:noFill/>
                    </a:lnB>
                    <a:solidFill>
                      <a:srgbClr val="D0CECE"/>
                    </a:solidFill>
                  </a:tcPr>
                </a:tc>
                <a:tc>
                  <a:txBody>
                    <a:bodyPr/>
                    <a:lstStyle/>
                    <a:p>
                      <a:pPr algn="r" fontAlgn="b"/>
                      <a:r>
                        <a:rPr lang="en-GB" sz="1800" b="0" i="0" u="none" strike="noStrike" dirty="0">
                          <a:solidFill>
                            <a:srgbClr val="000000"/>
                          </a:solidFill>
                          <a:effectLst/>
                          <a:latin typeface="Calibri"/>
                        </a:rPr>
                        <a:t>232</a:t>
                      </a:r>
                      <a:endParaRPr lang="en-GB" sz="1800" b="0" i="0" u="none" strike="noStrike" dirty="0">
                        <a:effectLst/>
                        <a:latin typeface="Arial" panose="020B0604020202020204" pitchFamily="34" charset="0"/>
                      </a:endParaRPr>
                    </a:p>
                  </a:txBody>
                  <a:tcPr marL="28575" marR="28575" marT="28575" marB="0" anchor="b">
                    <a:lnL>
                      <a:noFill/>
                    </a:lnL>
                    <a:lnR>
                      <a:noFill/>
                    </a:lnR>
                    <a:lnT w="6350" cap="flat" cmpd="sng" algn="ctr">
                      <a:solidFill>
                        <a:srgbClr val="000000"/>
                      </a:solidFill>
                      <a:prstDash val="solid"/>
                      <a:round/>
                      <a:headEnd type="none" w="med" len="med"/>
                      <a:tailEnd type="none" w="med" len="med"/>
                    </a:lnT>
                    <a:lnB>
                      <a:noFill/>
                    </a:lnB>
                    <a:solidFill>
                      <a:srgbClr val="D0CECE"/>
                    </a:solidFill>
                  </a:tcPr>
                </a:tc>
                <a:extLst>
                  <a:ext uri="{0D108BD9-81ED-4DB2-BD59-A6C34878D82A}">
                    <a16:rowId xmlns:a16="http://schemas.microsoft.com/office/drawing/2014/main" val="3386094032"/>
                  </a:ext>
                </a:extLst>
              </a:tr>
              <a:tr h="117181">
                <a:tc>
                  <a:txBody>
                    <a:bodyPr/>
                    <a:lstStyle/>
                    <a:p>
                      <a:pPr algn="l" fontAlgn="b"/>
                      <a:r>
                        <a:rPr lang="en-GB" sz="1800" b="1" i="0" u="none" strike="noStrike" dirty="0">
                          <a:solidFill>
                            <a:srgbClr val="000000"/>
                          </a:solidFill>
                          <a:effectLst/>
                          <a:latin typeface="Calibri"/>
                        </a:rPr>
                        <a:t>Duplicates </a:t>
                      </a:r>
                      <a:endParaRPr lang="en-GB" sz="1800" b="0" i="0" u="none" strike="noStrike" dirty="0">
                        <a:effectLst/>
                        <a:latin typeface="Calibri"/>
                      </a:endParaRPr>
                    </a:p>
                  </a:txBody>
                  <a:tcPr marL="28575" marR="28575" marT="28575" marB="0" anchor="b">
                    <a:lnL>
                      <a:noFill/>
                    </a:lnL>
                    <a:lnR>
                      <a:noFill/>
                    </a:lnR>
                    <a:lnT>
                      <a:noFill/>
                    </a:lnT>
                    <a:lnB>
                      <a:noFill/>
                    </a:lnB>
                    <a:noFill/>
                  </a:tcPr>
                </a:tc>
                <a:tc>
                  <a:txBody>
                    <a:bodyPr/>
                    <a:lstStyle/>
                    <a:p>
                      <a:pPr algn="r" fontAlgn="b"/>
                      <a:r>
                        <a:rPr lang="en-GB" sz="1800" b="0" i="0" u="none" strike="noStrike" dirty="0">
                          <a:solidFill>
                            <a:srgbClr val="000000"/>
                          </a:solidFill>
                          <a:effectLst/>
                          <a:latin typeface="Calibri"/>
                        </a:rPr>
                        <a:t>24</a:t>
                      </a:r>
                      <a:endParaRPr lang="en-GB" sz="1800" b="0" i="0" u="none" strike="noStrike" dirty="0">
                        <a:effectLst/>
                        <a:latin typeface="Calibri"/>
                      </a:endParaRPr>
                    </a:p>
                  </a:txBody>
                  <a:tcPr marL="28575" marR="28575" marT="28575" marB="0" anchor="b">
                    <a:lnL>
                      <a:noFill/>
                    </a:lnL>
                    <a:lnR>
                      <a:noFill/>
                    </a:lnR>
                    <a:lnT>
                      <a:noFill/>
                    </a:lnT>
                    <a:lnB>
                      <a:noFill/>
                    </a:lnB>
                    <a:noFill/>
                  </a:tcPr>
                </a:tc>
                <a:tc>
                  <a:txBody>
                    <a:bodyPr/>
                    <a:lstStyle/>
                    <a:p>
                      <a:pPr algn="r" fontAlgn="b"/>
                      <a:r>
                        <a:rPr lang="en-GB" sz="1800" b="0" i="0" u="none" strike="noStrike" dirty="0">
                          <a:effectLst/>
                          <a:latin typeface="Arial"/>
                        </a:rPr>
                        <a:t>24</a:t>
                      </a:r>
                    </a:p>
                  </a:txBody>
                  <a:tcPr marL="28575" marR="28575" marT="28575" marB="0" anchor="b">
                    <a:lnL>
                      <a:noFill/>
                    </a:lnL>
                    <a:lnR>
                      <a:noFill/>
                    </a:lnR>
                    <a:lnT>
                      <a:noFill/>
                    </a:lnT>
                    <a:lnB>
                      <a:noFill/>
                    </a:lnB>
                    <a:noFill/>
                  </a:tcPr>
                </a:tc>
                <a:extLst>
                  <a:ext uri="{0D108BD9-81ED-4DB2-BD59-A6C34878D82A}">
                    <a16:rowId xmlns:a16="http://schemas.microsoft.com/office/drawing/2014/main" val="2824645767"/>
                  </a:ext>
                </a:extLst>
              </a:tr>
              <a:tr h="209089">
                <a:tc>
                  <a:txBody>
                    <a:bodyPr/>
                    <a:lstStyle/>
                    <a:p>
                      <a:pPr algn="l" fontAlgn="b"/>
                      <a:r>
                        <a:rPr lang="en-GB" sz="1800" b="1" i="0" u="none" strike="noStrike" dirty="0">
                          <a:solidFill>
                            <a:srgbClr val="000000"/>
                          </a:solidFill>
                          <a:effectLst/>
                          <a:latin typeface="Calibri"/>
                        </a:rPr>
                        <a:t>Total found only by regex </a:t>
                      </a:r>
                      <a:endParaRPr lang="en-GB" sz="1800" b="0" i="0" u="none" strike="noStrike" dirty="0">
                        <a:effectLst/>
                        <a:latin typeface="Calibri"/>
                      </a:endParaRPr>
                    </a:p>
                  </a:txBody>
                  <a:tcPr marL="28575" marR="28575" marT="28575"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en-GB" sz="1800" b="0" i="0" u="none" strike="noStrike" dirty="0">
                          <a:solidFill>
                            <a:srgbClr val="000000"/>
                          </a:solidFill>
                          <a:effectLst/>
                          <a:latin typeface="Calibri"/>
                        </a:rPr>
                        <a:t>72</a:t>
                      </a:r>
                      <a:endParaRPr lang="en-GB" sz="1800" b="0" i="0" u="none" strike="noStrike" dirty="0">
                        <a:effectLst/>
                        <a:latin typeface="Calibri"/>
                      </a:endParaRPr>
                    </a:p>
                  </a:txBody>
                  <a:tcPr marL="28575" marR="28575" marT="28575"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en-GB" sz="1800" b="0" i="0" u="none" strike="noStrike" dirty="0">
                          <a:solidFill>
                            <a:srgbClr val="000000"/>
                          </a:solidFill>
                          <a:effectLst/>
                          <a:latin typeface="Calibri"/>
                        </a:rPr>
                        <a:t>208</a:t>
                      </a:r>
                    </a:p>
                  </a:txBody>
                  <a:tcPr marL="28575" marR="28575" marT="28575"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729237182"/>
                  </a:ext>
                </a:extLst>
              </a:tr>
            </a:tbl>
          </a:graphicData>
        </a:graphic>
      </p:graphicFrame>
      <p:sp>
        <p:nvSpPr>
          <p:cNvPr id="5" name="TextBox 4">
            <a:extLst>
              <a:ext uri="{FF2B5EF4-FFF2-40B4-BE49-F238E27FC236}">
                <a16:creationId xmlns:a16="http://schemas.microsoft.com/office/drawing/2014/main" id="{533266B1-8146-82DF-B0E1-49CBADCFC422}"/>
              </a:ext>
            </a:extLst>
          </p:cNvPr>
          <p:cNvSpPr txBox="1"/>
          <p:nvPr/>
        </p:nvSpPr>
        <p:spPr>
          <a:xfrm>
            <a:off x="475861" y="1884784"/>
            <a:ext cx="5243804" cy="369332"/>
          </a:xfrm>
          <a:prstGeom prst="rect">
            <a:avLst/>
          </a:prstGeom>
          <a:noFill/>
        </p:spPr>
        <p:txBody>
          <a:bodyPr wrap="square" rtlCol="0">
            <a:spAutoFit/>
          </a:bodyPr>
          <a:lstStyle/>
          <a:p>
            <a:r>
              <a:rPr lang="en-GB" i="1" u="sng" dirty="0">
                <a:solidFill>
                  <a:schemeClr val="accent2"/>
                </a:solidFill>
              </a:rPr>
              <a:t>Regular expression: </a:t>
            </a:r>
          </a:p>
        </p:txBody>
      </p:sp>
      <p:graphicFrame>
        <p:nvGraphicFramePr>
          <p:cNvPr id="6" name="Table 5">
            <a:extLst>
              <a:ext uri="{FF2B5EF4-FFF2-40B4-BE49-F238E27FC236}">
                <a16:creationId xmlns:a16="http://schemas.microsoft.com/office/drawing/2014/main" id="{F895B5ED-78BF-903F-85E9-0D9C278CE782}"/>
              </a:ext>
            </a:extLst>
          </p:cNvPr>
          <p:cNvGraphicFramePr>
            <a:graphicFrameLocks noGrp="1"/>
          </p:cNvGraphicFramePr>
          <p:nvPr>
            <p:extLst>
              <p:ext uri="{D42A27DB-BD31-4B8C-83A1-F6EECF244321}">
                <p14:modId xmlns:p14="http://schemas.microsoft.com/office/powerpoint/2010/main" val="2451553352"/>
              </p:ext>
            </p:extLst>
          </p:nvPr>
        </p:nvGraphicFramePr>
        <p:xfrm>
          <a:off x="317241" y="4339038"/>
          <a:ext cx="5561044" cy="1211580"/>
        </p:xfrm>
        <a:graphic>
          <a:graphicData uri="http://schemas.openxmlformats.org/drawingml/2006/table">
            <a:tbl>
              <a:tblPr/>
              <a:tblGrid>
                <a:gridCol w="2743485">
                  <a:extLst>
                    <a:ext uri="{9D8B030D-6E8A-4147-A177-3AD203B41FA5}">
                      <a16:colId xmlns:a16="http://schemas.microsoft.com/office/drawing/2014/main" val="52772828"/>
                    </a:ext>
                  </a:extLst>
                </a:gridCol>
                <a:gridCol w="1359864">
                  <a:extLst>
                    <a:ext uri="{9D8B030D-6E8A-4147-A177-3AD203B41FA5}">
                      <a16:colId xmlns:a16="http://schemas.microsoft.com/office/drawing/2014/main" val="1363915856"/>
                    </a:ext>
                  </a:extLst>
                </a:gridCol>
                <a:gridCol w="1457695">
                  <a:extLst>
                    <a:ext uri="{9D8B030D-6E8A-4147-A177-3AD203B41FA5}">
                      <a16:colId xmlns:a16="http://schemas.microsoft.com/office/drawing/2014/main" val="3183837788"/>
                    </a:ext>
                  </a:extLst>
                </a:gridCol>
              </a:tblGrid>
              <a:tr h="117181">
                <a:tc>
                  <a:txBody>
                    <a:bodyPr/>
                    <a:lstStyle/>
                    <a:p>
                      <a:pPr algn="l" fontAlgn="b"/>
                      <a:endParaRPr lang="en-GB" sz="1800" b="0" i="0" u="none" strike="noStrike" dirty="0">
                        <a:effectLst/>
                        <a:latin typeface="Arial" panose="020B0604020202020204" pitchFamily="34" charset="0"/>
                      </a:endParaRPr>
                    </a:p>
                  </a:txBody>
                  <a:tcPr marL="28575" marR="28575" marT="285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800" b="1" i="0" u="none" strike="noStrike" dirty="0">
                          <a:solidFill>
                            <a:srgbClr val="000000"/>
                          </a:solidFill>
                          <a:effectLst/>
                          <a:latin typeface="Calibri"/>
                        </a:rPr>
                        <a:t>Positive </a:t>
                      </a:r>
                      <a:endParaRPr lang="en-GB" sz="1800" b="0" i="0" u="none" strike="noStrike" dirty="0">
                        <a:effectLst/>
                        <a:latin typeface="Calibri"/>
                      </a:endParaRPr>
                    </a:p>
                  </a:txBody>
                  <a:tcPr marL="28575" marR="28575" marT="285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800" b="1" i="0" u="none" strike="noStrike" dirty="0">
                          <a:solidFill>
                            <a:srgbClr val="000000"/>
                          </a:solidFill>
                          <a:effectLst/>
                          <a:latin typeface="Calibri"/>
                        </a:rPr>
                        <a:t>Suspects </a:t>
                      </a:r>
                      <a:endParaRPr lang="en-GB" sz="1800" b="0" i="0" u="none" strike="noStrike" dirty="0">
                        <a:effectLst/>
                        <a:latin typeface="Calibri"/>
                      </a:endParaRPr>
                    </a:p>
                  </a:txBody>
                  <a:tcPr marL="28575" marR="28575" marT="285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3635937"/>
                  </a:ext>
                </a:extLst>
              </a:tr>
              <a:tr h="117181">
                <a:tc>
                  <a:txBody>
                    <a:bodyPr/>
                    <a:lstStyle/>
                    <a:p>
                      <a:pPr algn="l" fontAlgn="b"/>
                      <a:r>
                        <a:rPr lang="en-GB" sz="1800" b="1" i="0" u="none" strike="noStrike" dirty="0">
                          <a:solidFill>
                            <a:srgbClr val="000000"/>
                          </a:solidFill>
                          <a:effectLst/>
                          <a:latin typeface="Calibri"/>
                        </a:rPr>
                        <a:t>Records found </a:t>
                      </a:r>
                      <a:endParaRPr lang="en-GB" sz="1800" b="0" i="0" u="none" strike="noStrike" dirty="0">
                        <a:effectLst/>
                        <a:latin typeface="Calibri"/>
                      </a:endParaRPr>
                    </a:p>
                  </a:txBody>
                  <a:tcPr marL="28575" marR="28575" marT="28575" marB="0" anchor="b">
                    <a:lnL>
                      <a:noFill/>
                    </a:lnL>
                    <a:lnR>
                      <a:noFill/>
                    </a:lnR>
                    <a:lnT w="6350" cap="flat" cmpd="sng" algn="ctr">
                      <a:solidFill>
                        <a:srgbClr val="000000"/>
                      </a:solidFill>
                      <a:prstDash val="solid"/>
                      <a:round/>
                      <a:headEnd type="none" w="med" len="med"/>
                      <a:tailEnd type="none" w="med" len="med"/>
                    </a:lnT>
                    <a:lnB>
                      <a:noFill/>
                    </a:lnB>
                    <a:solidFill>
                      <a:srgbClr val="D0CECE"/>
                    </a:solidFill>
                  </a:tcPr>
                </a:tc>
                <a:tc>
                  <a:txBody>
                    <a:bodyPr/>
                    <a:lstStyle/>
                    <a:p>
                      <a:pPr algn="r" fontAlgn="b"/>
                      <a:r>
                        <a:rPr lang="en-GB" sz="1800" b="0" i="0" u="none" strike="noStrike" dirty="0">
                          <a:solidFill>
                            <a:srgbClr val="000000"/>
                          </a:solidFill>
                          <a:effectLst/>
                          <a:latin typeface="Calibri"/>
                        </a:rPr>
                        <a:t>32</a:t>
                      </a:r>
                      <a:endParaRPr lang="en-GB" sz="1800" b="0" i="0" u="none" strike="noStrike" dirty="0">
                        <a:effectLst/>
                        <a:latin typeface="Calibri"/>
                      </a:endParaRPr>
                    </a:p>
                  </a:txBody>
                  <a:tcPr marL="28575" marR="28575" marT="28575" marB="0" anchor="b">
                    <a:lnL>
                      <a:noFill/>
                    </a:lnL>
                    <a:lnR>
                      <a:noFill/>
                    </a:lnR>
                    <a:lnT w="6350" cap="flat" cmpd="sng" algn="ctr">
                      <a:solidFill>
                        <a:srgbClr val="000000"/>
                      </a:solidFill>
                      <a:prstDash val="solid"/>
                      <a:round/>
                      <a:headEnd type="none" w="med" len="med"/>
                      <a:tailEnd type="none" w="med" len="med"/>
                    </a:lnT>
                    <a:lnB>
                      <a:noFill/>
                    </a:lnB>
                    <a:solidFill>
                      <a:srgbClr val="D0CECE"/>
                    </a:solidFill>
                  </a:tcPr>
                </a:tc>
                <a:tc>
                  <a:txBody>
                    <a:bodyPr/>
                    <a:lstStyle/>
                    <a:p>
                      <a:pPr algn="r" fontAlgn="b"/>
                      <a:r>
                        <a:rPr lang="en-GB" sz="1800" b="0" i="0" u="none" strike="noStrike" dirty="0">
                          <a:effectLst/>
                          <a:latin typeface="Arial"/>
                        </a:rPr>
                        <a:t>143</a:t>
                      </a:r>
                    </a:p>
                  </a:txBody>
                  <a:tcPr marL="28575" marR="28575" marT="28575" marB="0" anchor="b">
                    <a:lnL>
                      <a:noFill/>
                    </a:lnL>
                    <a:lnR>
                      <a:noFill/>
                    </a:lnR>
                    <a:lnT w="6350" cap="flat" cmpd="sng" algn="ctr">
                      <a:solidFill>
                        <a:srgbClr val="000000"/>
                      </a:solidFill>
                      <a:prstDash val="solid"/>
                      <a:round/>
                      <a:headEnd type="none" w="med" len="med"/>
                      <a:tailEnd type="none" w="med" len="med"/>
                    </a:lnT>
                    <a:lnB>
                      <a:noFill/>
                    </a:lnB>
                    <a:solidFill>
                      <a:srgbClr val="D0CECE"/>
                    </a:solidFill>
                  </a:tcPr>
                </a:tc>
                <a:extLst>
                  <a:ext uri="{0D108BD9-81ED-4DB2-BD59-A6C34878D82A}">
                    <a16:rowId xmlns:a16="http://schemas.microsoft.com/office/drawing/2014/main" val="3386094032"/>
                  </a:ext>
                </a:extLst>
              </a:tr>
              <a:tr h="117181">
                <a:tc>
                  <a:txBody>
                    <a:bodyPr/>
                    <a:lstStyle/>
                    <a:p>
                      <a:pPr algn="l" fontAlgn="b"/>
                      <a:r>
                        <a:rPr lang="en-GB" sz="1800" b="1" i="0" u="none" strike="noStrike" dirty="0">
                          <a:solidFill>
                            <a:srgbClr val="000000"/>
                          </a:solidFill>
                          <a:effectLst/>
                          <a:latin typeface="Calibri"/>
                        </a:rPr>
                        <a:t>Duplicates </a:t>
                      </a:r>
                      <a:endParaRPr lang="en-GB" sz="1800" b="0" i="0" u="none" strike="noStrike" dirty="0">
                        <a:effectLst/>
                        <a:latin typeface="Calibri"/>
                      </a:endParaRPr>
                    </a:p>
                  </a:txBody>
                  <a:tcPr marL="28575" marR="28575" marT="28575" marB="0" anchor="b">
                    <a:lnL>
                      <a:noFill/>
                    </a:lnL>
                    <a:lnR>
                      <a:noFill/>
                    </a:lnR>
                    <a:lnT>
                      <a:noFill/>
                    </a:lnT>
                    <a:lnB>
                      <a:noFill/>
                    </a:lnB>
                    <a:noFill/>
                  </a:tcPr>
                </a:tc>
                <a:tc>
                  <a:txBody>
                    <a:bodyPr/>
                    <a:lstStyle/>
                    <a:p>
                      <a:pPr algn="r" fontAlgn="b"/>
                      <a:r>
                        <a:rPr lang="en-GB" sz="1800" b="0" i="0" u="none" strike="noStrike" dirty="0">
                          <a:solidFill>
                            <a:srgbClr val="000000"/>
                          </a:solidFill>
                          <a:effectLst/>
                          <a:latin typeface="Calibri"/>
                        </a:rPr>
                        <a:t>24</a:t>
                      </a:r>
                      <a:endParaRPr lang="en-GB" sz="1800" b="0" i="0" u="none" strike="noStrike" dirty="0">
                        <a:effectLst/>
                        <a:latin typeface="Calibri"/>
                      </a:endParaRPr>
                    </a:p>
                  </a:txBody>
                  <a:tcPr marL="28575" marR="28575" marT="28575" marB="0" anchor="b">
                    <a:lnL>
                      <a:noFill/>
                    </a:lnL>
                    <a:lnR>
                      <a:noFill/>
                    </a:lnR>
                    <a:lnT>
                      <a:noFill/>
                    </a:lnT>
                    <a:lnB>
                      <a:noFill/>
                    </a:lnB>
                    <a:noFill/>
                  </a:tcPr>
                </a:tc>
                <a:tc>
                  <a:txBody>
                    <a:bodyPr/>
                    <a:lstStyle/>
                    <a:p>
                      <a:pPr algn="r" fontAlgn="b"/>
                      <a:r>
                        <a:rPr lang="en-GB" sz="1800" b="0" i="0" u="none" strike="noStrike" dirty="0">
                          <a:effectLst/>
                          <a:latin typeface="Arial"/>
                        </a:rPr>
                        <a:t>24</a:t>
                      </a:r>
                    </a:p>
                  </a:txBody>
                  <a:tcPr marL="28575" marR="28575" marT="28575" marB="0" anchor="b">
                    <a:lnL>
                      <a:noFill/>
                    </a:lnL>
                    <a:lnR>
                      <a:noFill/>
                    </a:lnR>
                    <a:lnT>
                      <a:noFill/>
                    </a:lnT>
                    <a:lnB>
                      <a:noFill/>
                    </a:lnB>
                    <a:noFill/>
                  </a:tcPr>
                </a:tc>
                <a:extLst>
                  <a:ext uri="{0D108BD9-81ED-4DB2-BD59-A6C34878D82A}">
                    <a16:rowId xmlns:a16="http://schemas.microsoft.com/office/drawing/2014/main" val="2824645767"/>
                  </a:ext>
                </a:extLst>
              </a:tr>
              <a:tr h="209089">
                <a:tc>
                  <a:txBody>
                    <a:bodyPr/>
                    <a:lstStyle/>
                    <a:p>
                      <a:pPr algn="l" fontAlgn="b"/>
                      <a:r>
                        <a:rPr lang="en-GB" sz="1800" b="1" i="0" u="none" strike="noStrike" dirty="0">
                          <a:solidFill>
                            <a:srgbClr val="000000"/>
                          </a:solidFill>
                          <a:effectLst/>
                          <a:latin typeface="Calibri"/>
                        </a:rPr>
                        <a:t>Total found only by TM</a:t>
                      </a:r>
                      <a:endParaRPr lang="en-GB" sz="1800" b="0" i="0" u="none" strike="noStrike" dirty="0">
                        <a:effectLst/>
                        <a:latin typeface="Calibri"/>
                      </a:endParaRPr>
                    </a:p>
                  </a:txBody>
                  <a:tcPr marL="28575" marR="28575" marT="28575"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en-GB" sz="1800" b="0" i="0" u="none" strike="noStrike" dirty="0">
                          <a:solidFill>
                            <a:srgbClr val="000000"/>
                          </a:solidFill>
                          <a:effectLst/>
                          <a:latin typeface="Calibri"/>
                        </a:rPr>
                        <a:t>8</a:t>
                      </a:r>
                      <a:endParaRPr lang="en-GB" sz="1800" b="0" i="0" u="none" strike="noStrike" dirty="0">
                        <a:effectLst/>
                        <a:latin typeface="Calibri"/>
                      </a:endParaRPr>
                    </a:p>
                  </a:txBody>
                  <a:tcPr marL="28575" marR="28575" marT="28575"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tc>
                  <a:txBody>
                    <a:bodyPr/>
                    <a:lstStyle/>
                    <a:p>
                      <a:pPr algn="r" fontAlgn="b"/>
                      <a:r>
                        <a:rPr lang="en-GB" sz="1800" b="0" i="0" u="none" strike="noStrike" dirty="0">
                          <a:effectLst/>
                          <a:latin typeface="Arial"/>
                        </a:rPr>
                        <a:t>119</a:t>
                      </a:r>
                    </a:p>
                  </a:txBody>
                  <a:tcPr marL="28575" marR="28575" marT="28575" marB="0" anchor="b">
                    <a:lnL>
                      <a:noFill/>
                    </a:lnL>
                    <a:lnR>
                      <a:noFill/>
                    </a:lnR>
                    <a:lnT>
                      <a:noFill/>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729237182"/>
                  </a:ext>
                </a:extLst>
              </a:tr>
            </a:tbl>
          </a:graphicData>
        </a:graphic>
      </p:graphicFrame>
      <p:sp>
        <p:nvSpPr>
          <p:cNvPr id="7" name="TextBox 6">
            <a:extLst>
              <a:ext uri="{FF2B5EF4-FFF2-40B4-BE49-F238E27FC236}">
                <a16:creationId xmlns:a16="http://schemas.microsoft.com/office/drawing/2014/main" id="{0AA74098-A5DA-8470-9AA5-C6ED558D9FB3}"/>
              </a:ext>
            </a:extLst>
          </p:cNvPr>
          <p:cNvSpPr txBox="1"/>
          <p:nvPr/>
        </p:nvSpPr>
        <p:spPr>
          <a:xfrm>
            <a:off x="475861" y="3861081"/>
            <a:ext cx="5243804" cy="369332"/>
          </a:xfrm>
          <a:prstGeom prst="rect">
            <a:avLst/>
          </a:prstGeom>
          <a:noFill/>
        </p:spPr>
        <p:txBody>
          <a:bodyPr wrap="square" rtlCol="0">
            <a:spAutoFit/>
          </a:bodyPr>
          <a:lstStyle/>
          <a:p>
            <a:r>
              <a:rPr lang="en-GB" i="1" u="sng" dirty="0">
                <a:solidFill>
                  <a:schemeClr val="accent2"/>
                </a:solidFill>
              </a:rPr>
              <a:t>Topic modelling:</a:t>
            </a:r>
          </a:p>
        </p:txBody>
      </p:sp>
      <p:sp>
        <p:nvSpPr>
          <p:cNvPr id="8" name="TextBox 7">
            <a:extLst>
              <a:ext uri="{FF2B5EF4-FFF2-40B4-BE49-F238E27FC236}">
                <a16:creationId xmlns:a16="http://schemas.microsoft.com/office/drawing/2014/main" id="{F01D65C5-12DE-7100-2DFF-DA34BD49B517}"/>
              </a:ext>
            </a:extLst>
          </p:cNvPr>
          <p:cNvSpPr txBox="1"/>
          <p:nvPr/>
        </p:nvSpPr>
        <p:spPr>
          <a:xfrm>
            <a:off x="6408970" y="2068177"/>
            <a:ext cx="5658416" cy="2308324"/>
          </a:xfrm>
          <a:prstGeom prst="rect">
            <a:avLst/>
          </a:prstGeom>
          <a:noFill/>
        </p:spPr>
        <p:txBody>
          <a:bodyPr wrap="square" lIns="91440" tIns="45720" rIns="91440" bIns="45720" rtlCol="0" anchor="t">
            <a:spAutoFit/>
          </a:bodyPr>
          <a:lstStyle/>
          <a:p>
            <a:r>
              <a:rPr lang="en-GB" sz="1800" dirty="0">
                <a:solidFill>
                  <a:schemeClr val="accent2"/>
                </a:solidFill>
              </a:rPr>
              <a:t>1056 found to be a match with 998 classed as strangles related through free-text narrative</a:t>
            </a:r>
          </a:p>
          <a:p>
            <a:pPr marL="285750" indent="-285750">
              <a:buClr>
                <a:schemeClr val="tx1"/>
              </a:buClr>
              <a:buFont typeface="Arial" panose="020B0604020202020204" pitchFamily="34" charset="0"/>
              <a:buChar char="•"/>
            </a:pPr>
            <a:r>
              <a:rPr lang="en-GB" dirty="0"/>
              <a:t>Total of 232 suspected episodes identified </a:t>
            </a:r>
            <a:endParaRPr lang="en-GB" dirty="0">
              <a:cs typeface="Calibri"/>
            </a:endParaRPr>
          </a:p>
          <a:p>
            <a:pPr marL="285750" indent="-285750">
              <a:buClr>
                <a:schemeClr val="tx1"/>
              </a:buClr>
              <a:buFont typeface="Arial" panose="020B0604020202020204" pitchFamily="34" charset="0"/>
              <a:buChar char="•"/>
            </a:pPr>
            <a:r>
              <a:rPr lang="en-GB" sz="1800" dirty="0"/>
              <a:t>Total 96 positive </a:t>
            </a:r>
            <a:r>
              <a:rPr lang="en-GB" dirty="0"/>
              <a:t>episodes identified</a:t>
            </a:r>
            <a:r>
              <a:rPr lang="en-GB" sz="1800" dirty="0"/>
              <a:t> </a:t>
            </a:r>
            <a:endParaRPr lang="en-GB" sz="1800" dirty="0">
              <a:cs typeface="Calibri"/>
            </a:endParaRPr>
          </a:p>
          <a:p>
            <a:pPr marL="285750" indent="-285750">
              <a:buClr>
                <a:srgbClr val="000000"/>
              </a:buClr>
              <a:buFont typeface="Arial" panose="020B0604020202020204" pitchFamily="34" charset="0"/>
              <a:buChar char="•"/>
            </a:pPr>
            <a:endParaRPr lang="en-GB" dirty="0">
              <a:cs typeface="Calibri"/>
            </a:endParaRPr>
          </a:p>
          <a:p>
            <a:pPr>
              <a:buClr>
                <a:srgbClr val="000000"/>
              </a:buClr>
            </a:pPr>
            <a:r>
              <a:rPr lang="en-GB" dirty="0">
                <a:ea typeface="+mn-lt"/>
                <a:cs typeface="+mn-lt"/>
              </a:rPr>
              <a:t>24 duplicates were identified- ones found by both topic modelling and Regular expression.</a:t>
            </a:r>
            <a:endParaRPr lang="en-GB" dirty="0">
              <a:cs typeface="Calibri" panose="020F0502020204030204"/>
            </a:endParaRPr>
          </a:p>
          <a:p>
            <a:endParaRPr lang="en-GB" dirty="0">
              <a:cs typeface="Calibri" panose="020F0502020204030204"/>
            </a:endParaRPr>
          </a:p>
        </p:txBody>
      </p:sp>
      <p:sp>
        <p:nvSpPr>
          <p:cNvPr id="10" name="TextBox 9">
            <a:extLst>
              <a:ext uri="{FF2B5EF4-FFF2-40B4-BE49-F238E27FC236}">
                <a16:creationId xmlns:a16="http://schemas.microsoft.com/office/drawing/2014/main" id="{58D5015E-B866-1DA8-E7D7-2A73B3667978}"/>
              </a:ext>
            </a:extLst>
          </p:cNvPr>
          <p:cNvSpPr txBox="1"/>
          <p:nvPr/>
        </p:nvSpPr>
        <p:spPr>
          <a:xfrm>
            <a:off x="6408767" y="4227205"/>
            <a:ext cx="5658416" cy="1477328"/>
          </a:xfrm>
          <a:prstGeom prst="rect">
            <a:avLst/>
          </a:prstGeom>
          <a:noFill/>
        </p:spPr>
        <p:txBody>
          <a:bodyPr wrap="square" lIns="91440" tIns="45720" rIns="91440" bIns="45720" rtlCol="0" anchor="t">
            <a:spAutoFit/>
          </a:bodyPr>
          <a:lstStyle/>
          <a:p>
            <a:r>
              <a:rPr lang="en-GB" sz="1800" dirty="0">
                <a:solidFill>
                  <a:schemeClr val="accent2"/>
                </a:solidFill>
              </a:rPr>
              <a:t>1406 records found through topic modelling data and 404 were classed as strangles related </a:t>
            </a:r>
            <a:endParaRPr lang="en-GB" dirty="0">
              <a:solidFill>
                <a:schemeClr val="accent2"/>
              </a:solidFill>
            </a:endParaRPr>
          </a:p>
          <a:p>
            <a:pPr marL="285750" indent="-285750">
              <a:buFont typeface="Arial" panose="020B0604020202020204" pitchFamily="34" charset="0"/>
              <a:buChar char="•"/>
            </a:pPr>
            <a:r>
              <a:rPr lang="en-GB" dirty="0"/>
              <a:t>Total of 143 suspected episodes identified </a:t>
            </a:r>
            <a:endParaRPr lang="en-GB" dirty="0">
              <a:ea typeface="Calibri"/>
              <a:cs typeface="Calibri"/>
            </a:endParaRPr>
          </a:p>
          <a:p>
            <a:pPr marL="285750" indent="-285750">
              <a:buFont typeface="Arial" panose="020B0604020202020204" pitchFamily="34" charset="0"/>
              <a:buChar char="•"/>
            </a:pPr>
            <a:r>
              <a:rPr lang="en-GB" sz="1800" dirty="0"/>
              <a:t>Total of 32 positive</a:t>
            </a:r>
            <a:r>
              <a:rPr lang="en-GB" dirty="0"/>
              <a:t> episodes</a:t>
            </a:r>
            <a:r>
              <a:rPr lang="en-GB" sz="1800" dirty="0"/>
              <a:t> identified </a:t>
            </a:r>
            <a:endParaRPr lang="en-GB" sz="1800" dirty="0">
              <a:ea typeface="Calibri"/>
              <a:cs typeface="Calibri"/>
            </a:endParaRPr>
          </a:p>
          <a:p>
            <a:endParaRPr lang="en-GB" dirty="0"/>
          </a:p>
        </p:txBody>
      </p:sp>
      <p:sp>
        <p:nvSpPr>
          <p:cNvPr id="12" name="TextBox 11">
            <a:extLst>
              <a:ext uri="{FF2B5EF4-FFF2-40B4-BE49-F238E27FC236}">
                <a16:creationId xmlns:a16="http://schemas.microsoft.com/office/drawing/2014/main" id="{31428363-8E3F-3565-ABB0-89F2F79A8B55}"/>
              </a:ext>
            </a:extLst>
          </p:cNvPr>
          <p:cNvSpPr txBox="1"/>
          <p:nvPr/>
        </p:nvSpPr>
        <p:spPr>
          <a:xfrm>
            <a:off x="7282438" y="975643"/>
            <a:ext cx="4789283" cy="584775"/>
          </a:xfrm>
          <a:prstGeom prst="rect">
            <a:avLst/>
          </a:prstGeom>
          <a:noFill/>
        </p:spPr>
        <p:txBody>
          <a:bodyPr wrap="square" rtlCol="0">
            <a:spAutoFit/>
          </a:bodyPr>
          <a:lstStyle/>
          <a:p>
            <a:r>
              <a:rPr lang="en-GB" sz="3200" b="1" i="1" dirty="0"/>
              <a:t>Regex Vs Topic Modelling</a:t>
            </a:r>
          </a:p>
        </p:txBody>
      </p:sp>
      <p:pic>
        <p:nvPicPr>
          <p:cNvPr id="14" name="Picture 13">
            <a:extLst>
              <a:ext uri="{FF2B5EF4-FFF2-40B4-BE49-F238E27FC236}">
                <a16:creationId xmlns:a16="http://schemas.microsoft.com/office/drawing/2014/main" id="{9933E57B-6051-3C97-3756-4966B5C3FC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763667" cy="797960"/>
          </a:xfrm>
          <a:prstGeom prst="rect">
            <a:avLst/>
          </a:prstGeom>
        </p:spPr>
      </p:pic>
      <p:sp>
        <p:nvSpPr>
          <p:cNvPr id="2" name="TextBox 1">
            <a:extLst>
              <a:ext uri="{FF2B5EF4-FFF2-40B4-BE49-F238E27FC236}">
                <a16:creationId xmlns:a16="http://schemas.microsoft.com/office/drawing/2014/main" id="{01D7A41C-02C8-587C-2BB0-10E81E065081}"/>
              </a:ext>
            </a:extLst>
          </p:cNvPr>
          <p:cNvSpPr txBox="1"/>
          <p:nvPr/>
        </p:nvSpPr>
        <p:spPr>
          <a:xfrm>
            <a:off x="3088432" y="376148"/>
            <a:ext cx="2810052" cy="1138773"/>
          </a:xfrm>
          <a:prstGeom prst="rect">
            <a:avLst/>
          </a:prstGeom>
          <a:noFill/>
          <a:ln w="15875">
            <a:solidFill>
              <a:schemeClr val="accent1"/>
            </a:solidFill>
          </a:ln>
        </p:spPr>
        <p:txBody>
          <a:bodyPr wrap="square" lIns="91440" tIns="45720" rIns="91440" bIns="45720" rtlCol="0" anchor="t">
            <a:spAutoFit/>
          </a:bodyPr>
          <a:lstStyle/>
          <a:p>
            <a:r>
              <a:rPr lang="en-GB" sz="1700" b="1" dirty="0"/>
              <a:t>Total cases found- regex and topic modelling combined:</a:t>
            </a:r>
          </a:p>
          <a:p>
            <a:r>
              <a:rPr lang="en-GB" sz="1700" b="1" dirty="0"/>
              <a:t>Total positives: 104 cases</a:t>
            </a:r>
            <a:endParaRPr lang="en-GB" sz="1700" b="1" dirty="0">
              <a:ea typeface="Calibri"/>
              <a:cs typeface="Calibri"/>
            </a:endParaRPr>
          </a:p>
          <a:p>
            <a:r>
              <a:rPr lang="en-GB" sz="1700" b="1" dirty="0"/>
              <a:t>Total suspected: 351 cases</a:t>
            </a:r>
            <a:endParaRPr lang="en-GB" sz="1700" b="1" dirty="0">
              <a:cs typeface="Calibri"/>
            </a:endParaRPr>
          </a:p>
        </p:txBody>
      </p:sp>
    </p:spTree>
    <p:extLst>
      <p:ext uri="{BB962C8B-B14F-4D97-AF65-F5344CB8AC3E}">
        <p14:creationId xmlns:p14="http://schemas.microsoft.com/office/powerpoint/2010/main" val="3398304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1F4D65-E997-01E0-52B2-5374007D4AC3}"/>
              </a:ext>
            </a:extLst>
          </p:cNvPr>
          <p:cNvSpPr/>
          <p:nvPr/>
        </p:nvSpPr>
        <p:spPr>
          <a:xfrm>
            <a:off x="1113576" y="1746867"/>
            <a:ext cx="10022186" cy="457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sp>
        <p:nvSpPr>
          <p:cNvPr id="31" name="Rectangle 30">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dirty="0"/>
          </a:p>
        </p:txBody>
      </p:sp>
      <p:graphicFrame>
        <p:nvGraphicFramePr>
          <p:cNvPr id="2" name="Table 1">
            <a:extLst>
              <a:ext uri="{FF2B5EF4-FFF2-40B4-BE49-F238E27FC236}">
                <a16:creationId xmlns:a16="http://schemas.microsoft.com/office/drawing/2014/main" id="{6A2D27BD-41CD-4448-8A14-2580889361A6}"/>
              </a:ext>
            </a:extLst>
          </p:cNvPr>
          <p:cNvGraphicFramePr>
            <a:graphicFrameLocks noGrp="1"/>
          </p:cNvGraphicFramePr>
          <p:nvPr>
            <p:extLst>
              <p:ext uri="{D42A27DB-BD31-4B8C-83A1-F6EECF244321}">
                <p14:modId xmlns:p14="http://schemas.microsoft.com/office/powerpoint/2010/main" val="3457701091"/>
              </p:ext>
            </p:extLst>
          </p:nvPr>
        </p:nvGraphicFramePr>
        <p:xfrm>
          <a:off x="641892" y="859469"/>
          <a:ext cx="10905050" cy="1866233"/>
        </p:xfrm>
        <a:graphic>
          <a:graphicData uri="http://schemas.openxmlformats.org/drawingml/2006/table">
            <a:tbl>
              <a:tblPr firstRow="1" bandRow="1">
                <a:tableStyleId>{1FECB4D8-DB02-4DC6-A0A2-4F2EBAE1DC90}</a:tableStyleId>
              </a:tblPr>
              <a:tblGrid>
                <a:gridCol w="1484586">
                  <a:extLst>
                    <a:ext uri="{9D8B030D-6E8A-4147-A177-3AD203B41FA5}">
                      <a16:colId xmlns:a16="http://schemas.microsoft.com/office/drawing/2014/main" val="4283407669"/>
                    </a:ext>
                  </a:extLst>
                </a:gridCol>
                <a:gridCol w="1208689">
                  <a:extLst>
                    <a:ext uri="{9D8B030D-6E8A-4147-A177-3AD203B41FA5}">
                      <a16:colId xmlns:a16="http://schemas.microsoft.com/office/drawing/2014/main" val="1039440323"/>
                    </a:ext>
                  </a:extLst>
                </a:gridCol>
                <a:gridCol w="1983827">
                  <a:extLst>
                    <a:ext uri="{9D8B030D-6E8A-4147-A177-3AD203B41FA5}">
                      <a16:colId xmlns:a16="http://schemas.microsoft.com/office/drawing/2014/main" val="2228488742"/>
                    </a:ext>
                  </a:extLst>
                </a:gridCol>
                <a:gridCol w="2285998">
                  <a:extLst>
                    <a:ext uri="{9D8B030D-6E8A-4147-A177-3AD203B41FA5}">
                      <a16:colId xmlns:a16="http://schemas.microsoft.com/office/drawing/2014/main" val="2977479995"/>
                    </a:ext>
                  </a:extLst>
                </a:gridCol>
                <a:gridCol w="1732022">
                  <a:extLst>
                    <a:ext uri="{9D8B030D-6E8A-4147-A177-3AD203B41FA5}">
                      <a16:colId xmlns:a16="http://schemas.microsoft.com/office/drawing/2014/main" val="1455302717"/>
                    </a:ext>
                  </a:extLst>
                </a:gridCol>
                <a:gridCol w="2209928">
                  <a:extLst>
                    <a:ext uri="{9D8B030D-6E8A-4147-A177-3AD203B41FA5}">
                      <a16:colId xmlns:a16="http://schemas.microsoft.com/office/drawing/2014/main" val="109945166"/>
                    </a:ext>
                  </a:extLst>
                </a:gridCol>
              </a:tblGrid>
              <a:tr h="858955">
                <a:tc>
                  <a:txBody>
                    <a:bodyPr/>
                    <a:lstStyle/>
                    <a:p>
                      <a:endParaRPr lang="en-GB" sz="2300" dirty="0"/>
                    </a:p>
                  </a:txBody>
                  <a:tcPr marL="117024" marR="117024" marT="58512" marB="58512">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r>
                        <a:rPr lang="en-GB" sz="2300" dirty="0"/>
                        <a:t>Total number</a:t>
                      </a:r>
                    </a:p>
                  </a:txBody>
                  <a:tcPr marL="117024" marR="117024" marT="58512" marB="58512">
                    <a:lnL>
                      <a:noFill/>
                    </a:lnL>
                    <a:lnR>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r>
                        <a:rPr lang="en-GB" sz="2300" dirty="0"/>
                        <a:t>Thoroughbred total</a:t>
                      </a:r>
                    </a:p>
                  </a:txBody>
                  <a:tcPr marL="117024" marR="117024" marT="58512" marB="58512">
                    <a:lnL>
                      <a:noFill/>
                    </a:lnL>
                    <a:lnR>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r>
                        <a:rPr lang="en-GB" sz="2300" dirty="0"/>
                        <a:t>Thoroughbred X total</a:t>
                      </a:r>
                      <a:endParaRPr lang="en-US" dirty="0"/>
                    </a:p>
                  </a:txBody>
                  <a:tcPr marL="117024" marR="117024" marT="58512" marB="58512">
                    <a:lnL>
                      <a:noFill/>
                    </a:lnL>
                    <a:lnR>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r>
                        <a:rPr lang="en-GB" sz="2300" dirty="0"/>
                        <a:t>Specified</a:t>
                      </a:r>
                    </a:p>
                    <a:p>
                      <a:r>
                        <a:rPr lang="en-GB" sz="2300" dirty="0"/>
                        <a:t>breed total</a:t>
                      </a:r>
                    </a:p>
                  </a:txBody>
                  <a:tcPr marL="117024" marR="117024" marT="58512" marB="58512">
                    <a:lnL>
                      <a:noFill/>
                    </a:lnL>
                    <a:lnR>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r>
                        <a:rPr lang="en-GB" sz="2300" dirty="0"/>
                        <a:t>Thoroughbred proportion</a:t>
                      </a:r>
                    </a:p>
                  </a:txBody>
                  <a:tcPr marL="117024" marR="117024" marT="58512" marB="58512">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4156589045"/>
                  </a:ext>
                </a:extLst>
              </a:tr>
              <a:tr h="503639">
                <a:tc>
                  <a:txBody>
                    <a:bodyPr/>
                    <a:lstStyle/>
                    <a:p>
                      <a:r>
                        <a:rPr lang="en-GB" sz="2300" dirty="0"/>
                        <a:t>Suspected</a:t>
                      </a:r>
                    </a:p>
                  </a:txBody>
                  <a:tcPr marL="117024" marR="117024" marT="58512" marB="58512">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r>
                        <a:rPr lang="en-GB" sz="2300" dirty="0"/>
                        <a:t>234</a:t>
                      </a:r>
                    </a:p>
                  </a:txBody>
                  <a:tcPr marL="117024" marR="117024" marT="58512" marB="58512">
                    <a:lnL>
                      <a:noFill/>
                    </a:lnL>
                    <a:lnR>
                      <a:noFill/>
                    </a:lnR>
                    <a:lnT w="12700" cmpd="sng">
                      <a:noFill/>
                    </a:lnT>
                    <a:lnB w="12700" cmpd="sng">
                      <a:noFill/>
                    </a:lnB>
                    <a:lnTlToBr w="12700" cmpd="sng">
                      <a:noFill/>
                      <a:prstDash val="solid"/>
                    </a:lnTlToBr>
                    <a:lnBlToTr w="12700" cmpd="sng">
                      <a:noFill/>
                      <a:prstDash val="solid"/>
                    </a:lnBlToTr>
                    <a:noFill/>
                  </a:tcPr>
                </a:tc>
                <a:tc>
                  <a:txBody>
                    <a:bodyPr/>
                    <a:lstStyle/>
                    <a:p>
                      <a:r>
                        <a:rPr lang="en-GB" sz="2300" dirty="0"/>
                        <a:t>15</a:t>
                      </a:r>
                    </a:p>
                  </a:txBody>
                  <a:tcPr marL="117024" marR="117024" marT="58512" marB="58512">
                    <a:lnL>
                      <a:noFill/>
                    </a:lnL>
                    <a:lnR>
                      <a:noFill/>
                    </a:lnR>
                    <a:lnT w="12700" cmpd="sng">
                      <a:noFill/>
                    </a:lnT>
                    <a:lnB w="12700" cmpd="sng">
                      <a:noFill/>
                    </a:lnB>
                    <a:lnTlToBr w="12700" cmpd="sng">
                      <a:noFill/>
                      <a:prstDash val="solid"/>
                    </a:lnTlToBr>
                    <a:lnBlToTr w="12700" cmpd="sng">
                      <a:noFill/>
                      <a:prstDash val="solid"/>
                    </a:lnBlToTr>
                    <a:noFill/>
                  </a:tcPr>
                </a:tc>
                <a:tc>
                  <a:txBody>
                    <a:bodyPr/>
                    <a:lstStyle/>
                    <a:p>
                      <a:r>
                        <a:rPr lang="en-GB" sz="2300" dirty="0"/>
                        <a:t>3</a:t>
                      </a:r>
                    </a:p>
                  </a:txBody>
                  <a:tcPr marL="117024" marR="117024" marT="58512" marB="58512">
                    <a:lnL>
                      <a:noFill/>
                    </a:lnL>
                    <a:lnR>
                      <a:noFill/>
                    </a:lnR>
                    <a:lnT w="12700" cmpd="sng">
                      <a:noFill/>
                    </a:lnT>
                    <a:lnB w="12700" cmpd="sng">
                      <a:noFill/>
                    </a:lnB>
                    <a:lnTlToBr w="12700" cmpd="sng">
                      <a:noFill/>
                      <a:prstDash val="solid"/>
                    </a:lnTlToBr>
                    <a:lnBlToTr w="12700" cmpd="sng">
                      <a:noFill/>
                      <a:prstDash val="solid"/>
                    </a:lnBlToTr>
                    <a:noFill/>
                  </a:tcPr>
                </a:tc>
                <a:tc>
                  <a:txBody>
                    <a:bodyPr/>
                    <a:lstStyle/>
                    <a:p>
                      <a:r>
                        <a:rPr lang="en-GB" sz="2300" dirty="0"/>
                        <a:t>98</a:t>
                      </a:r>
                    </a:p>
                  </a:txBody>
                  <a:tcPr marL="117024" marR="117024" marT="58512" marB="58512">
                    <a:lnL>
                      <a:noFill/>
                    </a:lnL>
                    <a:lnR>
                      <a:noFill/>
                    </a:lnR>
                    <a:lnT w="12700" cmpd="sng">
                      <a:noFill/>
                    </a:lnT>
                    <a:lnB w="12700" cmpd="sng">
                      <a:noFill/>
                    </a:lnB>
                    <a:lnTlToBr w="12700" cmpd="sng">
                      <a:noFill/>
                      <a:prstDash val="solid"/>
                    </a:lnTlToBr>
                    <a:lnBlToTr w="12700" cmpd="sng">
                      <a:noFill/>
                      <a:prstDash val="solid"/>
                    </a:lnBlToTr>
                    <a:noFill/>
                  </a:tcPr>
                </a:tc>
                <a:tc>
                  <a:txBody>
                    <a:bodyPr/>
                    <a:lstStyle/>
                    <a:p>
                      <a:r>
                        <a:rPr lang="en-GB" sz="2300" dirty="0"/>
                        <a:t>19.6%</a:t>
                      </a:r>
                    </a:p>
                  </a:txBody>
                  <a:tcPr marL="117024" marR="117024" marT="58512" marB="58512">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1982178"/>
                  </a:ext>
                </a:extLst>
              </a:tr>
              <a:tr h="503639">
                <a:tc>
                  <a:txBody>
                    <a:bodyPr/>
                    <a:lstStyle/>
                    <a:p>
                      <a:r>
                        <a:rPr lang="en-GB" sz="2300" dirty="0"/>
                        <a:t>Positive</a:t>
                      </a:r>
                    </a:p>
                  </a:txBody>
                  <a:tcPr marL="117024" marR="117024" marT="58512" marB="58512">
                    <a:lnL w="12700" cmpd="sng">
                      <a:noFill/>
                    </a:lnL>
                    <a:lnR>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GB" sz="2300" dirty="0"/>
                        <a:t>96</a:t>
                      </a:r>
                    </a:p>
                  </a:txBody>
                  <a:tcPr marL="117024" marR="117024" marT="58512" marB="58512">
                    <a:lnL>
                      <a:noFill/>
                    </a:lnL>
                    <a:lnR>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GB" sz="2300" dirty="0"/>
                        <a:t>7</a:t>
                      </a:r>
                    </a:p>
                  </a:txBody>
                  <a:tcPr marL="117024" marR="117024" marT="58512" marB="58512">
                    <a:lnL>
                      <a:noFill/>
                    </a:lnL>
                    <a:lnR>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GB" sz="2300" dirty="0"/>
                        <a:t>2</a:t>
                      </a:r>
                    </a:p>
                  </a:txBody>
                  <a:tcPr marL="117024" marR="117024" marT="58512" marB="58512">
                    <a:lnL>
                      <a:noFill/>
                    </a:lnL>
                    <a:lnR>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GB" sz="2300" dirty="0"/>
                        <a:t>46</a:t>
                      </a:r>
                    </a:p>
                  </a:txBody>
                  <a:tcPr marL="117024" marR="117024" marT="58512" marB="58512">
                    <a:lnL>
                      <a:noFill/>
                    </a:lnL>
                    <a:lnR>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r>
                        <a:rPr lang="en-GB" sz="2300" dirty="0"/>
                        <a:t>18.6%</a:t>
                      </a:r>
                    </a:p>
                  </a:txBody>
                  <a:tcPr marL="117024" marR="117024" marT="58512" marB="58512">
                    <a:lnL>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182456029"/>
                  </a:ext>
                </a:extLst>
              </a:tr>
            </a:tbl>
          </a:graphicData>
        </a:graphic>
      </p:graphicFrame>
      <p:sp>
        <p:nvSpPr>
          <p:cNvPr id="8" name="TextBox 7">
            <a:extLst>
              <a:ext uri="{FF2B5EF4-FFF2-40B4-BE49-F238E27FC236}">
                <a16:creationId xmlns:a16="http://schemas.microsoft.com/office/drawing/2014/main" id="{F77F5DE0-508A-B3ED-33A5-52D1008FCAD7}"/>
              </a:ext>
            </a:extLst>
          </p:cNvPr>
          <p:cNvSpPr txBox="1"/>
          <p:nvPr/>
        </p:nvSpPr>
        <p:spPr>
          <a:xfrm>
            <a:off x="7259241" y="174382"/>
            <a:ext cx="10258926" cy="461665"/>
          </a:xfrm>
          <a:prstGeom prst="rect">
            <a:avLst/>
          </a:prstGeom>
          <a:noFill/>
        </p:spPr>
        <p:txBody>
          <a:bodyPr wrap="square" rtlCol="0">
            <a:spAutoFit/>
          </a:bodyPr>
          <a:lstStyle/>
          <a:p>
            <a:r>
              <a:rPr lang="en-GB" sz="2400" b="1" i="1" dirty="0"/>
              <a:t>Thoroughbred strangles cases</a:t>
            </a:r>
          </a:p>
        </p:txBody>
      </p:sp>
      <p:pic>
        <p:nvPicPr>
          <p:cNvPr id="10" name="Picture 9">
            <a:extLst>
              <a:ext uri="{FF2B5EF4-FFF2-40B4-BE49-F238E27FC236}">
                <a16:creationId xmlns:a16="http://schemas.microsoft.com/office/drawing/2014/main" id="{419A5490-25B8-3F5A-3706-955953EADE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763667" cy="797960"/>
          </a:xfrm>
          <a:prstGeom prst="rect">
            <a:avLst/>
          </a:prstGeom>
        </p:spPr>
      </p:pic>
      <p:sp>
        <p:nvSpPr>
          <p:cNvPr id="12" name="TextBox 11">
            <a:extLst>
              <a:ext uri="{FF2B5EF4-FFF2-40B4-BE49-F238E27FC236}">
                <a16:creationId xmlns:a16="http://schemas.microsoft.com/office/drawing/2014/main" id="{61703543-42C2-7B82-96AE-3517B13E9100}"/>
              </a:ext>
            </a:extLst>
          </p:cNvPr>
          <p:cNvSpPr txBox="1"/>
          <p:nvPr/>
        </p:nvSpPr>
        <p:spPr>
          <a:xfrm>
            <a:off x="1113576" y="2825895"/>
            <a:ext cx="3641371" cy="1754326"/>
          </a:xfrm>
          <a:prstGeom prst="rect">
            <a:avLst/>
          </a:prstGeom>
          <a:solidFill>
            <a:schemeClr val="accent2"/>
          </a:solidFill>
          <a:ln w="19050">
            <a:solidFill>
              <a:schemeClr val="accent2"/>
            </a:solidFill>
          </a:ln>
        </p:spPr>
        <p:txBody>
          <a:bodyPr wrap="square" rtlCol="0">
            <a:spAutoFit/>
          </a:bodyPr>
          <a:lstStyle/>
          <a:p>
            <a:r>
              <a:rPr lang="en-GB" b="1" u="sng" dirty="0">
                <a:solidFill>
                  <a:schemeClr val="bg1"/>
                </a:solidFill>
              </a:rPr>
              <a:t>Positive </a:t>
            </a:r>
            <a:r>
              <a:rPr lang="en-GB" u="sng" dirty="0">
                <a:solidFill>
                  <a:schemeClr val="bg1"/>
                </a:solidFill>
              </a:rPr>
              <a:t>strangles cases:</a:t>
            </a:r>
          </a:p>
          <a:p>
            <a:endParaRPr lang="en-GB" b="1" i="1" u="sng" dirty="0">
              <a:solidFill>
                <a:schemeClr val="bg1"/>
              </a:solidFill>
            </a:endParaRPr>
          </a:p>
          <a:p>
            <a:r>
              <a:rPr lang="en-GB" dirty="0">
                <a:solidFill>
                  <a:schemeClr val="bg1"/>
                </a:solidFill>
              </a:rPr>
              <a:t>Reported positive cases of strangles from March 2022- June 2023:</a:t>
            </a:r>
          </a:p>
          <a:p>
            <a:pPr marL="342900" indent="-342900">
              <a:buFont typeface="Arial" panose="020B0604020202020204" pitchFamily="34" charset="0"/>
              <a:buChar char="•"/>
            </a:pPr>
            <a:r>
              <a:rPr lang="en-GB" dirty="0">
                <a:solidFill>
                  <a:schemeClr val="bg1"/>
                </a:solidFill>
              </a:rPr>
              <a:t>15.2% were Thoroughbred </a:t>
            </a:r>
          </a:p>
          <a:p>
            <a:pPr marL="342900" indent="-342900">
              <a:buFont typeface="Arial" panose="020B0604020202020204" pitchFamily="34" charset="0"/>
              <a:buChar char="•"/>
            </a:pPr>
            <a:r>
              <a:rPr lang="en-GB" dirty="0">
                <a:solidFill>
                  <a:schemeClr val="bg1"/>
                </a:solidFill>
              </a:rPr>
              <a:t>4.4% were Thoroughbred X</a:t>
            </a:r>
          </a:p>
        </p:txBody>
      </p:sp>
      <p:sp>
        <p:nvSpPr>
          <p:cNvPr id="19" name="TextBox 18">
            <a:extLst>
              <a:ext uri="{FF2B5EF4-FFF2-40B4-BE49-F238E27FC236}">
                <a16:creationId xmlns:a16="http://schemas.microsoft.com/office/drawing/2014/main" id="{D373724A-D82B-4973-E85B-240002176700}"/>
              </a:ext>
            </a:extLst>
          </p:cNvPr>
          <p:cNvSpPr txBox="1"/>
          <p:nvPr/>
        </p:nvSpPr>
        <p:spPr>
          <a:xfrm>
            <a:off x="7171584" y="2835455"/>
            <a:ext cx="3641370" cy="1754326"/>
          </a:xfrm>
          <a:prstGeom prst="rect">
            <a:avLst/>
          </a:prstGeom>
          <a:solidFill>
            <a:schemeClr val="accent2"/>
          </a:solidFill>
          <a:ln w="19050">
            <a:solidFill>
              <a:schemeClr val="accent2"/>
            </a:solidFill>
          </a:ln>
        </p:spPr>
        <p:txBody>
          <a:bodyPr wrap="square" lIns="91440" tIns="45720" rIns="91440" bIns="45720" rtlCol="0" anchor="t">
            <a:spAutoFit/>
          </a:bodyPr>
          <a:lstStyle/>
          <a:p>
            <a:r>
              <a:rPr lang="en-GB" b="1" u="sng" dirty="0">
                <a:solidFill>
                  <a:schemeClr val="bg1"/>
                </a:solidFill>
              </a:rPr>
              <a:t>Suspected</a:t>
            </a:r>
            <a:r>
              <a:rPr lang="en-GB" u="sng" dirty="0">
                <a:solidFill>
                  <a:schemeClr val="bg1"/>
                </a:solidFill>
              </a:rPr>
              <a:t> strangles cases: </a:t>
            </a:r>
          </a:p>
          <a:p>
            <a:endParaRPr lang="en-GB" dirty="0">
              <a:solidFill>
                <a:schemeClr val="bg1"/>
              </a:solidFill>
            </a:endParaRPr>
          </a:p>
          <a:p>
            <a:r>
              <a:rPr lang="en-GB" dirty="0">
                <a:solidFill>
                  <a:schemeClr val="bg1"/>
                </a:solidFill>
              </a:rPr>
              <a:t>Reported suspected strangles cases from March 2022- June 2023: </a:t>
            </a:r>
            <a:endParaRPr lang="en-GB" dirty="0">
              <a:solidFill>
                <a:schemeClr val="bg1"/>
              </a:solidFill>
              <a:ea typeface="Calibri"/>
              <a:cs typeface="Calibri"/>
            </a:endParaRPr>
          </a:p>
          <a:p>
            <a:pPr marL="342900" indent="-342900">
              <a:buFont typeface="Arial" panose="020B0604020202020204" pitchFamily="34" charset="0"/>
              <a:buChar char="•"/>
            </a:pPr>
            <a:r>
              <a:rPr lang="en-GB" dirty="0">
                <a:solidFill>
                  <a:schemeClr val="bg1"/>
                </a:solidFill>
              </a:rPr>
              <a:t>6.4% Thoroughbred </a:t>
            </a:r>
            <a:endParaRPr lang="en-GB" dirty="0">
              <a:solidFill>
                <a:schemeClr val="bg1"/>
              </a:solidFill>
              <a:ea typeface="Calibri"/>
              <a:cs typeface="Calibri"/>
            </a:endParaRPr>
          </a:p>
          <a:p>
            <a:pPr marL="342900" indent="-342900">
              <a:buFont typeface="Arial" panose="020B0604020202020204" pitchFamily="34" charset="0"/>
              <a:buChar char="•"/>
            </a:pPr>
            <a:r>
              <a:rPr lang="en-GB" dirty="0">
                <a:solidFill>
                  <a:schemeClr val="bg1"/>
                </a:solidFill>
              </a:rPr>
              <a:t>1.2% Thoroughbred X</a:t>
            </a:r>
            <a:endParaRPr lang="en-GB" dirty="0">
              <a:solidFill>
                <a:schemeClr val="bg1"/>
              </a:solidFill>
              <a:ea typeface="Calibri"/>
              <a:cs typeface="Calibri"/>
            </a:endParaRPr>
          </a:p>
        </p:txBody>
      </p:sp>
      <p:sp>
        <p:nvSpPr>
          <p:cNvPr id="20" name="TextBox 19">
            <a:extLst>
              <a:ext uri="{FF2B5EF4-FFF2-40B4-BE49-F238E27FC236}">
                <a16:creationId xmlns:a16="http://schemas.microsoft.com/office/drawing/2014/main" id="{8873F02E-83F5-3F06-63C5-F4F6CB8A30EB}"/>
              </a:ext>
            </a:extLst>
          </p:cNvPr>
          <p:cNvSpPr txBox="1"/>
          <p:nvPr/>
        </p:nvSpPr>
        <p:spPr>
          <a:xfrm>
            <a:off x="349557" y="4948083"/>
            <a:ext cx="2847757" cy="923330"/>
          </a:xfrm>
          <a:prstGeom prst="rect">
            <a:avLst/>
          </a:prstGeom>
          <a:noFill/>
        </p:spPr>
        <p:txBody>
          <a:bodyPr wrap="square" rtlCol="0">
            <a:spAutoFit/>
          </a:bodyPr>
          <a:lstStyle/>
          <a:p>
            <a:r>
              <a:rPr lang="en-GB" dirty="0"/>
              <a:t>Only 48% of </a:t>
            </a:r>
            <a:r>
              <a:rPr lang="en-GB" b="1" u="sng" dirty="0"/>
              <a:t>positive </a:t>
            </a:r>
            <a:r>
              <a:rPr lang="en-GB" dirty="0"/>
              <a:t>cases and 42% of </a:t>
            </a:r>
            <a:r>
              <a:rPr lang="en-GB" b="1" u="sng" dirty="0"/>
              <a:t>suspected</a:t>
            </a:r>
            <a:r>
              <a:rPr lang="en-GB" dirty="0"/>
              <a:t> cases breeds were specified </a:t>
            </a:r>
          </a:p>
        </p:txBody>
      </p:sp>
      <p:cxnSp>
        <p:nvCxnSpPr>
          <p:cNvPr id="24" name="Straight Arrow Connector 23">
            <a:extLst>
              <a:ext uri="{FF2B5EF4-FFF2-40B4-BE49-F238E27FC236}">
                <a16:creationId xmlns:a16="http://schemas.microsoft.com/office/drawing/2014/main" id="{E81F6409-50C8-C52D-8282-5F93C21E33CC}"/>
              </a:ext>
            </a:extLst>
          </p:cNvPr>
          <p:cNvCxnSpPr/>
          <p:nvPr/>
        </p:nvCxnSpPr>
        <p:spPr>
          <a:xfrm>
            <a:off x="3545633" y="5318449"/>
            <a:ext cx="67180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3C26B3F-913B-A5B3-1359-F5A2E0480F25}"/>
              </a:ext>
            </a:extLst>
          </p:cNvPr>
          <p:cNvSpPr txBox="1"/>
          <p:nvPr/>
        </p:nvSpPr>
        <p:spPr>
          <a:xfrm>
            <a:off x="4411484" y="4903053"/>
            <a:ext cx="2847757" cy="923330"/>
          </a:xfrm>
          <a:prstGeom prst="rect">
            <a:avLst/>
          </a:prstGeom>
          <a:noFill/>
        </p:spPr>
        <p:txBody>
          <a:bodyPr wrap="square" rtlCol="0">
            <a:spAutoFit/>
          </a:bodyPr>
          <a:lstStyle/>
          <a:p>
            <a:r>
              <a:rPr lang="en-GB" dirty="0"/>
              <a:t>Thoroughbreds are well represented in </a:t>
            </a:r>
            <a:r>
              <a:rPr lang="en-GB" dirty="0" err="1"/>
              <a:t>EVSNET</a:t>
            </a:r>
            <a:r>
              <a:rPr lang="en-GB"/>
              <a:t> </a:t>
            </a:r>
          </a:p>
          <a:p>
            <a:r>
              <a:rPr lang="en-GB"/>
              <a:t>(~25-30% of all records) </a:t>
            </a:r>
          </a:p>
        </p:txBody>
      </p:sp>
      <p:cxnSp>
        <p:nvCxnSpPr>
          <p:cNvPr id="29" name="Straight Arrow Connector 28">
            <a:extLst>
              <a:ext uri="{FF2B5EF4-FFF2-40B4-BE49-F238E27FC236}">
                <a16:creationId xmlns:a16="http://schemas.microsoft.com/office/drawing/2014/main" id="{F29F35EE-69AA-17DC-1018-E2E5E8040E74}"/>
              </a:ext>
            </a:extLst>
          </p:cNvPr>
          <p:cNvCxnSpPr/>
          <p:nvPr/>
        </p:nvCxnSpPr>
        <p:spPr>
          <a:xfrm>
            <a:off x="7131698" y="5318449"/>
            <a:ext cx="67180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6E4256B-BE4E-5E9C-BA34-ACD76A3BA87D}"/>
              </a:ext>
            </a:extLst>
          </p:cNvPr>
          <p:cNvSpPr txBox="1"/>
          <p:nvPr/>
        </p:nvSpPr>
        <p:spPr>
          <a:xfrm>
            <a:off x="8314790" y="4801293"/>
            <a:ext cx="3718589" cy="147732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a:t>Biosecurity  may be better</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Some large Thoroughbred practices do not share data with EVSNET</a:t>
            </a:r>
            <a:endParaRPr lang="en-GB">
              <a:ea typeface="Calibri"/>
              <a:cs typeface="Calibri"/>
            </a:endParaRPr>
          </a:p>
        </p:txBody>
      </p:sp>
    </p:spTree>
    <p:extLst>
      <p:ext uri="{BB962C8B-B14F-4D97-AF65-F5344CB8AC3E}">
        <p14:creationId xmlns:p14="http://schemas.microsoft.com/office/powerpoint/2010/main" val="385104209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BF1DD1833B4F4BBA4CF6E0058CC522" ma:contentTypeVersion="14" ma:contentTypeDescription="Create a new document." ma:contentTypeScope="" ma:versionID="47645c244b3223acc87f6b7f84298ab6">
  <xsd:schema xmlns:xsd="http://www.w3.org/2001/XMLSchema" xmlns:xs="http://www.w3.org/2001/XMLSchema" xmlns:p="http://schemas.microsoft.com/office/2006/metadata/properties" xmlns:ns3="b1483758-8589-43e6-98bb-2b4128f0bb72" xmlns:ns4="d27dcae8-92cb-4e38-aade-ab6f17fc38f6" targetNamespace="http://schemas.microsoft.com/office/2006/metadata/properties" ma:root="true" ma:fieldsID="30753635fdf5ad0f0cc242d9615358f2" ns3:_="" ns4:_="">
    <xsd:import namespace="b1483758-8589-43e6-98bb-2b4128f0bb72"/>
    <xsd:import namespace="d27dcae8-92cb-4e38-aade-ab6f17fc38f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483758-8589-43e6-98bb-2b4128f0bb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7dcae8-92cb-4e38-aade-ab6f17fc38f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b1483758-8589-43e6-98bb-2b4128f0bb7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CCE605-1ACF-4949-9C56-AE5DD167DD19}">
  <ds:schemaRefs>
    <ds:schemaRef ds:uri="b1483758-8589-43e6-98bb-2b4128f0bb72"/>
    <ds:schemaRef ds:uri="d27dcae8-92cb-4e38-aade-ab6f17fc38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E83AFD58-7CF4-44C3-8283-D1E1F07DADB3}">
  <ds:schemaRefs>
    <ds:schemaRef ds:uri="http://purl.org/dc/dcmitype/"/>
    <ds:schemaRef ds:uri="d27dcae8-92cb-4e38-aade-ab6f17fc38f6"/>
    <ds:schemaRef ds:uri="http://purl.org/dc/terms/"/>
    <ds:schemaRef ds:uri="http://schemas.microsoft.com/office/2006/metadata/properties"/>
    <ds:schemaRef ds:uri="b1483758-8589-43e6-98bb-2b4128f0bb72"/>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F68D1524-8E07-438A-B54C-B98BA8A0E33D}">
  <ds:schemaRefs>
    <ds:schemaRef ds:uri="http://schemas.microsoft.com/sharepoint/v3/contenttype/forms"/>
  </ds:schemaRefs>
</ds:datastoreItem>
</file>

<file path=docMetadata/LabelInfo.xml><?xml version="1.0" encoding="utf-8"?>
<clbl:labelList xmlns:clbl="http://schemas.microsoft.com/office/2020/mipLabelMetadata">
  <clbl:label id="{53255131-b129-4010-86e1-474bfd7e8076}" enabled="0" method="" siteId="{53255131-b129-4010-86e1-474bfd7e8076}" removed="1"/>
</clbl:labelList>
</file>

<file path=docProps/app.xml><?xml version="1.0" encoding="utf-8"?>
<Properties xmlns="http://schemas.openxmlformats.org/officeDocument/2006/extended-properties" xmlns:vt="http://schemas.openxmlformats.org/officeDocument/2006/docPropsVTypes">
  <Template>Retrospect</Template>
  <TotalTime>4</TotalTime>
  <Words>2305</Words>
  <Application>Microsoft Macintosh PowerPoint</Application>
  <PresentationFormat>Widescreen</PresentationFormat>
  <Paragraphs>312</Paragraphs>
  <Slides>23</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Courier New</vt:lpstr>
      <vt:lpstr>Open Sans</vt:lpstr>
      <vt:lpstr>Roboto</vt:lpstr>
      <vt:lpstr>Wingdings</vt:lpstr>
      <vt:lpstr>Retrospect</vt:lpstr>
      <vt:lpstr>Enhancing strangles surveillance and understanding decision making around Strangles  diagnosis in the equine population</vt:lpstr>
      <vt:lpstr>Introduction</vt:lpstr>
      <vt:lpstr>AIMS</vt:lpstr>
      <vt:lpstr>EVSNET</vt:lpstr>
      <vt:lpstr>Regular Expression   and  Topic modelling data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Treatment of Strangles  </vt:lpstr>
      <vt:lpstr>PowerPoint Presentation</vt:lpstr>
      <vt:lpstr>Limitations</vt:lpstr>
      <vt:lpstr>Strangles antimicrobial resistance </vt:lpstr>
      <vt:lpstr>AMR methods</vt:lpstr>
      <vt:lpstr>PowerPoint Presentation</vt:lpstr>
      <vt:lpstr>AMR RESISTANCE</vt:lpstr>
      <vt:lpstr>Conclusions</vt:lpstr>
      <vt:lpstr>Conclusions</vt:lpstr>
      <vt:lpstr>Acknowledgements</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 Jordan</dc:creator>
  <cp:lastModifiedBy>Green, Jordan</cp:lastModifiedBy>
  <cp:revision>21</cp:revision>
  <dcterms:created xsi:type="dcterms:W3CDTF">2024-06-27T09:57:49Z</dcterms:created>
  <dcterms:modified xsi:type="dcterms:W3CDTF">2024-12-10T13:51:05Z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0x01010014BF1DD1833B4F4BBA4CF6E0058CC522</vt:lpwstr>
  </property>
</Properties>
</file>