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2" r:id="rId6"/>
    <p:sldId id="273" r:id="rId7"/>
    <p:sldId id="263" r:id="rId8"/>
    <p:sldId id="264" r:id="rId9"/>
    <p:sldId id="265" r:id="rId10"/>
    <p:sldId id="266" r:id="rId11"/>
    <p:sldId id="267" r:id="rId12"/>
    <p:sldId id="274" r:id="rId13"/>
    <p:sldId id="275"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7D5B059-60BC-6F2A-DF87-E534BFB6EFED}" name="Maurice Connaughton" initials="MC" userId="db80fd4dbe9d8d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5"/>
    <p:restoredTop sz="73132"/>
  </p:normalViewPr>
  <p:slideViewPr>
    <p:cSldViewPr snapToGrid="0">
      <p:cViewPr varScale="1">
        <p:scale>
          <a:sx n="73" d="100"/>
          <a:sy n="73"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0"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ilidhmacdonald/Documents/Veterinary%20Science/Studentship/Copy%20of%20Data%20from%20TB%20cases%20-%205.10.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652423373532192"/>
          <c:y val="3.9042767692400088E-2"/>
          <c:w val="0.87495715300432275"/>
          <c:h val="0.83396327156935901"/>
        </c:manualLayout>
      </c:layout>
      <c:barChart>
        <c:barDir val="col"/>
        <c:grouping val="clustered"/>
        <c:varyColors val="1"/>
        <c:ser>
          <c:idx val="0"/>
          <c:order val="0"/>
          <c:spPr>
            <a:solidFill>
              <a:srgbClr val="023B82"/>
            </a:solidFill>
          </c:spPr>
          <c:invertIfNegative val="0"/>
          <c:dPt>
            <c:idx val="0"/>
            <c:invertIfNegative val="0"/>
            <c:bubble3D val="0"/>
            <c:spPr>
              <a:solidFill>
                <a:srgbClr val="023B82"/>
              </a:solidFill>
              <a:ln>
                <a:noFill/>
              </a:ln>
              <a:effectLst/>
            </c:spPr>
            <c:extLst>
              <c:ext xmlns:c16="http://schemas.microsoft.com/office/drawing/2014/chart" uri="{C3380CC4-5D6E-409C-BE32-E72D297353CC}">
                <c16:uniqueId val="{00000001-634C-164B-B725-5D0338BD12E7}"/>
              </c:ext>
            </c:extLst>
          </c:dPt>
          <c:dPt>
            <c:idx val="1"/>
            <c:invertIfNegative val="0"/>
            <c:bubble3D val="0"/>
            <c:spPr>
              <a:solidFill>
                <a:srgbClr val="023B82"/>
              </a:solidFill>
              <a:ln>
                <a:noFill/>
              </a:ln>
              <a:effectLst/>
            </c:spPr>
            <c:extLst>
              <c:ext xmlns:c16="http://schemas.microsoft.com/office/drawing/2014/chart" uri="{C3380CC4-5D6E-409C-BE32-E72D297353CC}">
                <c16:uniqueId val="{00000003-634C-164B-B725-5D0338BD12E7}"/>
              </c:ext>
            </c:extLst>
          </c:dPt>
          <c:dPt>
            <c:idx val="2"/>
            <c:invertIfNegative val="0"/>
            <c:bubble3D val="0"/>
            <c:spPr>
              <a:solidFill>
                <a:srgbClr val="023B82"/>
              </a:solidFill>
              <a:ln>
                <a:noFill/>
              </a:ln>
              <a:effectLst/>
            </c:spPr>
            <c:extLst>
              <c:ext xmlns:c16="http://schemas.microsoft.com/office/drawing/2014/chart" uri="{C3380CC4-5D6E-409C-BE32-E72D297353CC}">
                <c16:uniqueId val="{00000005-634C-164B-B725-5D0338BD12E7}"/>
              </c:ext>
            </c:extLst>
          </c:dPt>
          <c:dPt>
            <c:idx val="3"/>
            <c:invertIfNegative val="0"/>
            <c:bubble3D val="0"/>
            <c:spPr>
              <a:solidFill>
                <a:srgbClr val="023B82"/>
              </a:solidFill>
              <a:ln>
                <a:noFill/>
              </a:ln>
              <a:effectLst/>
            </c:spPr>
            <c:extLst>
              <c:ext xmlns:c16="http://schemas.microsoft.com/office/drawing/2014/chart" uri="{C3380CC4-5D6E-409C-BE32-E72D297353CC}">
                <c16:uniqueId val="{00000007-634C-164B-B725-5D0338BD12E7}"/>
              </c:ext>
            </c:extLst>
          </c:dPt>
          <c:dPt>
            <c:idx val="4"/>
            <c:invertIfNegative val="0"/>
            <c:bubble3D val="0"/>
            <c:spPr>
              <a:solidFill>
                <a:srgbClr val="023B82"/>
              </a:solidFill>
              <a:ln>
                <a:noFill/>
              </a:ln>
              <a:effectLst/>
            </c:spPr>
            <c:extLst>
              <c:ext xmlns:c16="http://schemas.microsoft.com/office/drawing/2014/chart" uri="{C3380CC4-5D6E-409C-BE32-E72D297353CC}">
                <c16:uniqueId val="{00000009-634C-164B-B725-5D0338BD12E7}"/>
              </c:ext>
            </c:extLst>
          </c:dPt>
          <c:dPt>
            <c:idx val="5"/>
            <c:invertIfNegative val="0"/>
            <c:bubble3D val="0"/>
            <c:spPr>
              <a:solidFill>
                <a:srgbClr val="023B82"/>
              </a:solidFill>
              <a:ln>
                <a:noFill/>
              </a:ln>
              <a:effectLst/>
            </c:spPr>
            <c:extLst>
              <c:ext xmlns:c16="http://schemas.microsoft.com/office/drawing/2014/chart" uri="{C3380CC4-5D6E-409C-BE32-E72D297353CC}">
                <c16:uniqueId val="{0000000B-634C-164B-B725-5D0338BD12E7}"/>
              </c:ext>
            </c:extLst>
          </c:dPt>
          <c:dPt>
            <c:idx val="6"/>
            <c:invertIfNegative val="0"/>
            <c:bubble3D val="0"/>
            <c:spPr>
              <a:solidFill>
                <a:srgbClr val="023B82"/>
              </a:solidFill>
              <a:ln>
                <a:noFill/>
              </a:ln>
              <a:effectLst/>
            </c:spPr>
            <c:extLst>
              <c:ext xmlns:c16="http://schemas.microsoft.com/office/drawing/2014/chart" uri="{C3380CC4-5D6E-409C-BE32-E72D297353CC}">
                <c16:uniqueId val="{0000000D-634C-164B-B725-5D0338BD12E7}"/>
              </c:ext>
            </c:extLst>
          </c:dPt>
          <c:dPt>
            <c:idx val="7"/>
            <c:invertIfNegative val="0"/>
            <c:bubble3D val="0"/>
            <c:spPr>
              <a:solidFill>
                <a:srgbClr val="023B82"/>
              </a:solidFill>
              <a:ln>
                <a:noFill/>
              </a:ln>
              <a:effectLst/>
            </c:spPr>
            <c:extLst>
              <c:ext xmlns:c16="http://schemas.microsoft.com/office/drawing/2014/chart" uri="{C3380CC4-5D6E-409C-BE32-E72D297353CC}">
                <c16:uniqueId val="{0000000F-634C-164B-B725-5D0338BD12E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Sheet1!$G$2:$N$2</c:f>
              <c:numCache>
                <c:formatCode>General</c:formatCode>
                <c:ptCount val="8"/>
                <c:pt idx="0">
                  <c:v>-4</c:v>
                </c:pt>
                <c:pt idx="1">
                  <c:v>-3</c:v>
                </c:pt>
                <c:pt idx="2">
                  <c:v>-2</c:v>
                </c:pt>
                <c:pt idx="3">
                  <c:v>-1</c:v>
                </c:pt>
                <c:pt idx="4">
                  <c:v>1</c:v>
                </c:pt>
                <c:pt idx="5">
                  <c:v>2</c:v>
                </c:pt>
                <c:pt idx="6">
                  <c:v>3</c:v>
                </c:pt>
                <c:pt idx="7">
                  <c:v>4</c:v>
                </c:pt>
              </c:numCache>
            </c:numRef>
          </c:cat>
          <c:val>
            <c:numRef>
              <c:f>Sheet1!$G$3:$N$3</c:f>
              <c:numCache>
                <c:formatCode>General</c:formatCode>
                <c:ptCount val="8"/>
                <c:pt idx="0">
                  <c:v>0</c:v>
                </c:pt>
                <c:pt idx="1">
                  <c:v>0</c:v>
                </c:pt>
                <c:pt idx="2">
                  <c:v>3</c:v>
                </c:pt>
                <c:pt idx="3">
                  <c:v>5</c:v>
                </c:pt>
                <c:pt idx="4">
                  <c:v>9</c:v>
                </c:pt>
                <c:pt idx="5">
                  <c:v>9</c:v>
                </c:pt>
                <c:pt idx="6">
                  <c:v>6</c:v>
                </c:pt>
                <c:pt idx="7">
                  <c:v>4</c:v>
                </c:pt>
              </c:numCache>
            </c:numRef>
          </c:val>
          <c:extLst>
            <c:ext xmlns:c16="http://schemas.microsoft.com/office/drawing/2014/chart" uri="{C3380CC4-5D6E-409C-BE32-E72D297353CC}">
              <c16:uniqueId val="{00000010-634C-164B-B725-5D0338BD12E7}"/>
            </c:ext>
          </c:extLst>
        </c:ser>
        <c:dLbls>
          <c:dLblPos val="outEnd"/>
          <c:showLegendKey val="0"/>
          <c:showVal val="1"/>
          <c:showCatName val="0"/>
          <c:showSerName val="0"/>
          <c:showPercent val="0"/>
          <c:showBubbleSize val="0"/>
        </c:dLbls>
        <c:gapWidth val="232"/>
        <c:overlap val="-25"/>
        <c:axId val="59956495"/>
        <c:axId val="60005183"/>
      </c:barChart>
      <c:catAx>
        <c:axId val="599564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Verdana" panose="020B0604030504040204" pitchFamily="34" charset="0"/>
                    <a:ea typeface="Verdana" panose="020B0604030504040204" pitchFamily="34" charset="0"/>
                    <a:cs typeface="Verdana" panose="020B0604030504040204" pitchFamily="34" charset="0"/>
                  </a:rPr>
                  <a:t>DSP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005183"/>
        <c:crosses val="autoZero"/>
        <c:auto val="1"/>
        <c:lblAlgn val="ctr"/>
        <c:lblOffset val="100"/>
        <c:noMultiLvlLbl val="0"/>
      </c:catAx>
      <c:valAx>
        <c:axId val="60005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Verdana" panose="020B0604030504040204" pitchFamily="34" charset="0"/>
                    <a:ea typeface="Verdana" panose="020B0604030504040204" pitchFamily="34" charset="0"/>
                    <a:cs typeface="Verdana" panose="020B0604030504040204" pitchFamily="34" charset="0"/>
                  </a:rPr>
                  <a:t>Frequency</a:t>
                </a:r>
                <a:r>
                  <a:rPr lang="en-US" sz="1400" baseline="0" dirty="0">
                    <a:latin typeface="Verdana" panose="020B0604030504040204" pitchFamily="34" charset="0"/>
                    <a:ea typeface="Verdana" panose="020B0604030504040204" pitchFamily="34" charset="0"/>
                    <a:cs typeface="Verdana" panose="020B0604030504040204" pitchFamily="34" charset="0"/>
                  </a:rPr>
                  <a:t> of highest radiographic grade</a:t>
                </a:r>
                <a:endParaRPr lang="en-US" sz="1400"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956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20051150189278E-2"/>
          <c:y val="7.6553147574819402E-2"/>
          <c:w val="0.70196577326876919"/>
          <c:h val="0.82835214483638464"/>
        </c:manualLayout>
      </c:layout>
      <c:barChart>
        <c:barDir val="col"/>
        <c:grouping val="clustered"/>
        <c:varyColors val="0"/>
        <c:ser>
          <c:idx val="0"/>
          <c:order val="0"/>
          <c:tx>
            <c:strRef>
              <c:f>Sheet6!$B$18</c:f>
              <c:strCache>
                <c:ptCount val="1"/>
                <c:pt idx="0">
                  <c:v>Cranial wedge</c:v>
                </c:pt>
              </c:strCache>
            </c:strRef>
          </c:tx>
          <c:spPr>
            <a:noFill/>
            <a:ln w="28575">
              <a:solidFill>
                <a:srgbClr val="023B82"/>
              </a:solidFill>
            </a:ln>
            <a:effectLst/>
          </c:spPr>
          <c:invertIfNegative val="0"/>
          <c:cat>
            <c:strRef>
              <c:f>Sheet6!$C$17:$D$17</c:f>
              <c:strCache>
                <c:ptCount val="2"/>
                <c:pt idx="0">
                  <c:v>Caudally inclined</c:v>
                </c:pt>
                <c:pt idx="1">
                  <c:v>Cranially inclined</c:v>
                </c:pt>
              </c:strCache>
            </c:strRef>
          </c:cat>
          <c:val>
            <c:numRef>
              <c:f>Sheet6!$C$18:$D$18</c:f>
              <c:numCache>
                <c:formatCode>General</c:formatCode>
                <c:ptCount val="2"/>
                <c:pt idx="0">
                  <c:v>50</c:v>
                </c:pt>
                <c:pt idx="1">
                  <c:v>62</c:v>
                </c:pt>
              </c:numCache>
            </c:numRef>
          </c:val>
          <c:extLst>
            <c:ext xmlns:c16="http://schemas.microsoft.com/office/drawing/2014/chart" uri="{C3380CC4-5D6E-409C-BE32-E72D297353CC}">
              <c16:uniqueId val="{00000000-3ABA-C846-B1DD-99F308E68A11}"/>
            </c:ext>
          </c:extLst>
        </c:ser>
        <c:ser>
          <c:idx val="1"/>
          <c:order val="1"/>
          <c:tx>
            <c:strRef>
              <c:f>Sheet6!$B$19</c:f>
              <c:strCache>
                <c:ptCount val="1"/>
                <c:pt idx="0">
                  <c:v>Caudal wedge</c:v>
                </c:pt>
              </c:strCache>
            </c:strRef>
          </c:tx>
          <c:spPr>
            <a:solidFill>
              <a:srgbClr val="023B82"/>
            </a:solidFill>
            <a:ln>
              <a:noFill/>
            </a:ln>
            <a:effectLst/>
          </c:spPr>
          <c:invertIfNegative val="0"/>
          <c:cat>
            <c:strRef>
              <c:f>Sheet6!$C$17:$D$17</c:f>
              <c:strCache>
                <c:ptCount val="2"/>
                <c:pt idx="0">
                  <c:v>Caudally inclined</c:v>
                </c:pt>
                <c:pt idx="1">
                  <c:v>Cranially inclined</c:v>
                </c:pt>
              </c:strCache>
            </c:strRef>
          </c:cat>
          <c:val>
            <c:numRef>
              <c:f>Sheet6!$C$19:$D$19</c:f>
              <c:numCache>
                <c:formatCode>General</c:formatCode>
                <c:ptCount val="2"/>
                <c:pt idx="0">
                  <c:v>23</c:v>
                </c:pt>
                <c:pt idx="1">
                  <c:v>56</c:v>
                </c:pt>
              </c:numCache>
            </c:numRef>
          </c:val>
          <c:extLst>
            <c:ext xmlns:c16="http://schemas.microsoft.com/office/drawing/2014/chart" uri="{C3380CC4-5D6E-409C-BE32-E72D297353CC}">
              <c16:uniqueId val="{00000001-3ABA-C846-B1DD-99F308E68A11}"/>
            </c:ext>
          </c:extLst>
        </c:ser>
        <c:dLbls>
          <c:showLegendKey val="0"/>
          <c:showVal val="0"/>
          <c:showCatName val="0"/>
          <c:showSerName val="0"/>
          <c:showPercent val="0"/>
          <c:showBubbleSize val="0"/>
        </c:dLbls>
        <c:gapWidth val="219"/>
        <c:overlap val="-27"/>
        <c:axId val="699936991"/>
        <c:axId val="699651775"/>
      </c:barChart>
      <c:catAx>
        <c:axId val="699936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9651775"/>
        <c:crosses val="autoZero"/>
        <c:auto val="1"/>
        <c:lblAlgn val="ctr"/>
        <c:lblOffset val="100"/>
        <c:noMultiLvlLbl val="0"/>
      </c:catAx>
      <c:valAx>
        <c:axId val="699651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t>Number</a:t>
                </a:r>
                <a:r>
                  <a:rPr lang="en-GB" sz="1600" baseline="0"/>
                  <a:t> of NECs</a:t>
                </a:r>
                <a:endParaRPr lang="en-GB" sz="16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9936991"/>
        <c:crosses val="autoZero"/>
        <c:crossBetween val="between"/>
      </c:valAx>
      <c:spPr>
        <a:noFill/>
        <a:ln>
          <a:noFill/>
        </a:ln>
        <a:effectLst/>
      </c:spPr>
    </c:plotArea>
    <c:legend>
      <c:legendPos val="b"/>
      <c:layout>
        <c:manualLayout>
          <c:xMode val="edge"/>
          <c:yMode val="edge"/>
          <c:x val="0.81063272074454273"/>
          <c:y val="0.27483691340574912"/>
          <c:w val="0.18740604011189432"/>
          <c:h val="0.3694572698536521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8FB7B-2744-457D-B7A8-BC8C90F8CC5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D94AA29-C004-409E-9084-ADBAB9EDBF42}">
      <dgm:prSet custT="1"/>
      <dgm:spPr>
        <a:solidFill>
          <a:srgbClr val="023B82"/>
        </a:solidFill>
      </dgm:spPr>
      <dgm:t>
        <a:bodyPr/>
        <a:lstStyle/>
        <a:p>
          <a:r>
            <a:rPr lang="en-US" sz="3200" b="1" dirty="0">
              <a:ln>
                <a:noFill/>
              </a:ln>
            </a:rPr>
            <a:t>Aims</a:t>
          </a:r>
          <a:endParaRPr lang="en-US" sz="3200" dirty="0">
            <a:ln>
              <a:noFill/>
            </a:ln>
          </a:endParaRPr>
        </a:p>
      </dgm:t>
    </dgm:pt>
    <dgm:pt modelId="{A3056339-3F28-4EAD-BDCC-AD1F3D75E872}" type="parTrans" cxnId="{4ED64CCC-A3A6-4E30-BDAC-FBBDCE06B0D9}">
      <dgm:prSet/>
      <dgm:spPr/>
      <dgm:t>
        <a:bodyPr/>
        <a:lstStyle/>
        <a:p>
          <a:endParaRPr lang="en-US">
            <a:ln>
              <a:noFill/>
            </a:ln>
          </a:endParaRPr>
        </a:p>
      </dgm:t>
    </dgm:pt>
    <dgm:pt modelId="{C5AF874D-2F90-4311-AD12-6820938FF25B}" type="sibTrans" cxnId="{4ED64CCC-A3A6-4E30-BDAC-FBBDCE06B0D9}">
      <dgm:prSet/>
      <dgm:spPr/>
      <dgm:t>
        <a:bodyPr/>
        <a:lstStyle/>
        <a:p>
          <a:endParaRPr lang="en-US">
            <a:ln>
              <a:noFill/>
            </a:ln>
          </a:endParaRPr>
        </a:p>
      </dgm:t>
    </dgm:pt>
    <dgm:pt modelId="{135F91E8-4D2C-4569-AA36-4C298FD3D9BE}">
      <dgm:prSet custT="1"/>
      <dgm:spPr/>
      <dgm:t>
        <a:bodyPr/>
        <a:lstStyle/>
        <a:p>
          <a:r>
            <a:rPr lang="en-US" sz="2200" dirty="0">
              <a:ln>
                <a:noFill/>
              </a:ln>
            </a:rPr>
            <a:t>Compare ‘exit angle’ of proposed ostectomy cuts for cranial and caudal wedge ostectomies</a:t>
          </a:r>
        </a:p>
      </dgm:t>
    </dgm:pt>
    <dgm:pt modelId="{CA66D5B9-409E-4529-82AC-08A8DF86C1EE}" type="parTrans" cxnId="{76A55F47-A21B-4461-98DD-82376111C06C}">
      <dgm:prSet/>
      <dgm:spPr/>
      <dgm:t>
        <a:bodyPr/>
        <a:lstStyle/>
        <a:p>
          <a:endParaRPr lang="en-US">
            <a:ln>
              <a:noFill/>
            </a:ln>
          </a:endParaRPr>
        </a:p>
      </dgm:t>
    </dgm:pt>
    <dgm:pt modelId="{1105FBD4-12FF-41D3-98EF-D273B0726162}" type="sibTrans" cxnId="{76A55F47-A21B-4461-98DD-82376111C06C}">
      <dgm:prSet/>
      <dgm:spPr/>
      <dgm:t>
        <a:bodyPr/>
        <a:lstStyle/>
        <a:p>
          <a:endParaRPr lang="en-US">
            <a:ln>
              <a:noFill/>
            </a:ln>
          </a:endParaRPr>
        </a:p>
      </dgm:t>
    </dgm:pt>
    <dgm:pt modelId="{00A0DCC4-DFA4-49D5-A3E5-2C5EF06EEC1F}">
      <dgm:prSet custT="1">
        <dgm:style>
          <a:lnRef idx="2">
            <a:schemeClr val="dk1"/>
          </a:lnRef>
          <a:fillRef idx="1">
            <a:schemeClr val="lt1"/>
          </a:fillRef>
          <a:effectRef idx="0">
            <a:schemeClr val="dk1"/>
          </a:effectRef>
          <a:fontRef idx="minor">
            <a:schemeClr val="dk1"/>
          </a:fontRef>
        </dgm:style>
      </dgm:prSet>
      <dgm:spPr/>
      <dgm:t>
        <a:bodyPr/>
        <a:lstStyle/>
        <a:p>
          <a:r>
            <a:rPr lang="en-US" sz="2200" dirty="0">
              <a:ln>
                <a:noFill/>
              </a:ln>
            </a:rPr>
            <a:t>Compare area of bone removed for proposed cranial and caudal wedge ostectomies</a:t>
          </a:r>
        </a:p>
      </dgm:t>
    </dgm:pt>
    <dgm:pt modelId="{2D3547C1-FBC0-4C55-95B3-676B2C2F1916}" type="parTrans" cxnId="{67451C55-FF6E-4D89-AA35-CF6D3788B9C0}">
      <dgm:prSet/>
      <dgm:spPr/>
      <dgm:t>
        <a:bodyPr/>
        <a:lstStyle/>
        <a:p>
          <a:endParaRPr lang="en-US">
            <a:ln>
              <a:noFill/>
            </a:ln>
          </a:endParaRPr>
        </a:p>
      </dgm:t>
    </dgm:pt>
    <dgm:pt modelId="{DEBD3B00-7990-4587-9883-9042DD9CED91}" type="sibTrans" cxnId="{67451C55-FF6E-4D89-AA35-CF6D3788B9C0}">
      <dgm:prSet/>
      <dgm:spPr/>
      <dgm:t>
        <a:bodyPr/>
        <a:lstStyle/>
        <a:p>
          <a:endParaRPr lang="en-US">
            <a:ln>
              <a:noFill/>
            </a:ln>
          </a:endParaRPr>
        </a:p>
      </dgm:t>
    </dgm:pt>
    <dgm:pt modelId="{8314FD15-3792-4434-A6DE-F83BEFB591C2}">
      <dgm:prSet custT="1"/>
      <dgm:spPr/>
      <dgm:t>
        <a:bodyPr/>
        <a:lstStyle/>
        <a:p>
          <a:r>
            <a:rPr lang="en-US" sz="2200" dirty="0">
              <a:ln>
                <a:noFill/>
              </a:ln>
            </a:rPr>
            <a:t>Compare occurrence of NECs when surgical error is considered</a:t>
          </a:r>
        </a:p>
      </dgm:t>
    </dgm:pt>
    <dgm:pt modelId="{A630A73A-3E14-4707-AF1C-D7DF6DFEEA08}" type="parTrans" cxnId="{7D61F727-4F2E-4222-9FFD-917D2FE5269F}">
      <dgm:prSet/>
      <dgm:spPr/>
      <dgm:t>
        <a:bodyPr/>
        <a:lstStyle/>
        <a:p>
          <a:endParaRPr lang="en-US">
            <a:ln>
              <a:noFill/>
            </a:ln>
          </a:endParaRPr>
        </a:p>
      </dgm:t>
    </dgm:pt>
    <dgm:pt modelId="{A28A7C9D-8598-4B06-B162-37EF8B47B0AE}" type="sibTrans" cxnId="{7D61F727-4F2E-4222-9FFD-917D2FE5269F}">
      <dgm:prSet/>
      <dgm:spPr/>
      <dgm:t>
        <a:bodyPr/>
        <a:lstStyle/>
        <a:p>
          <a:endParaRPr lang="en-US">
            <a:ln>
              <a:noFill/>
            </a:ln>
          </a:endParaRPr>
        </a:p>
      </dgm:t>
    </dgm:pt>
    <dgm:pt modelId="{61C44086-0FBD-4006-AAD8-D05EB469558D}" type="pres">
      <dgm:prSet presAssocID="{35E8FB7B-2744-457D-B7A8-BC8C90F8CC50}" presName="diagram" presStyleCnt="0">
        <dgm:presLayoutVars>
          <dgm:chPref val="1"/>
          <dgm:dir/>
          <dgm:animOne val="branch"/>
          <dgm:animLvl val="lvl"/>
          <dgm:resizeHandles/>
        </dgm:presLayoutVars>
      </dgm:prSet>
      <dgm:spPr/>
    </dgm:pt>
    <dgm:pt modelId="{4219094F-EA7B-478D-ABC1-AAE2E253B930}" type="pres">
      <dgm:prSet presAssocID="{DD94AA29-C004-409E-9084-ADBAB9EDBF42}" presName="root" presStyleCnt="0"/>
      <dgm:spPr/>
    </dgm:pt>
    <dgm:pt modelId="{C146C25F-7B96-4602-B632-0BD7C027F8E0}" type="pres">
      <dgm:prSet presAssocID="{DD94AA29-C004-409E-9084-ADBAB9EDBF42}" presName="rootComposite" presStyleCnt="0"/>
      <dgm:spPr/>
    </dgm:pt>
    <dgm:pt modelId="{98345510-1C45-4472-ACA5-64EAACF87080}" type="pres">
      <dgm:prSet presAssocID="{DD94AA29-C004-409E-9084-ADBAB9EDBF42}" presName="rootText" presStyleLbl="node1" presStyleIdx="0" presStyleCnt="1" custScaleY="77356"/>
      <dgm:spPr/>
    </dgm:pt>
    <dgm:pt modelId="{FAFEE5E3-68B5-46EE-AD68-6E6F6DDA23AE}" type="pres">
      <dgm:prSet presAssocID="{DD94AA29-C004-409E-9084-ADBAB9EDBF42}" presName="rootConnector" presStyleLbl="node1" presStyleIdx="0" presStyleCnt="1"/>
      <dgm:spPr/>
    </dgm:pt>
    <dgm:pt modelId="{D42D7FE4-454B-463F-A283-56802C46580E}" type="pres">
      <dgm:prSet presAssocID="{DD94AA29-C004-409E-9084-ADBAB9EDBF42}" presName="childShape" presStyleCnt="0"/>
      <dgm:spPr/>
    </dgm:pt>
    <dgm:pt modelId="{FF7A273E-EB11-4B0A-BAFA-561E72DEBB04}" type="pres">
      <dgm:prSet presAssocID="{2D3547C1-FBC0-4C55-95B3-676B2C2F1916}" presName="Name13" presStyleLbl="parChTrans1D2" presStyleIdx="0" presStyleCnt="3"/>
      <dgm:spPr/>
    </dgm:pt>
    <dgm:pt modelId="{E3DD65A1-5303-48F4-9F65-DA33CC697F07}" type="pres">
      <dgm:prSet presAssocID="{00A0DCC4-DFA4-49D5-A3E5-2C5EF06EEC1F}" presName="childText" presStyleLbl="bgAcc1" presStyleIdx="0" presStyleCnt="3" custScaleX="214997" custScaleY="125386">
        <dgm:presLayoutVars>
          <dgm:bulletEnabled val="1"/>
        </dgm:presLayoutVars>
      </dgm:prSet>
      <dgm:spPr/>
    </dgm:pt>
    <dgm:pt modelId="{C71C600D-CDC4-48FE-BAB4-073D6783D468}" type="pres">
      <dgm:prSet presAssocID="{A630A73A-3E14-4707-AF1C-D7DF6DFEEA08}" presName="Name13" presStyleLbl="parChTrans1D2" presStyleIdx="1" presStyleCnt="3"/>
      <dgm:spPr/>
    </dgm:pt>
    <dgm:pt modelId="{152B721D-9471-4EFD-8CD8-018EF1A03402}" type="pres">
      <dgm:prSet presAssocID="{8314FD15-3792-4434-A6DE-F83BEFB591C2}" presName="childText" presStyleLbl="bgAcc1" presStyleIdx="1" presStyleCnt="3" custScaleX="214998">
        <dgm:presLayoutVars>
          <dgm:bulletEnabled val="1"/>
        </dgm:presLayoutVars>
      </dgm:prSet>
      <dgm:spPr/>
    </dgm:pt>
    <dgm:pt modelId="{AC911C6A-9403-4C7A-B9A3-4B711D8C6F44}" type="pres">
      <dgm:prSet presAssocID="{CA66D5B9-409E-4529-82AC-08A8DF86C1EE}" presName="Name13" presStyleLbl="parChTrans1D2" presStyleIdx="2" presStyleCnt="3"/>
      <dgm:spPr/>
    </dgm:pt>
    <dgm:pt modelId="{7819599C-DB8D-4862-9032-F1FB6BCCECC0}" type="pres">
      <dgm:prSet presAssocID="{135F91E8-4D2C-4569-AA36-4C298FD3D9BE}" presName="childText" presStyleLbl="bgAcc1" presStyleIdx="2" presStyleCnt="3" custScaleX="214998" custScaleY="135680">
        <dgm:presLayoutVars>
          <dgm:bulletEnabled val="1"/>
        </dgm:presLayoutVars>
      </dgm:prSet>
      <dgm:spPr/>
    </dgm:pt>
  </dgm:ptLst>
  <dgm:cxnLst>
    <dgm:cxn modelId="{46E1290C-BF0B-2748-9159-2DE9F3AD6EF7}" type="presOf" srcId="{00A0DCC4-DFA4-49D5-A3E5-2C5EF06EEC1F}" destId="{E3DD65A1-5303-48F4-9F65-DA33CC697F07}" srcOrd="0" destOrd="0" presId="urn:microsoft.com/office/officeart/2005/8/layout/hierarchy3"/>
    <dgm:cxn modelId="{783E0F11-EBB1-0D45-8ABE-EF51E857BFF2}" type="presOf" srcId="{8314FD15-3792-4434-A6DE-F83BEFB591C2}" destId="{152B721D-9471-4EFD-8CD8-018EF1A03402}" srcOrd="0" destOrd="0" presId="urn:microsoft.com/office/officeart/2005/8/layout/hierarchy3"/>
    <dgm:cxn modelId="{4E10E41E-4A40-FA4A-8BE8-DA1C1DD4A714}" type="presOf" srcId="{135F91E8-4D2C-4569-AA36-4C298FD3D9BE}" destId="{7819599C-DB8D-4862-9032-F1FB6BCCECC0}" srcOrd="0" destOrd="0" presId="urn:microsoft.com/office/officeart/2005/8/layout/hierarchy3"/>
    <dgm:cxn modelId="{7D61F727-4F2E-4222-9FFD-917D2FE5269F}" srcId="{DD94AA29-C004-409E-9084-ADBAB9EDBF42}" destId="{8314FD15-3792-4434-A6DE-F83BEFB591C2}" srcOrd="1" destOrd="0" parTransId="{A630A73A-3E14-4707-AF1C-D7DF6DFEEA08}" sibTransId="{A28A7C9D-8598-4B06-B162-37EF8B47B0AE}"/>
    <dgm:cxn modelId="{94B5742E-2583-4F1D-BA07-7770FCEDC157}" type="presOf" srcId="{35E8FB7B-2744-457D-B7A8-BC8C90F8CC50}" destId="{61C44086-0FBD-4006-AAD8-D05EB469558D}" srcOrd="0" destOrd="0" presId="urn:microsoft.com/office/officeart/2005/8/layout/hierarchy3"/>
    <dgm:cxn modelId="{EFB30B30-3BE8-324B-BEE1-95865F6558CF}" type="presOf" srcId="{DD94AA29-C004-409E-9084-ADBAB9EDBF42}" destId="{98345510-1C45-4472-ACA5-64EAACF87080}" srcOrd="0" destOrd="0" presId="urn:microsoft.com/office/officeart/2005/8/layout/hierarchy3"/>
    <dgm:cxn modelId="{76A55F47-A21B-4461-98DD-82376111C06C}" srcId="{DD94AA29-C004-409E-9084-ADBAB9EDBF42}" destId="{135F91E8-4D2C-4569-AA36-4C298FD3D9BE}" srcOrd="2" destOrd="0" parTransId="{CA66D5B9-409E-4529-82AC-08A8DF86C1EE}" sibTransId="{1105FBD4-12FF-41D3-98EF-D273B0726162}"/>
    <dgm:cxn modelId="{67451C55-FF6E-4D89-AA35-CF6D3788B9C0}" srcId="{DD94AA29-C004-409E-9084-ADBAB9EDBF42}" destId="{00A0DCC4-DFA4-49D5-A3E5-2C5EF06EEC1F}" srcOrd="0" destOrd="0" parTransId="{2D3547C1-FBC0-4C55-95B3-676B2C2F1916}" sibTransId="{DEBD3B00-7990-4587-9883-9042DD9CED91}"/>
    <dgm:cxn modelId="{413A3CAB-CCBD-004E-934A-4B967669601A}" type="presOf" srcId="{A630A73A-3E14-4707-AF1C-D7DF6DFEEA08}" destId="{C71C600D-CDC4-48FE-BAB4-073D6783D468}" srcOrd="0" destOrd="0" presId="urn:microsoft.com/office/officeart/2005/8/layout/hierarchy3"/>
    <dgm:cxn modelId="{25F815C4-9AF1-9F4B-AF9B-84E92BAF32AB}" type="presOf" srcId="{DD94AA29-C004-409E-9084-ADBAB9EDBF42}" destId="{FAFEE5E3-68B5-46EE-AD68-6E6F6DDA23AE}" srcOrd="1" destOrd="0" presId="urn:microsoft.com/office/officeart/2005/8/layout/hierarchy3"/>
    <dgm:cxn modelId="{4ED64CCC-A3A6-4E30-BDAC-FBBDCE06B0D9}" srcId="{35E8FB7B-2744-457D-B7A8-BC8C90F8CC50}" destId="{DD94AA29-C004-409E-9084-ADBAB9EDBF42}" srcOrd="0" destOrd="0" parTransId="{A3056339-3F28-4EAD-BDCC-AD1F3D75E872}" sibTransId="{C5AF874D-2F90-4311-AD12-6820938FF25B}"/>
    <dgm:cxn modelId="{DC03B8F6-F965-D745-846B-4D17251E652E}" type="presOf" srcId="{2D3547C1-FBC0-4C55-95B3-676B2C2F1916}" destId="{FF7A273E-EB11-4B0A-BAFA-561E72DEBB04}" srcOrd="0" destOrd="0" presId="urn:microsoft.com/office/officeart/2005/8/layout/hierarchy3"/>
    <dgm:cxn modelId="{5E8ABEF8-6812-C54C-A0EF-01F4852FD817}" type="presOf" srcId="{CA66D5B9-409E-4529-82AC-08A8DF86C1EE}" destId="{AC911C6A-9403-4C7A-B9A3-4B711D8C6F44}" srcOrd="0" destOrd="0" presId="urn:microsoft.com/office/officeart/2005/8/layout/hierarchy3"/>
    <dgm:cxn modelId="{85A67698-CEB5-0841-A3EE-0243E13E8DAB}" type="presParOf" srcId="{61C44086-0FBD-4006-AAD8-D05EB469558D}" destId="{4219094F-EA7B-478D-ABC1-AAE2E253B930}" srcOrd="0" destOrd="0" presId="urn:microsoft.com/office/officeart/2005/8/layout/hierarchy3"/>
    <dgm:cxn modelId="{BFA21455-5D50-BC44-9EFA-8EABEA506875}" type="presParOf" srcId="{4219094F-EA7B-478D-ABC1-AAE2E253B930}" destId="{C146C25F-7B96-4602-B632-0BD7C027F8E0}" srcOrd="0" destOrd="0" presId="urn:microsoft.com/office/officeart/2005/8/layout/hierarchy3"/>
    <dgm:cxn modelId="{7336CD4F-C280-3544-896A-919DFA655AE8}" type="presParOf" srcId="{C146C25F-7B96-4602-B632-0BD7C027F8E0}" destId="{98345510-1C45-4472-ACA5-64EAACF87080}" srcOrd="0" destOrd="0" presId="urn:microsoft.com/office/officeart/2005/8/layout/hierarchy3"/>
    <dgm:cxn modelId="{36BD51D7-754A-AD4D-838F-A8664D9D5F92}" type="presParOf" srcId="{C146C25F-7B96-4602-B632-0BD7C027F8E0}" destId="{FAFEE5E3-68B5-46EE-AD68-6E6F6DDA23AE}" srcOrd="1" destOrd="0" presId="urn:microsoft.com/office/officeart/2005/8/layout/hierarchy3"/>
    <dgm:cxn modelId="{779B296A-81A5-344F-BDE8-82334ED73A1B}" type="presParOf" srcId="{4219094F-EA7B-478D-ABC1-AAE2E253B930}" destId="{D42D7FE4-454B-463F-A283-56802C46580E}" srcOrd="1" destOrd="0" presId="urn:microsoft.com/office/officeart/2005/8/layout/hierarchy3"/>
    <dgm:cxn modelId="{89882062-B906-444A-8427-26257E412366}" type="presParOf" srcId="{D42D7FE4-454B-463F-A283-56802C46580E}" destId="{FF7A273E-EB11-4B0A-BAFA-561E72DEBB04}" srcOrd="0" destOrd="0" presId="urn:microsoft.com/office/officeart/2005/8/layout/hierarchy3"/>
    <dgm:cxn modelId="{D9FA66B9-1D0C-9F48-9C96-B2BCF97EE4FA}" type="presParOf" srcId="{D42D7FE4-454B-463F-A283-56802C46580E}" destId="{E3DD65A1-5303-48F4-9F65-DA33CC697F07}" srcOrd="1" destOrd="0" presId="urn:microsoft.com/office/officeart/2005/8/layout/hierarchy3"/>
    <dgm:cxn modelId="{09B55636-8B5F-DF46-BC47-C6FBD1596622}" type="presParOf" srcId="{D42D7FE4-454B-463F-A283-56802C46580E}" destId="{C71C600D-CDC4-48FE-BAB4-073D6783D468}" srcOrd="2" destOrd="0" presId="urn:microsoft.com/office/officeart/2005/8/layout/hierarchy3"/>
    <dgm:cxn modelId="{AAAC883C-3783-6740-8B8E-561D07868E39}" type="presParOf" srcId="{D42D7FE4-454B-463F-A283-56802C46580E}" destId="{152B721D-9471-4EFD-8CD8-018EF1A03402}" srcOrd="3" destOrd="0" presId="urn:microsoft.com/office/officeart/2005/8/layout/hierarchy3"/>
    <dgm:cxn modelId="{B87DA810-B10F-1141-A5E0-6D43EEC8940B}" type="presParOf" srcId="{D42D7FE4-454B-463F-A283-56802C46580E}" destId="{AC911C6A-9403-4C7A-B9A3-4B711D8C6F44}" srcOrd="4" destOrd="0" presId="urn:microsoft.com/office/officeart/2005/8/layout/hierarchy3"/>
    <dgm:cxn modelId="{DF0CC771-B096-0E46-A8CB-95F83497C3C4}" type="presParOf" srcId="{D42D7FE4-454B-463F-A283-56802C46580E}" destId="{7819599C-DB8D-4862-9032-F1FB6BCCECC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97650-3D03-454C-AEBD-B57DB92A0150}"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GB"/>
        </a:p>
      </dgm:t>
    </dgm:pt>
    <dgm:pt modelId="{B46E7D2C-DF9D-2D4F-B07C-01C0EF1166B9}">
      <dgm:prSet/>
      <dgm:spPr>
        <a:solidFill>
          <a:srgbClr val="023B82"/>
        </a:solidFill>
      </dgm:spPr>
      <dgm:t>
        <a:bodyPr/>
        <a:lstStyle/>
        <a:p>
          <a:r>
            <a:rPr lang="en-GB" dirty="0">
              <a:solidFill>
                <a:schemeClr val="bg1"/>
              </a:solidFill>
            </a:rPr>
            <a:t>Included</a:t>
          </a:r>
        </a:p>
      </dgm:t>
    </dgm:pt>
    <dgm:pt modelId="{5439772D-C897-6E45-B9F4-CFE4EAE97AA7}" type="parTrans" cxnId="{E21B4329-0501-2748-B813-48B46D84482D}">
      <dgm:prSet/>
      <dgm:spPr/>
      <dgm:t>
        <a:bodyPr/>
        <a:lstStyle/>
        <a:p>
          <a:endParaRPr lang="en-GB"/>
        </a:p>
      </dgm:t>
    </dgm:pt>
    <dgm:pt modelId="{B0769DBD-9754-5945-B6AE-F08D771BA29A}" type="sibTrans" cxnId="{E21B4329-0501-2748-B813-48B46D84482D}">
      <dgm:prSet/>
      <dgm:spPr/>
      <dgm:t>
        <a:bodyPr/>
        <a:lstStyle/>
        <a:p>
          <a:endParaRPr lang="en-GB"/>
        </a:p>
      </dgm:t>
    </dgm:pt>
    <dgm:pt modelId="{9C34EE8B-9221-DB4C-832D-641107B63B67}">
      <dgm:prSet/>
      <dgm:spPr>
        <a:solidFill>
          <a:srgbClr val="023B82"/>
        </a:solidFill>
      </dgm:spPr>
      <dgm:t>
        <a:bodyPr/>
        <a:lstStyle/>
        <a:p>
          <a:r>
            <a:rPr lang="en-GB" dirty="0">
              <a:solidFill>
                <a:schemeClr val="bg1"/>
              </a:solidFill>
            </a:rPr>
            <a:t>Excluded</a:t>
          </a:r>
        </a:p>
      </dgm:t>
    </dgm:pt>
    <dgm:pt modelId="{36AD7992-0059-134A-8B02-9FB0664C9DD9}" type="parTrans" cxnId="{8548C0EE-0260-0C4E-A05C-C1A87221EB51}">
      <dgm:prSet/>
      <dgm:spPr/>
      <dgm:t>
        <a:bodyPr/>
        <a:lstStyle/>
        <a:p>
          <a:endParaRPr lang="en-GB"/>
        </a:p>
      </dgm:t>
    </dgm:pt>
    <dgm:pt modelId="{2B86684A-0C50-324A-9CF0-96B21368CDB0}" type="sibTrans" cxnId="{8548C0EE-0260-0C4E-A05C-C1A87221EB51}">
      <dgm:prSet/>
      <dgm:spPr/>
      <dgm:t>
        <a:bodyPr/>
        <a:lstStyle/>
        <a:p>
          <a:endParaRPr lang="en-GB"/>
        </a:p>
      </dgm:t>
    </dgm:pt>
    <dgm:pt modelId="{86D4EEF8-F00A-F54A-9B67-C7028494D755}">
      <dgm:prSet custT="1"/>
      <dgm:spPr>
        <a:solidFill>
          <a:schemeClr val="bg1">
            <a:alpha val="90000"/>
          </a:schemeClr>
        </a:solidFill>
      </dgm:spPr>
      <dgm:t>
        <a:bodyPr/>
        <a:lstStyle/>
        <a:p>
          <a:r>
            <a:rPr lang="en-US" sz="2200" dirty="0"/>
            <a:t>Horses included that had radiographic examination of thoracolumbar region</a:t>
          </a:r>
          <a:endParaRPr lang="en-GB" sz="2200" dirty="0"/>
        </a:p>
      </dgm:t>
    </dgm:pt>
    <dgm:pt modelId="{874FB144-D6E3-0848-830E-5FC3B30505CE}" type="parTrans" cxnId="{F30680C5-870B-C040-A4BD-2D7749F5922C}">
      <dgm:prSet/>
      <dgm:spPr/>
      <dgm:t>
        <a:bodyPr/>
        <a:lstStyle/>
        <a:p>
          <a:endParaRPr lang="en-GB"/>
        </a:p>
      </dgm:t>
    </dgm:pt>
    <dgm:pt modelId="{79AC7D68-2AEF-8149-89E2-6D664AD772CB}" type="sibTrans" cxnId="{F30680C5-870B-C040-A4BD-2D7749F5922C}">
      <dgm:prSet/>
      <dgm:spPr/>
      <dgm:t>
        <a:bodyPr/>
        <a:lstStyle/>
        <a:p>
          <a:endParaRPr lang="en-GB"/>
        </a:p>
      </dgm:t>
    </dgm:pt>
    <dgm:pt modelId="{01E5B74E-529E-4040-A607-2414E6D6F156}">
      <dgm:prSet custT="1"/>
      <dgm:spPr>
        <a:solidFill>
          <a:schemeClr val="bg1">
            <a:alpha val="90000"/>
          </a:schemeClr>
        </a:solidFill>
      </dgm:spPr>
      <dgm:t>
        <a:bodyPr/>
        <a:lstStyle/>
        <a:p>
          <a:r>
            <a:rPr lang="en-US" sz="2200" dirty="0"/>
            <a:t>Absence of ‘kissing spines’, or inadequate radiographic detail</a:t>
          </a:r>
          <a:endParaRPr lang="en-GB" sz="2200" dirty="0"/>
        </a:p>
      </dgm:t>
    </dgm:pt>
    <dgm:pt modelId="{4571ACBE-7C53-0D40-A114-A90B8518E708}" type="parTrans" cxnId="{82F38C16-7697-E045-B4DE-8FEFE15EAA58}">
      <dgm:prSet/>
      <dgm:spPr/>
      <dgm:t>
        <a:bodyPr/>
        <a:lstStyle/>
        <a:p>
          <a:endParaRPr lang="en-GB"/>
        </a:p>
      </dgm:t>
    </dgm:pt>
    <dgm:pt modelId="{7639AB0D-7452-1A4D-91BE-91910AFDFED7}" type="sibTrans" cxnId="{82F38C16-7697-E045-B4DE-8FEFE15EAA58}">
      <dgm:prSet/>
      <dgm:spPr/>
      <dgm:t>
        <a:bodyPr/>
        <a:lstStyle/>
        <a:p>
          <a:endParaRPr lang="en-GB"/>
        </a:p>
      </dgm:t>
    </dgm:pt>
    <dgm:pt modelId="{144FDF32-4418-F446-91BE-DF56E2A9223D}">
      <dgm:prSet custT="1"/>
      <dgm:spPr>
        <a:solidFill>
          <a:schemeClr val="bg1">
            <a:alpha val="90000"/>
          </a:schemeClr>
        </a:solidFill>
      </dgm:spPr>
      <dgm:t>
        <a:bodyPr/>
        <a:lstStyle/>
        <a:p>
          <a:r>
            <a:rPr lang="en-GB" sz="2200" dirty="0"/>
            <a:t>TBs presented to Philip Leverhulme Equine Hospital for investigation of poor performance or thoracolumbar pain</a:t>
          </a:r>
        </a:p>
      </dgm:t>
    </dgm:pt>
    <dgm:pt modelId="{69DAA807-257B-1A45-A028-CF74AAD5460B}" type="parTrans" cxnId="{4B2EB689-1152-3C4A-B7E6-D2B0C86F3B76}">
      <dgm:prSet/>
      <dgm:spPr/>
      <dgm:t>
        <a:bodyPr/>
        <a:lstStyle/>
        <a:p>
          <a:endParaRPr lang="en-GB"/>
        </a:p>
      </dgm:t>
    </dgm:pt>
    <dgm:pt modelId="{1AF92D42-1C98-1849-B0DF-E790E963C95F}" type="sibTrans" cxnId="{4B2EB689-1152-3C4A-B7E6-D2B0C86F3B76}">
      <dgm:prSet/>
      <dgm:spPr/>
      <dgm:t>
        <a:bodyPr/>
        <a:lstStyle/>
        <a:p>
          <a:endParaRPr lang="en-GB"/>
        </a:p>
      </dgm:t>
    </dgm:pt>
    <dgm:pt modelId="{DCDCB6B1-6A46-E849-9913-FD185F46622C}">
      <dgm:prSet/>
      <dgm:spPr>
        <a:solidFill>
          <a:srgbClr val="023B82"/>
        </a:solidFill>
      </dgm:spPr>
      <dgm:t>
        <a:bodyPr/>
        <a:lstStyle/>
        <a:p>
          <a:r>
            <a:rPr lang="en-GB" dirty="0">
              <a:solidFill>
                <a:schemeClr val="bg1"/>
              </a:solidFill>
            </a:rPr>
            <a:t>Subjects</a:t>
          </a:r>
        </a:p>
      </dgm:t>
    </dgm:pt>
    <dgm:pt modelId="{3EB41238-45A8-3348-9786-213ADA613B7E}" type="parTrans" cxnId="{14ACFECC-D448-C540-8B92-37AB38E2C709}">
      <dgm:prSet/>
      <dgm:spPr/>
      <dgm:t>
        <a:bodyPr/>
        <a:lstStyle/>
        <a:p>
          <a:endParaRPr lang="en-GB"/>
        </a:p>
      </dgm:t>
    </dgm:pt>
    <dgm:pt modelId="{53DE0BAC-848A-8640-A697-2EE6D6B36C93}" type="sibTrans" cxnId="{14ACFECC-D448-C540-8B92-37AB38E2C709}">
      <dgm:prSet/>
      <dgm:spPr/>
      <dgm:t>
        <a:bodyPr/>
        <a:lstStyle/>
        <a:p>
          <a:endParaRPr lang="en-GB"/>
        </a:p>
      </dgm:t>
    </dgm:pt>
    <dgm:pt modelId="{A9938893-E381-B344-9718-B73A8AD28D51}" type="pres">
      <dgm:prSet presAssocID="{92F97650-3D03-454C-AEBD-B57DB92A0150}" presName="linearFlow" presStyleCnt="0">
        <dgm:presLayoutVars>
          <dgm:dir/>
          <dgm:animLvl val="lvl"/>
          <dgm:resizeHandles val="exact"/>
        </dgm:presLayoutVars>
      </dgm:prSet>
      <dgm:spPr/>
    </dgm:pt>
    <dgm:pt modelId="{42F3E397-A19E-5645-B7D5-6271DF581FDA}" type="pres">
      <dgm:prSet presAssocID="{DCDCB6B1-6A46-E849-9913-FD185F46622C}" presName="composite" presStyleCnt="0"/>
      <dgm:spPr/>
    </dgm:pt>
    <dgm:pt modelId="{7C2ECA01-F174-8749-A08A-0BC28EC163C1}" type="pres">
      <dgm:prSet presAssocID="{DCDCB6B1-6A46-E849-9913-FD185F46622C}" presName="parentText" presStyleLbl="alignNode1" presStyleIdx="0" presStyleCnt="3">
        <dgm:presLayoutVars>
          <dgm:chMax val="1"/>
          <dgm:bulletEnabled val="1"/>
        </dgm:presLayoutVars>
      </dgm:prSet>
      <dgm:spPr/>
    </dgm:pt>
    <dgm:pt modelId="{918CA4ED-4964-5640-ABB5-5C292F4C5B69}" type="pres">
      <dgm:prSet presAssocID="{DCDCB6B1-6A46-E849-9913-FD185F46622C}" presName="descendantText" presStyleLbl="alignAcc1" presStyleIdx="0" presStyleCnt="3" custScaleY="146852">
        <dgm:presLayoutVars>
          <dgm:bulletEnabled val="1"/>
        </dgm:presLayoutVars>
      </dgm:prSet>
      <dgm:spPr/>
    </dgm:pt>
    <dgm:pt modelId="{5EC18ED3-A1A9-D04F-AFE7-96E4EC317FFC}" type="pres">
      <dgm:prSet presAssocID="{53DE0BAC-848A-8640-A697-2EE6D6B36C93}" presName="sp" presStyleCnt="0"/>
      <dgm:spPr/>
    </dgm:pt>
    <dgm:pt modelId="{A41CB7A9-5027-AA43-B4F2-45633246C294}" type="pres">
      <dgm:prSet presAssocID="{B46E7D2C-DF9D-2D4F-B07C-01C0EF1166B9}" presName="composite" presStyleCnt="0"/>
      <dgm:spPr/>
    </dgm:pt>
    <dgm:pt modelId="{B118D28F-E16C-5249-9A23-C24E0547B34D}" type="pres">
      <dgm:prSet presAssocID="{B46E7D2C-DF9D-2D4F-B07C-01C0EF1166B9}" presName="parentText" presStyleLbl="alignNode1" presStyleIdx="1" presStyleCnt="3">
        <dgm:presLayoutVars>
          <dgm:chMax val="1"/>
          <dgm:bulletEnabled val="1"/>
        </dgm:presLayoutVars>
      </dgm:prSet>
      <dgm:spPr/>
    </dgm:pt>
    <dgm:pt modelId="{6D04FD73-8F21-F542-8068-D7D22848618B}" type="pres">
      <dgm:prSet presAssocID="{B46E7D2C-DF9D-2D4F-B07C-01C0EF1166B9}" presName="descendantText" presStyleLbl="alignAcc1" presStyleIdx="1" presStyleCnt="3" custScaleY="126084">
        <dgm:presLayoutVars>
          <dgm:bulletEnabled val="1"/>
        </dgm:presLayoutVars>
      </dgm:prSet>
      <dgm:spPr/>
    </dgm:pt>
    <dgm:pt modelId="{B15C2041-D917-2D45-878A-8D480A404292}" type="pres">
      <dgm:prSet presAssocID="{B0769DBD-9754-5945-B6AE-F08D771BA29A}" presName="sp" presStyleCnt="0"/>
      <dgm:spPr/>
    </dgm:pt>
    <dgm:pt modelId="{F8F68521-49B4-114B-A535-BF2109C6C36B}" type="pres">
      <dgm:prSet presAssocID="{9C34EE8B-9221-DB4C-832D-641107B63B67}" presName="composite" presStyleCnt="0"/>
      <dgm:spPr/>
    </dgm:pt>
    <dgm:pt modelId="{A4093D97-A969-6642-BB46-FC9F34A48A9C}" type="pres">
      <dgm:prSet presAssocID="{9C34EE8B-9221-DB4C-832D-641107B63B67}" presName="parentText" presStyleLbl="alignNode1" presStyleIdx="2" presStyleCnt="3">
        <dgm:presLayoutVars>
          <dgm:chMax val="1"/>
          <dgm:bulletEnabled val="1"/>
        </dgm:presLayoutVars>
      </dgm:prSet>
      <dgm:spPr/>
    </dgm:pt>
    <dgm:pt modelId="{BE1BE5D9-1965-7F48-BB46-9DDDCCAB1990}" type="pres">
      <dgm:prSet presAssocID="{9C34EE8B-9221-DB4C-832D-641107B63B67}" presName="descendantText" presStyleLbl="alignAcc1" presStyleIdx="2" presStyleCnt="3" custScaleY="108872">
        <dgm:presLayoutVars>
          <dgm:bulletEnabled val="1"/>
        </dgm:presLayoutVars>
      </dgm:prSet>
      <dgm:spPr/>
    </dgm:pt>
  </dgm:ptLst>
  <dgm:cxnLst>
    <dgm:cxn modelId="{774BEE0A-52B3-A64E-AC77-41F3FC6E5F0C}" type="presOf" srcId="{01E5B74E-529E-4040-A607-2414E6D6F156}" destId="{BE1BE5D9-1965-7F48-BB46-9DDDCCAB1990}" srcOrd="0" destOrd="0" presId="urn:microsoft.com/office/officeart/2005/8/layout/chevron2"/>
    <dgm:cxn modelId="{24F01B16-656D-824F-8150-82F7D5790443}" type="presOf" srcId="{B46E7D2C-DF9D-2D4F-B07C-01C0EF1166B9}" destId="{B118D28F-E16C-5249-9A23-C24E0547B34D}" srcOrd="0" destOrd="0" presId="urn:microsoft.com/office/officeart/2005/8/layout/chevron2"/>
    <dgm:cxn modelId="{82F38C16-7697-E045-B4DE-8FEFE15EAA58}" srcId="{9C34EE8B-9221-DB4C-832D-641107B63B67}" destId="{01E5B74E-529E-4040-A607-2414E6D6F156}" srcOrd="0" destOrd="0" parTransId="{4571ACBE-7C53-0D40-A114-A90B8518E708}" sibTransId="{7639AB0D-7452-1A4D-91BE-91910AFDFED7}"/>
    <dgm:cxn modelId="{F90D0425-0C73-3A4E-A4A6-370D03B730F1}" type="presOf" srcId="{86D4EEF8-F00A-F54A-9B67-C7028494D755}" destId="{6D04FD73-8F21-F542-8068-D7D22848618B}" srcOrd="0" destOrd="0" presId="urn:microsoft.com/office/officeart/2005/8/layout/chevron2"/>
    <dgm:cxn modelId="{E21B4329-0501-2748-B813-48B46D84482D}" srcId="{92F97650-3D03-454C-AEBD-B57DB92A0150}" destId="{B46E7D2C-DF9D-2D4F-B07C-01C0EF1166B9}" srcOrd="1" destOrd="0" parTransId="{5439772D-C897-6E45-B9F4-CFE4EAE97AA7}" sibTransId="{B0769DBD-9754-5945-B6AE-F08D771BA29A}"/>
    <dgm:cxn modelId="{4D223080-64D5-A84C-868E-062CD41913E0}" type="presOf" srcId="{92F97650-3D03-454C-AEBD-B57DB92A0150}" destId="{A9938893-E381-B344-9718-B73A8AD28D51}" srcOrd="0" destOrd="0" presId="urn:microsoft.com/office/officeart/2005/8/layout/chevron2"/>
    <dgm:cxn modelId="{4B2EB689-1152-3C4A-B7E6-D2B0C86F3B76}" srcId="{DCDCB6B1-6A46-E849-9913-FD185F46622C}" destId="{144FDF32-4418-F446-91BE-DF56E2A9223D}" srcOrd="0" destOrd="0" parTransId="{69DAA807-257B-1A45-A028-CF74AAD5460B}" sibTransId="{1AF92D42-1C98-1849-B0DF-E790E963C95F}"/>
    <dgm:cxn modelId="{3D44448D-D5FD-084D-9589-B8E42E6BBBBA}" type="presOf" srcId="{9C34EE8B-9221-DB4C-832D-641107B63B67}" destId="{A4093D97-A969-6642-BB46-FC9F34A48A9C}" srcOrd="0" destOrd="0" presId="urn:microsoft.com/office/officeart/2005/8/layout/chevron2"/>
    <dgm:cxn modelId="{094219B5-5AC2-524C-9B82-04DA87CEC626}" type="presOf" srcId="{DCDCB6B1-6A46-E849-9913-FD185F46622C}" destId="{7C2ECA01-F174-8749-A08A-0BC28EC163C1}" srcOrd="0" destOrd="0" presId="urn:microsoft.com/office/officeart/2005/8/layout/chevron2"/>
    <dgm:cxn modelId="{F30680C5-870B-C040-A4BD-2D7749F5922C}" srcId="{B46E7D2C-DF9D-2D4F-B07C-01C0EF1166B9}" destId="{86D4EEF8-F00A-F54A-9B67-C7028494D755}" srcOrd="0" destOrd="0" parTransId="{874FB144-D6E3-0848-830E-5FC3B30505CE}" sibTransId="{79AC7D68-2AEF-8149-89E2-6D664AD772CB}"/>
    <dgm:cxn modelId="{14ACFECC-D448-C540-8B92-37AB38E2C709}" srcId="{92F97650-3D03-454C-AEBD-B57DB92A0150}" destId="{DCDCB6B1-6A46-E849-9913-FD185F46622C}" srcOrd="0" destOrd="0" parTransId="{3EB41238-45A8-3348-9786-213ADA613B7E}" sibTransId="{53DE0BAC-848A-8640-A697-2EE6D6B36C93}"/>
    <dgm:cxn modelId="{C67E3CCD-E5C9-AB44-9342-990AAAB6D9D0}" type="presOf" srcId="{144FDF32-4418-F446-91BE-DF56E2A9223D}" destId="{918CA4ED-4964-5640-ABB5-5C292F4C5B69}" srcOrd="0" destOrd="0" presId="urn:microsoft.com/office/officeart/2005/8/layout/chevron2"/>
    <dgm:cxn modelId="{8548C0EE-0260-0C4E-A05C-C1A87221EB51}" srcId="{92F97650-3D03-454C-AEBD-B57DB92A0150}" destId="{9C34EE8B-9221-DB4C-832D-641107B63B67}" srcOrd="2" destOrd="0" parTransId="{36AD7992-0059-134A-8B02-9FB0664C9DD9}" sibTransId="{2B86684A-0C50-324A-9CF0-96B21368CDB0}"/>
    <dgm:cxn modelId="{E851E2DB-97B3-AA41-98E2-C2DA5F8A6E4C}" type="presParOf" srcId="{A9938893-E381-B344-9718-B73A8AD28D51}" destId="{42F3E397-A19E-5645-B7D5-6271DF581FDA}" srcOrd="0" destOrd="0" presId="urn:microsoft.com/office/officeart/2005/8/layout/chevron2"/>
    <dgm:cxn modelId="{FE657781-A648-114E-991E-609B66A9ECFF}" type="presParOf" srcId="{42F3E397-A19E-5645-B7D5-6271DF581FDA}" destId="{7C2ECA01-F174-8749-A08A-0BC28EC163C1}" srcOrd="0" destOrd="0" presId="urn:microsoft.com/office/officeart/2005/8/layout/chevron2"/>
    <dgm:cxn modelId="{BE293F69-9B39-A548-8EDF-866D5944A1E5}" type="presParOf" srcId="{42F3E397-A19E-5645-B7D5-6271DF581FDA}" destId="{918CA4ED-4964-5640-ABB5-5C292F4C5B69}" srcOrd="1" destOrd="0" presId="urn:microsoft.com/office/officeart/2005/8/layout/chevron2"/>
    <dgm:cxn modelId="{222092F4-B64E-EC41-A085-B620AD299F3B}" type="presParOf" srcId="{A9938893-E381-B344-9718-B73A8AD28D51}" destId="{5EC18ED3-A1A9-D04F-AFE7-96E4EC317FFC}" srcOrd="1" destOrd="0" presId="urn:microsoft.com/office/officeart/2005/8/layout/chevron2"/>
    <dgm:cxn modelId="{6C759720-6981-834C-A3E1-5CB0F94CBF6D}" type="presParOf" srcId="{A9938893-E381-B344-9718-B73A8AD28D51}" destId="{A41CB7A9-5027-AA43-B4F2-45633246C294}" srcOrd="2" destOrd="0" presId="urn:microsoft.com/office/officeart/2005/8/layout/chevron2"/>
    <dgm:cxn modelId="{C6C062C1-0612-3849-9CAB-AC5CD75BA97F}" type="presParOf" srcId="{A41CB7A9-5027-AA43-B4F2-45633246C294}" destId="{B118D28F-E16C-5249-9A23-C24E0547B34D}" srcOrd="0" destOrd="0" presId="urn:microsoft.com/office/officeart/2005/8/layout/chevron2"/>
    <dgm:cxn modelId="{67A87454-98C8-5A41-83F6-EB47E72A0F1A}" type="presParOf" srcId="{A41CB7A9-5027-AA43-B4F2-45633246C294}" destId="{6D04FD73-8F21-F542-8068-D7D22848618B}" srcOrd="1" destOrd="0" presId="urn:microsoft.com/office/officeart/2005/8/layout/chevron2"/>
    <dgm:cxn modelId="{3F3ED08B-8942-864E-AA21-70B211DB46E6}" type="presParOf" srcId="{A9938893-E381-B344-9718-B73A8AD28D51}" destId="{B15C2041-D917-2D45-878A-8D480A404292}" srcOrd="3" destOrd="0" presId="urn:microsoft.com/office/officeart/2005/8/layout/chevron2"/>
    <dgm:cxn modelId="{30DCA572-C1B8-5D46-8A6B-2A855ADA1670}" type="presParOf" srcId="{A9938893-E381-B344-9718-B73A8AD28D51}" destId="{F8F68521-49B4-114B-A535-BF2109C6C36B}" srcOrd="4" destOrd="0" presId="urn:microsoft.com/office/officeart/2005/8/layout/chevron2"/>
    <dgm:cxn modelId="{2F500B5A-FE5C-5F46-ACD9-33DF92119F22}" type="presParOf" srcId="{F8F68521-49B4-114B-A535-BF2109C6C36B}" destId="{A4093D97-A969-6642-BB46-FC9F34A48A9C}" srcOrd="0" destOrd="0" presId="urn:microsoft.com/office/officeart/2005/8/layout/chevron2"/>
    <dgm:cxn modelId="{DD725545-8B7D-104A-A740-4ABB96092C56}" type="presParOf" srcId="{F8F68521-49B4-114B-A535-BF2109C6C36B}" destId="{BE1BE5D9-1965-7F48-BB46-9DDDCCAB19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34DE1-3815-4407-9846-84D1DBAA16C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948EF30-4EED-4DF8-A93D-70D543278ACE}">
      <dgm:prSet custT="1"/>
      <dgm:spPr>
        <a:solidFill>
          <a:srgbClr val="023B82"/>
        </a:solidFill>
      </dgm:spPr>
      <dgm:t>
        <a:bodyPr/>
        <a:lstStyle/>
        <a:p>
          <a:r>
            <a:rPr lang="en-US" sz="2000" dirty="0"/>
            <a:t>Graded 0 to 7</a:t>
          </a:r>
        </a:p>
      </dgm:t>
    </dgm:pt>
    <dgm:pt modelId="{FF5AA0EB-78C1-4E05-B3D9-6A5475C6CEEF}" type="parTrans" cxnId="{C2A320DA-3865-4C06-82F7-7EA644A6F9DD}">
      <dgm:prSet/>
      <dgm:spPr/>
      <dgm:t>
        <a:bodyPr/>
        <a:lstStyle/>
        <a:p>
          <a:endParaRPr lang="en-US"/>
        </a:p>
      </dgm:t>
    </dgm:pt>
    <dgm:pt modelId="{0EECEA9E-2C7A-4AFB-8552-661BDBC17BB4}" type="sibTrans" cxnId="{C2A320DA-3865-4C06-82F7-7EA644A6F9DD}">
      <dgm:prSet/>
      <dgm:spPr/>
      <dgm:t>
        <a:bodyPr/>
        <a:lstStyle/>
        <a:p>
          <a:endParaRPr lang="en-US"/>
        </a:p>
      </dgm:t>
    </dgm:pt>
    <dgm:pt modelId="{BE7438ED-E278-478F-B401-A63092685FD5}">
      <dgm:prSet custT="1"/>
      <dgm:spPr>
        <a:solidFill>
          <a:srgbClr val="023B82"/>
        </a:solidFill>
      </dgm:spPr>
      <dgm:t>
        <a:bodyPr/>
        <a:lstStyle/>
        <a:p>
          <a:r>
            <a:rPr lang="en-US" sz="2000" dirty="0"/>
            <a:t>+1 and +2 most frequently had highest grade of impingement</a:t>
          </a:r>
        </a:p>
      </dgm:t>
    </dgm:pt>
    <dgm:pt modelId="{9137D529-9692-43BC-97E6-DCC79F292B53}" type="parTrans" cxnId="{BFC632C8-1AD2-49E3-873B-E1BBF3394EF1}">
      <dgm:prSet/>
      <dgm:spPr/>
      <dgm:t>
        <a:bodyPr/>
        <a:lstStyle/>
        <a:p>
          <a:endParaRPr lang="en-US"/>
        </a:p>
      </dgm:t>
    </dgm:pt>
    <dgm:pt modelId="{FE8A688A-6CB2-446F-B92D-1FA96A573DA2}" type="sibTrans" cxnId="{BFC632C8-1AD2-49E3-873B-E1BBF3394EF1}">
      <dgm:prSet/>
      <dgm:spPr/>
      <dgm:t>
        <a:bodyPr/>
        <a:lstStyle/>
        <a:p>
          <a:endParaRPr lang="en-US"/>
        </a:p>
      </dgm:t>
    </dgm:pt>
    <dgm:pt modelId="{B2F5828A-7187-491F-87A4-BE11B534D88B}">
      <dgm:prSet custT="1"/>
      <dgm:spPr>
        <a:solidFill>
          <a:srgbClr val="023B82"/>
        </a:solidFill>
      </dgm:spPr>
      <dgm:t>
        <a:bodyPr/>
        <a:lstStyle/>
        <a:p>
          <a:r>
            <a:rPr lang="en-US" sz="2000" dirty="0"/>
            <a:t>Correlates with previous literature </a:t>
          </a:r>
        </a:p>
        <a:p>
          <a:r>
            <a:rPr lang="en-US" sz="1200" dirty="0"/>
            <a:t>(Clayton and Stubbs, 2016)</a:t>
          </a:r>
        </a:p>
      </dgm:t>
    </dgm:pt>
    <dgm:pt modelId="{23333473-FB00-4E75-B68F-E47A561579D7}" type="parTrans" cxnId="{621EE7B1-0064-4CB5-8C57-9AE0A1889141}">
      <dgm:prSet/>
      <dgm:spPr/>
      <dgm:t>
        <a:bodyPr/>
        <a:lstStyle/>
        <a:p>
          <a:endParaRPr lang="en-US"/>
        </a:p>
      </dgm:t>
    </dgm:pt>
    <dgm:pt modelId="{78B33A02-0802-494F-860F-19EF89CFBD4C}" type="sibTrans" cxnId="{621EE7B1-0064-4CB5-8C57-9AE0A1889141}">
      <dgm:prSet/>
      <dgm:spPr/>
      <dgm:t>
        <a:bodyPr/>
        <a:lstStyle/>
        <a:p>
          <a:endParaRPr lang="en-US"/>
        </a:p>
      </dgm:t>
    </dgm:pt>
    <dgm:pt modelId="{DD042F80-DF02-8F44-B40A-0FE948FB5049}">
      <dgm:prSet custT="1"/>
      <dgm:spPr>
        <a:solidFill>
          <a:srgbClr val="023B82"/>
        </a:solidFill>
      </dgm:spPr>
      <dgm:t>
        <a:bodyPr/>
        <a:lstStyle/>
        <a:p>
          <a:r>
            <a:rPr lang="en-US" sz="2000" dirty="0"/>
            <a:t>N: 22 horses</a:t>
          </a:r>
        </a:p>
        <a:p>
          <a:r>
            <a:rPr lang="en-US" sz="2000" dirty="0"/>
            <a:t>120 impinging ‘kissing spines’ – 42.5% in caudally inclined and 57.5% in cranially inclined</a:t>
          </a:r>
        </a:p>
      </dgm:t>
    </dgm:pt>
    <dgm:pt modelId="{F01E5CE5-8F7A-1648-ABB2-488686DDA66C}" type="parTrans" cxnId="{E3B0593B-C162-6B4F-8DDB-ED4308405B19}">
      <dgm:prSet/>
      <dgm:spPr/>
      <dgm:t>
        <a:bodyPr/>
        <a:lstStyle/>
        <a:p>
          <a:endParaRPr lang="en-GB"/>
        </a:p>
      </dgm:t>
    </dgm:pt>
    <dgm:pt modelId="{51B2485A-F284-634A-B8AA-93F3806371AC}" type="sibTrans" cxnId="{E3B0593B-C162-6B4F-8DDB-ED4308405B19}">
      <dgm:prSet/>
      <dgm:spPr/>
      <dgm:t>
        <a:bodyPr/>
        <a:lstStyle/>
        <a:p>
          <a:endParaRPr lang="en-GB"/>
        </a:p>
      </dgm:t>
    </dgm:pt>
    <dgm:pt modelId="{CB6E79BE-0D1E-2047-9A13-C6D650641A43}" type="pres">
      <dgm:prSet presAssocID="{71C34DE1-3815-4407-9846-84D1DBAA16C1}" presName="Name0" presStyleCnt="0">
        <dgm:presLayoutVars>
          <dgm:dir/>
          <dgm:animLvl val="lvl"/>
          <dgm:resizeHandles val="exact"/>
        </dgm:presLayoutVars>
      </dgm:prSet>
      <dgm:spPr/>
    </dgm:pt>
    <dgm:pt modelId="{C7F638F6-3AF1-5C49-8FB3-455350CB784F}" type="pres">
      <dgm:prSet presAssocID="{B2F5828A-7187-491F-87A4-BE11B534D88B}" presName="boxAndChildren" presStyleCnt="0"/>
      <dgm:spPr/>
    </dgm:pt>
    <dgm:pt modelId="{DDD2FA55-A06D-E048-ABCF-8E32D95677B8}" type="pres">
      <dgm:prSet presAssocID="{B2F5828A-7187-491F-87A4-BE11B534D88B}" presName="parentTextBox" presStyleLbl="node1" presStyleIdx="0" presStyleCnt="4" custScaleY="134594"/>
      <dgm:spPr/>
    </dgm:pt>
    <dgm:pt modelId="{8C72D650-9F36-EB43-9305-BD2BF9EF89AD}" type="pres">
      <dgm:prSet presAssocID="{FE8A688A-6CB2-446F-B92D-1FA96A573DA2}" presName="sp" presStyleCnt="0"/>
      <dgm:spPr/>
    </dgm:pt>
    <dgm:pt modelId="{29263CD7-6808-DA48-96CE-BC4D260320B7}" type="pres">
      <dgm:prSet presAssocID="{BE7438ED-E278-478F-B401-A63092685FD5}" presName="arrowAndChildren" presStyleCnt="0"/>
      <dgm:spPr/>
    </dgm:pt>
    <dgm:pt modelId="{C9A91A53-9888-D44C-96A4-C8F147E7B6CB}" type="pres">
      <dgm:prSet presAssocID="{BE7438ED-E278-478F-B401-A63092685FD5}" presName="parentTextArrow" presStyleLbl="node1" presStyleIdx="1" presStyleCnt="4"/>
      <dgm:spPr/>
    </dgm:pt>
    <dgm:pt modelId="{23248FCB-5751-B74B-92C0-22A2EC6F9491}" type="pres">
      <dgm:prSet presAssocID="{0EECEA9E-2C7A-4AFB-8552-661BDBC17BB4}" presName="sp" presStyleCnt="0"/>
      <dgm:spPr/>
    </dgm:pt>
    <dgm:pt modelId="{FBF62C0C-17E5-E647-B76D-D31BB69F0354}" type="pres">
      <dgm:prSet presAssocID="{F948EF30-4EED-4DF8-A93D-70D543278ACE}" presName="arrowAndChildren" presStyleCnt="0"/>
      <dgm:spPr/>
    </dgm:pt>
    <dgm:pt modelId="{FAA586AC-DA5E-CC40-892A-B0269CC24ADB}" type="pres">
      <dgm:prSet presAssocID="{F948EF30-4EED-4DF8-A93D-70D543278ACE}" presName="parentTextArrow" presStyleLbl="node1" presStyleIdx="2" presStyleCnt="4" custScaleY="90420"/>
      <dgm:spPr/>
    </dgm:pt>
    <dgm:pt modelId="{5FBE85DC-DF1C-904C-84E0-0E1694BE5537}" type="pres">
      <dgm:prSet presAssocID="{51B2485A-F284-634A-B8AA-93F3806371AC}" presName="sp" presStyleCnt="0"/>
      <dgm:spPr/>
    </dgm:pt>
    <dgm:pt modelId="{904B8912-96D2-E548-924C-159F85E055B7}" type="pres">
      <dgm:prSet presAssocID="{DD042F80-DF02-8F44-B40A-0FE948FB5049}" presName="arrowAndChildren" presStyleCnt="0"/>
      <dgm:spPr/>
    </dgm:pt>
    <dgm:pt modelId="{EB1944D5-7ADF-3844-B57D-232C2D694AB5}" type="pres">
      <dgm:prSet presAssocID="{DD042F80-DF02-8F44-B40A-0FE948FB5049}" presName="parentTextArrow" presStyleLbl="node1" presStyleIdx="3" presStyleCnt="4" custScaleY="193824"/>
      <dgm:spPr/>
    </dgm:pt>
  </dgm:ptLst>
  <dgm:cxnLst>
    <dgm:cxn modelId="{E3B0593B-C162-6B4F-8DDB-ED4308405B19}" srcId="{71C34DE1-3815-4407-9846-84D1DBAA16C1}" destId="{DD042F80-DF02-8F44-B40A-0FE948FB5049}" srcOrd="0" destOrd="0" parTransId="{F01E5CE5-8F7A-1648-ABB2-488686DDA66C}" sibTransId="{51B2485A-F284-634A-B8AA-93F3806371AC}"/>
    <dgm:cxn modelId="{6B598B60-0D10-804D-8B64-64045AD53098}" type="presOf" srcId="{DD042F80-DF02-8F44-B40A-0FE948FB5049}" destId="{EB1944D5-7ADF-3844-B57D-232C2D694AB5}" srcOrd="0" destOrd="0" presId="urn:microsoft.com/office/officeart/2005/8/layout/process4"/>
    <dgm:cxn modelId="{B74EFC68-0DDA-7E4F-AFB4-1677BF405B0A}" type="presOf" srcId="{71C34DE1-3815-4407-9846-84D1DBAA16C1}" destId="{CB6E79BE-0D1E-2047-9A13-C6D650641A43}" srcOrd="0" destOrd="0" presId="urn:microsoft.com/office/officeart/2005/8/layout/process4"/>
    <dgm:cxn modelId="{1ADD3C85-AEE6-AD44-83D0-DD665374F208}" type="presOf" srcId="{F948EF30-4EED-4DF8-A93D-70D543278ACE}" destId="{FAA586AC-DA5E-CC40-892A-B0269CC24ADB}" srcOrd="0" destOrd="0" presId="urn:microsoft.com/office/officeart/2005/8/layout/process4"/>
    <dgm:cxn modelId="{E044918C-42AB-C34D-87E1-5976E9048148}" type="presOf" srcId="{B2F5828A-7187-491F-87A4-BE11B534D88B}" destId="{DDD2FA55-A06D-E048-ABCF-8E32D95677B8}" srcOrd="0" destOrd="0" presId="urn:microsoft.com/office/officeart/2005/8/layout/process4"/>
    <dgm:cxn modelId="{621EE7B1-0064-4CB5-8C57-9AE0A1889141}" srcId="{71C34DE1-3815-4407-9846-84D1DBAA16C1}" destId="{B2F5828A-7187-491F-87A4-BE11B534D88B}" srcOrd="3" destOrd="0" parTransId="{23333473-FB00-4E75-B68F-E47A561579D7}" sibTransId="{78B33A02-0802-494F-860F-19EF89CFBD4C}"/>
    <dgm:cxn modelId="{BFC632C8-1AD2-49E3-873B-E1BBF3394EF1}" srcId="{71C34DE1-3815-4407-9846-84D1DBAA16C1}" destId="{BE7438ED-E278-478F-B401-A63092685FD5}" srcOrd="2" destOrd="0" parTransId="{9137D529-9692-43BC-97E6-DCC79F292B53}" sibTransId="{FE8A688A-6CB2-446F-B92D-1FA96A573DA2}"/>
    <dgm:cxn modelId="{C2A320DA-3865-4C06-82F7-7EA644A6F9DD}" srcId="{71C34DE1-3815-4407-9846-84D1DBAA16C1}" destId="{F948EF30-4EED-4DF8-A93D-70D543278ACE}" srcOrd="1" destOrd="0" parTransId="{FF5AA0EB-78C1-4E05-B3D9-6A5475C6CEEF}" sibTransId="{0EECEA9E-2C7A-4AFB-8552-661BDBC17BB4}"/>
    <dgm:cxn modelId="{7DD177DE-B07C-8F44-ABC0-9706675EC446}" type="presOf" srcId="{BE7438ED-E278-478F-B401-A63092685FD5}" destId="{C9A91A53-9888-D44C-96A4-C8F147E7B6CB}" srcOrd="0" destOrd="0" presId="urn:microsoft.com/office/officeart/2005/8/layout/process4"/>
    <dgm:cxn modelId="{0DF487FB-C96B-8447-84B7-A75774BCFF24}" type="presParOf" srcId="{CB6E79BE-0D1E-2047-9A13-C6D650641A43}" destId="{C7F638F6-3AF1-5C49-8FB3-455350CB784F}" srcOrd="0" destOrd="0" presId="urn:microsoft.com/office/officeart/2005/8/layout/process4"/>
    <dgm:cxn modelId="{0F45A211-DDCD-3840-84CF-262F406AFF4A}" type="presParOf" srcId="{C7F638F6-3AF1-5C49-8FB3-455350CB784F}" destId="{DDD2FA55-A06D-E048-ABCF-8E32D95677B8}" srcOrd="0" destOrd="0" presId="urn:microsoft.com/office/officeart/2005/8/layout/process4"/>
    <dgm:cxn modelId="{CFA85874-8881-A74C-8EE2-6D738CB25D78}" type="presParOf" srcId="{CB6E79BE-0D1E-2047-9A13-C6D650641A43}" destId="{8C72D650-9F36-EB43-9305-BD2BF9EF89AD}" srcOrd="1" destOrd="0" presId="urn:microsoft.com/office/officeart/2005/8/layout/process4"/>
    <dgm:cxn modelId="{42316D90-71A4-3E49-AE34-4BA4828570AE}" type="presParOf" srcId="{CB6E79BE-0D1E-2047-9A13-C6D650641A43}" destId="{29263CD7-6808-DA48-96CE-BC4D260320B7}" srcOrd="2" destOrd="0" presId="urn:microsoft.com/office/officeart/2005/8/layout/process4"/>
    <dgm:cxn modelId="{62B2637B-B572-D740-AE0A-E8860930BD60}" type="presParOf" srcId="{29263CD7-6808-DA48-96CE-BC4D260320B7}" destId="{C9A91A53-9888-D44C-96A4-C8F147E7B6CB}" srcOrd="0" destOrd="0" presId="urn:microsoft.com/office/officeart/2005/8/layout/process4"/>
    <dgm:cxn modelId="{9B73D936-DBC3-C54C-B4F8-7DF5F617EC23}" type="presParOf" srcId="{CB6E79BE-0D1E-2047-9A13-C6D650641A43}" destId="{23248FCB-5751-B74B-92C0-22A2EC6F9491}" srcOrd="3" destOrd="0" presId="urn:microsoft.com/office/officeart/2005/8/layout/process4"/>
    <dgm:cxn modelId="{71E387BE-9A18-FF4B-9750-24FF6B1F3444}" type="presParOf" srcId="{CB6E79BE-0D1E-2047-9A13-C6D650641A43}" destId="{FBF62C0C-17E5-E647-B76D-D31BB69F0354}" srcOrd="4" destOrd="0" presId="urn:microsoft.com/office/officeart/2005/8/layout/process4"/>
    <dgm:cxn modelId="{7DEE0371-3370-8141-8AF4-44EE0E3A46A9}" type="presParOf" srcId="{FBF62C0C-17E5-E647-B76D-D31BB69F0354}" destId="{FAA586AC-DA5E-CC40-892A-B0269CC24ADB}" srcOrd="0" destOrd="0" presId="urn:microsoft.com/office/officeart/2005/8/layout/process4"/>
    <dgm:cxn modelId="{8FFA4EC0-4F03-1E44-BF39-7593B89002C4}" type="presParOf" srcId="{CB6E79BE-0D1E-2047-9A13-C6D650641A43}" destId="{5FBE85DC-DF1C-904C-84E0-0E1694BE5537}" srcOrd="5" destOrd="0" presId="urn:microsoft.com/office/officeart/2005/8/layout/process4"/>
    <dgm:cxn modelId="{F04CD3C5-806C-BD48-8ACF-E4AB93B7E5D6}" type="presParOf" srcId="{CB6E79BE-0D1E-2047-9A13-C6D650641A43}" destId="{904B8912-96D2-E548-924C-159F85E055B7}" srcOrd="6" destOrd="0" presId="urn:microsoft.com/office/officeart/2005/8/layout/process4"/>
    <dgm:cxn modelId="{D8805009-4E10-E045-AFE6-9F6101C1A924}" type="presParOf" srcId="{904B8912-96D2-E548-924C-159F85E055B7}" destId="{EB1944D5-7ADF-3844-B57D-232C2D694AB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5510-1C45-4472-ACA5-64EAACF87080}">
      <dsp:nvSpPr>
        <dsp:cNvPr id="0" name=""/>
        <dsp:cNvSpPr/>
      </dsp:nvSpPr>
      <dsp:spPr>
        <a:xfrm>
          <a:off x="425455" y="1914"/>
          <a:ext cx="2036082" cy="787516"/>
        </a:xfrm>
        <a:prstGeom prst="roundRect">
          <a:avLst>
            <a:gd name="adj" fmla="val 10000"/>
          </a:avLst>
        </a:prstGeom>
        <a:solidFill>
          <a:srgbClr val="023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n>
                <a:noFill/>
              </a:ln>
            </a:rPr>
            <a:t>Aims</a:t>
          </a:r>
          <a:endParaRPr lang="en-US" sz="3200" kern="1200" dirty="0">
            <a:ln>
              <a:noFill/>
            </a:ln>
          </a:endParaRPr>
        </a:p>
      </dsp:txBody>
      <dsp:txXfrm>
        <a:off x="448521" y="24980"/>
        <a:ext cx="1989950" cy="741384"/>
      </dsp:txXfrm>
    </dsp:sp>
    <dsp:sp modelId="{FF7A273E-EB11-4B0A-BAFA-561E72DEBB04}">
      <dsp:nvSpPr>
        <dsp:cNvPr id="0" name=""/>
        <dsp:cNvSpPr/>
      </dsp:nvSpPr>
      <dsp:spPr>
        <a:xfrm>
          <a:off x="629063" y="789430"/>
          <a:ext cx="203608" cy="892751"/>
        </a:xfrm>
        <a:custGeom>
          <a:avLst/>
          <a:gdLst/>
          <a:ahLst/>
          <a:cxnLst/>
          <a:rect l="0" t="0" r="0" b="0"/>
          <a:pathLst>
            <a:path>
              <a:moveTo>
                <a:pt x="0" y="0"/>
              </a:moveTo>
              <a:lnTo>
                <a:pt x="0" y="892751"/>
              </a:lnTo>
              <a:lnTo>
                <a:pt x="203608" y="892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DD65A1-5303-48F4-9F65-DA33CC697F07}">
      <dsp:nvSpPr>
        <dsp:cNvPr id="0" name=""/>
        <dsp:cNvSpPr/>
      </dsp:nvSpPr>
      <dsp:spPr>
        <a:xfrm>
          <a:off x="832671" y="1043941"/>
          <a:ext cx="3502013" cy="1276481"/>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n>
                <a:noFill/>
              </a:ln>
            </a:rPr>
            <a:t>Compare area of bone removed for proposed cranial and caudal wedge ostectomies</a:t>
          </a:r>
        </a:p>
      </dsp:txBody>
      <dsp:txXfrm>
        <a:off x="870058" y="1081328"/>
        <a:ext cx="3427239" cy="1201707"/>
      </dsp:txXfrm>
    </dsp:sp>
    <dsp:sp modelId="{C71C600D-CDC4-48FE-BAB4-073D6783D468}">
      <dsp:nvSpPr>
        <dsp:cNvPr id="0" name=""/>
        <dsp:cNvSpPr/>
      </dsp:nvSpPr>
      <dsp:spPr>
        <a:xfrm>
          <a:off x="629063" y="789430"/>
          <a:ext cx="203608" cy="2294522"/>
        </a:xfrm>
        <a:custGeom>
          <a:avLst/>
          <a:gdLst/>
          <a:ahLst/>
          <a:cxnLst/>
          <a:rect l="0" t="0" r="0" b="0"/>
          <a:pathLst>
            <a:path>
              <a:moveTo>
                <a:pt x="0" y="0"/>
              </a:moveTo>
              <a:lnTo>
                <a:pt x="0" y="2294522"/>
              </a:lnTo>
              <a:lnTo>
                <a:pt x="203608" y="22945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2B721D-9471-4EFD-8CD8-018EF1A03402}">
      <dsp:nvSpPr>
        <dsp:cNvPr id="0" name=""/>
        <dsp:cNvSpPr/>
      </dsp:nvSpPr>
      <dsp:spPr>
        <a:xfrm>
          <a:off x="832671" y="2574932"/>
          <a:ext cx="3502029" cy="1018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n>
                <a:noFill/>
              </a:ln>
            </a:rPr>
            <a:t>Compare occurrence of NECs when surgical error is considered</a:t>
          </a:r>
        </a:p>
      </dsp:txBody>
      <dsp:txXfrm>
        <a:off x="862488" y="2604749"/>
        <a:ext cx="3442395" cy="958407"/>
      </dsp:txXfrm>
    </dsp:sp>
    <dsp:sp modelId="{AC911C6A-9403-4C7A-B9A3-4B711D8C6F44}">
      <dsp:nvSpPr>
        <dsp:cNvPr id="0" name=""/>
        <dsp:cNvSpPr/>
      </dsp:nvSpPr>
      <dsp:spPr>
        <a:xfrm>
          <a:off x="629063" y="789430"/>
          <a:ext cx="203608" cy="3748693"/>
        </a:xfrm>
        <a:custGeom>
          <a:avLst/>
          <a:gdLst/>
          <a:ahLst/>
          <a:cxnLst/>
          <a:rect l="0" t="0" r="0" b="0"/>
          <a:pathLst>
            <a:path>
              <a:moveTo>
                <a:pt x="0" y="0"/>
              </a:moveTo>
              <a:lnTo>
                <a:pt x="0" y="3748693"/>
              </a:lnTo>
              <a:lnTo>
                <a:pt x="203608" y="37486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9599C-DB8D-4862-9032-F1FB6BCCECC0}">
      <dsp:nvSpPr>
        <dsp:cNvPr id="0" name=""/>
        <dsp:cNvSpPr/>
      </dsp:nvSpPr>
      <dsp:spPr>
        <a:xfrm>
          <a:off x="832671" y="3847484"/>
          <a:ext cx="3502029" cy="13812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n>
                <a:noFill/>
              </a:ln>
            </a:rPr>
            <a:t>Compare ‘exit angle’ of proposed ostectomy cuts for cranial and caudal wedge ostectomies</a:t>
          </a:r>
        </a:p>
      </dsp:txBody>
      <dsp:txXfrm>
        <a:off x="873127" y="3887940"/>
        <a:ext cx="3421117" cy="1300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ECA01-F174-8749-A08A-0BC28EC163C1}">
      <dsp:nvSpPr>
        <dsp:cNvPr id="0" name=""/>
        <dsp:cNvSpPr/>
      </dsp:nvSpPr>
      <dsp:spPr>
        <a:xfrm rot="5400000">
          <a:off x="-251728" y="567972"/>
          <a:ext cx="1678187" cy="1174731"/>
        </a:xfrm>
        <a:prstGeom prst="chevron">
          <a:avLst/>
        </a:prstGeom>
        <a:solidFill>
          <a:srgbClr val="023B8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Subjects</a:t>
          </a:r>
        </a:p>
      </dsp:txBody>
      <dsp:txXfrm rot="-5400000">
        <a:off x="1" y="903610"/>
        <a:ext cx="1174731" cy="503456"/>
      </dsp:txXfrm>
    </dsp:sp>
    <dsp:sp modelId="{918CA4ED-4964-5640-ABB5-5C292F4C5B69}">
      <dsp:nvSpPr>
        <dsp:cNvPr id="0" name=""/>
        <dsp:cNvSpPr/>
      </dsp:nvSpPr>
      <dsp:spPr>
        <a:xfrm rot="5400000">
          <a:off x="2300516" y="-1065077"/>
          <a:ext cx="1601893" cy="3853464"/>
        </a:xfrm>
        <a:prstGeom prst="round2SameRect">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TBs presented to Philip Leverhulme Equine Hospital for investigation of poor performance or thoracolumbar pain</a:t>
          </a:r>
        </a:p>
      </dsp:txBody>
      <dsp:txXfrm rot="-5400000">
        <a:off x="1174731" y="138906"/>
        <a:ext cx="3775266" cy="1445497"/>
      </dsp:txXfrm>
    </dsp:sp>
    <dsp:sp modelId="{B118D28F-E16C-5249-9A23-C24E0547B34D}">
      <dsp:nvSpPr>
        <dsp:cNvPr id="0" name=""/>
        <dsp:cNvSpPr/>
      </dsp:nvSpPr>
      <dsp:spPr>
        <a:xfrm rot="5400000">
          <a:off x="-251728" y="2217529"/>
          <a:ext cx="1678187" cy="1174731"/>
        </a:xfrm>
        <a:prstGeom prst="chevron">
          <a:avLst/>
        </a:prstGeom>
        <a:solidFill>
          <a:srgbClr val="023B8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Included</a:t>
          </a:r>
        </a:p>
      </dsp:txBody>
      <dsp:txXfrm rot="-5400000">
        <a:off x="1" y="2553167"/>
        <a:ext cx="1174731" cy="503456"/>
      </dsp:txXfrm>
    </dsp:sp>
    <dsp:sp modelId="{6D04FD73-8F21-F542-8068-D7D22848618B}">
      <dsp:nvSpPr>
        <dsp:cNvPr id="0" name=""/>
        <dsp:cNvSpPr/>
      </dsp:nvSpPr>
      <dsp:spPr>
        <a:xfrm rot="5400000">
          <a:off x="2413787" y="584480"/>
          <a:ext cx="1375351" cy="3853464"/>
        </a:xfrm>
        <a:prstGeom prst="round2SameRect">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Horses included that had radiographic examination of thoracolumbar region</a:t>
          </a:r>
          <a:endParaRPr lang="en-GB" sz="2200" kern="1200" dirty="0"/>
        </a:p>
      </dsp:txBody>
      <dsp:txXfrm rot="-5400000">
        <a:off x="1174731" y="1890676"/>
        <a:ext cx="3786325" cy="1241073"/>
      </dsp:txXfrm>
    </dsp:sp>
    <dsp:sp modelId="{A4093D97-A969-6642-BB46-FC9F34A48A9C}">
      <dsp:nvSpPr>
        <dsp:cNvPr id="0" name=""/>
        <dsp:cNvSpPr/>
      </dsp:nvSpPr>
      <dsp:spPr>
        <a:xfrm rot="5400000">
          <a:off x="-251728" y="3773211"/>
          <a:ext cx="1678187" cy="1174731"/>
        </a:xfrm>
        <a:prstGeom prst="chevron">
          <a:avLst/>
        </a:prstGeom>
        <a:solidFill>
          <a:srgbClr val="023B8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Excluded</a:t>
          </a:r>
        </a:p>
      </dsp:txBody>
      <dsp:txXfrm rot="-5400000">
        <a:off x="1" y="4108849"/>
        <a:ext cx="1174731" cy="503456"/>
      </dsp:txXfrm>
    </dsp:sp>
    <dsp:sp modelId="{BE1BE5D9-1965-7F48-BB46-9DDDCCAB1990}">
      <dsp:nvSpPr>
        <dsp:cNvPr id="0" name=""/>
        <dsp:cNvSpPr/>
      </dsp:nvSpPr>
      <dsp:spPr>
        <a:xfrm rot="5400000">
          <a:off x="2507663" y="2140162"/>
          <a:ext cx="1187599" cy="3853464"/>
        </a:xfrm>
        <a:prstGeom prst="round2SameRect">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Absence of ‘kissing spines’, or inadequate radiographic detail</a:t>
          </a:r>
          <a:endParaRPr lang="en-GB" sz="2200" kern="1200" dirty="0"/>
        </a:p>
      </dsp:txBody>
      <dsp:txXfrm rot="-5400000">
        <a:off x="1174731" y="3531068"/>
        <a:ext cx="3795490" cy="1071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2FA55-A06D-E048-ABCF-8E32D95677B8}">
      <dsp:nvSpPr>
        <dsp:cNvPr id="0" name=""/>
        <dsp:cNvSpPr/>
      </dsp:nvSpPr>
      <dsp:spPr>
        <a:xfrm>
          <a:off x="0" y="4302927"/>
          <a:ext cx="4758906" cy="987465"/>
        </a:xfrm>
        <a:prstGeom prst="rect">
          <a:avLst/>
        </a:prstGeom>
        <a:solidFill>
          <a:srgbClr val="023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Correlates with previous literature </a:t>
          </a:r>
        </a:p>
        <a:p>
          <a:pPr marL="0" lvl="0" indent="0" algn="ctr" defTabSz="889000">
            <a:lnSpc>
              <a:spcPct val="90000"/>
            </a:lnSpc>
            <a:spcBef>
              <a:spcPct val="0"/>
            </a:spcBef>
            <a:spcAft>
              <a:spcPct val="35000"/>
            </a:spcAft>
            <a:buNone/>
          </a:pPr>
          <a:r>
            <a:rPr lang="en-US" sz="1200" kern="1200" dirty="0"/>
            <a:t>(Clayton and Stubbs, 2016)</a:t>
          </a:r>
        </a:p>
      </dsp:txBody>
      <dsp:txXfrm>
        <a:off x="0" y="4302927"/>
        <a:ext cx="4758906" cy="987465"/>
      </dsp:txXfrm>
    </dsp:sp>
    <dsp:sp modelId="{C9A91A53-9888-D44C-96A4-C8F147E7B6CB}">
      <dsp:nvSpPr>
        <dsp:cNvPr id="0" name=""/>
        <dsp:cNvSpPr/>
      </dsp:nvSpPr>
      <dsp:spPr>
        <a:xfrm rot="10800000">
          <a:off x="0" y="3185560"/>
          <a:ext cx="4758906" cy="1128372"/>
        </a:xfrm>
        <a:prstGeom prst="upArrowCallout">
          <a:avLst/>
        </a:prstGeom>
        <a:solidFill>
          <a:srgbClr val="023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+1 and +2 most frequently had highest grade of impingement</a:t>
          </a:r>
        </a:p>
      </dsp:txBody>
      <dsp:txXfrm rot="10800000">
        <a:off x="0" y="3185560"/>
        <a:ext cx="4758906" cy="733182"/>
      </dsp:txXfrm>
    </dsp:sp>
    <dsp:sp modelId="{FAA586AC-DA5E-CC40-892A-B0269CC24ADB}">
      <dsp:nvSpPr>
        <dsp:cNvPr id="0" name=""/>
        <dsp:cNvSpPr/>
      </dsp:nvSpPr>
      <dsp:spPr>
        <a:xfrm rot="10800000">
          <a:off x="0" y="2176291"/>
          <a:ext cx="4758906" cy="1020274"/>
        </a:xfrm>
        <a:prstGeom prst="upArrowCallout">
          <a:avLst/>
        </a:prstGeom>
        <a:solidFill>
          <a:srgbClr val="023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Graded 0 to 7</a:t>
          </a:r>
        </a:p>
      </dsp:txBody>
      <dsp:txXfrm rot="10800000">
        <a:off x="0" y="2176291"/>
        <a:ext cx="4758906" cy="662943"/>
      </dsp:txXfrm>
    </dsp:sp>
    <dsp:sp modelId="{EB1944D5-7ADF-3844-B57D-232C2D694AB5}">
      <dsp:nvSpPr>
        <dsp:cNvPr id="0" name=""/>
        <dsp:cNvSpPr/>
      </dsp:nvSpPr>
      <dsp:spPr>
        <a:xfrm rot="10800000">
          <a:off x="0" y="240"/>
          <a:ext cx="4758906" cy="2187056"/>
        </a:xfrm>
        <a:prstGeom prst="upArrowCallout">
          <a:avLst/>
        </a:prstGeom>
        <a:solidFill>
          <a:srgbClr val="023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 22 horses</a:t>
          </a:r>
        </a:p>
        <a:p>
          <a:pPr marL="0" lvl="0" indent="0" algn="ctr" defTabSz="889000">
            <a:lnSpc>
              <a:spcPct val="90000"/>
            </a:lnSpc>
            <a:spcBef>
              <a:spcPct val="0"/>
            </a:spcBef>
            <a:spcAft>
              <a:spcPct val="35000"/>
            </a:spcAft>
            <a:buNone/>
          </a:pPr>
          <a:r>
            <a:rPr lang="en-US" sz="2000" kern="1200" dirty="0"/>
            <a:t>120 impinging ‘kissing spines’ – 42.5% in caudally inclined and 57.5% in cranially inclined</a:t>
          </a:r>
        </a:p>
      </dsp:txBody>
      <dsp:txXfrm rot="10800000">
        <a:off x="0" y="240"/>
        <a:ext cx="4758906" cy="14210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E88FA-0DFE-3B4E-A7BA-116E994EC063}" type="datetimeFigureOut">
              <a:rPr lang="en-US" smtClean="0"/>
              <a:t>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C309E-B92B-A14C-8911-EF5BF891AE3D}" type="slidenum">
              <a:rPr lang="en-US" smtClean="0"/>
              <a:t>‹#›</a:t>
            </a:fld>
            <a:endParaRPr lang="en-US"/>
          </a:p>
        </p:txBody>
      </p:sp>
    </p:spTree>
    <p:extLst>
      <p:ext uri="{BB962C8B-B14F-4D97-AF65-F5344CB8AC3E}">
        <p14:creationId xmlns:p14="http://schemas.microsoft.com/office/powerpoint/2010/main" val="237777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I am veterinary student from the University of Liverpool. </a:t>
            </a:r>
          </a:p>
          <a:p>
            <a:endParaRPr lang="en-GB" dirty="0"/>
          </a:p>
          <a:p>
            <a:r>
              <a:rPr lang="en-GB" dirty="0"/>
              <a:t>It is a privilege to present here today. I am grateful to Beaufort Cottage Educational Trust for sponsoring my summer studentship. I had a wonderful time conducting this research project under the supervision of Dave Stack and Maurice Connaughton. </a:t>
            </a:r>
          </a:p>
          <a:p>
            <a:endParaRPr lang="en-GB" dirty="0"/>
          </a:p>
          <a:p>
            <a:r>
              <a:rPr lang="en-GB" dirty="0"/>
              <a:t>My project is entitled ‘Investigation of a novel approach for the treatment of kissing spines in horses’</a:t>
            </a:r>
          </a:p>
        </p:txBody>
      </p:sp>
      <p:sp>
        <p:nvSpPr>
          <p:cNvPr id="4" name="Slide Number Placeholder 3"/>
          <p:cNvSpPr>
            <a:spLocks noGrp="1"/>
          </p:cNvSpPr>
          <p:nvPr>
            <p:ph type="sldNum" sz="quarter" idx="5"/>
          </p:nvPr>
        </p:nvSpPr>
        <p:spPr/>
        <p:txBody>
          <a:bodyPr/>
          <a:lstStyle/>
          <a:p>
            <a:fld id="{D497EB84-631C-1A4E-8069-BEEFA10137E9}" type="slidenum">
              <a:rPr lang="en-US" smtClean="0"/>
              <a:t>1</a:t>
            </a:fld>
            <a:endParaRPr lang="en-US"/>
          </a:p>
        </p:txBody>
      </p:sp>
    </p:spTree>
    <p:extLst>
      <p:ext uri="{BB962C8B-B14F-4D97-AF65-F5344CB8AC3E}">
        <p14:creationId xmlns:p14="http://schemas.microsoft.com/office/powerpoint/2010/main" val="274713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NECs found across cranially vs caudally inclined vertebrae was compared when using a cranial and caudal wedge. </a:t>
            </a:r>
          </a:p>
          <a:p>
            <a:endParaRPr lang="en-US" dirty="0"/>
          </a:p>
          <a:p>
            <a:r>
              <a:rPr lang="en-US" dirty="0"/>
              <a:t>The results show that the use of a caudal wedge produced significantly reduced number of NECs than the use of a cranial wedge in caudally inclined. However, no significant difference was encountered using caudal vs cranial wedge for cranially inclined ‘kissing spines’</a:t>
            </a:r>
          </a:p>
        </p:txBody>
      </p:sp>
      <p:sp>
        <p:nvSpPr>
          <p:cNvPr id="4" name="Slide Number Placeholder 3"/>
          <p:cNvSpPr>
            <a:spLocks noGrp="1"/>
          </p:cNvSpPr>
          <p:nvPr>
            <p:ph type="sldNum" sz="quarter" idx="5"/>
          </p:nvPr>
        </p:nvSpPr>
        <p:spPr/>
        <p:txBody>
          <a:bodyPr/>
          <a:lstStyle/>
          <a:p>
            <a:fld id="{D497EB84-631C-1A4E-8069-BEEFA10137E9}" type="slidenum">
              <a:rPr lang="en-US" smtClean="0"/>
              <a:t>10</a:t>
            </a:fld>
            <a:endParaRPr lang="en-US"/>
          </a:p>
        </p:txBody>
      </p:sp>
    </p:spTree>
    <p:extLst>
      <p:ext uri="{BB962C8B-B14F-4D97-AF65-F5344CB8AC3E}">
        <p14:creationId xmlns:p14="http://schemas.microsoft.com/office/powerpoint/2010/main" val="62071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results for this study show that caudally wedge ostectomy produced favourable results, namely: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Removal of smaller amounts of bone – allowing stronger remaining DSPs, and thus reducing the risk of vertebral fractures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favourable exit angle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Reduction in the incidence of NECs in the proposed 12º errors in caudally inclined DSPs, accounting for the possibility of intraoperative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Surgical technique was practically feasible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important that surgical treatment for this condition is as less invasive as possible to facilitate </a:t>
            </a:r>
            <a:r>
              <a:rPr lang="en-U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improved welfare, reduced rehabilitation times and subsequent economic benefits, lengthened second careers for retired racehorses and minimised risk of post-operative complications. And so, caudal wedge ostectomy may be considered in pre-surgical planning to reduce measures of surgical trauma and error. </a:t>
            </a:r>
            <a:endParaRPr lang="en-US" dirty="0"/>
          </a:p>
          <a:p>
            <a:endParaRPr lang="en-US" dirty="0"/>
          </a:p>
        </p:txBody>
      </p:sp>
      <p:sp>
        <p:nvSpPr>
          <p:cNvPr id="4" name="Slide Number Placeholder 3"/>
          <p:cNvSpPr>
            <a:spLocks noGrp="1"/>
          </p:cNvSpPr>
          <p:nvPr>
            <p:ph type="sldNum" sz="quarter" idx="5"/>
          </p:nvPr>
        </p:nvSpPr>
        <p:spPr/>
        <p:txBody>
          <a:bodyPr/>
          <a:lstStyle/>
          <a:p>
            <a:fld id="{D497EB84-631C-1A4E-8069-BEEFA10137E9}" type="slidenum">
              <a:rPr lang="en-US" smtClean="0"/>
              <a:t>11</a:t>
            </a:fld>
            <a:endParaRPr lang="en-US"/>
          </a:p>
        </p:txBody>
      </p:sp>
    </p:spTree>
    <p:extLst>
      <p:ext uri="{BB962C8B-B14F-4D97-AF65-F5344CB8AC3E}">
        <p14:creationId xmlns:p14="http://schemas.microsoft.com/office/powerpoint/2010/main" val="196572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limitations of this study included:</a:t>
            </a:r>
          </a:p>
          <a:p>
            <a:pPr marL="171450" indent="-171450">
              <a:buFont typeface="Arial" panose="020B0604020202020204" pitchFamily="34" charset="0"/>
              <a:buChar char="•"/>
            </a:pPr>
            <a:r>
              <a:rPr lang="en-GB" dirty="0"/>
              <a:t>Drawing of the ‘ideal cuts’ is open to surgeon bias due to lack of objectivity in line placement. However, to aid in this limitation, the strict definition of ideal cut is as follows,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to remove as little bone as is necessary creating a minimum of a 5mm gap between DSPs’. Furthermore, i</a:t>
            </a:r>
            <a:r>
              <a:rPr lang="en-GB" dirty="0"/>
              <a:t>f perceived as a major issue, the solution is to have several surgeons draw the ideal cuts and compare measures, calculating the interobserver agreement</a:t>
            </a:r>
          </a:p>
          <a:p>
            <a:pPr marL="171450" indent="-171450">
              <a:buFont typeface="Arial" panose="020B0604020202020204" pitchFamily="34" charset="0"/>
              <a:buChar char="•"/>
            </a:pPr>
            <a:r>
              <a:rPr lang="en-GB" dirty="0"/>
              <a:t>The area was a 2D measure. Beyond the scope of this presentation, a larger scale study is currently being undertaken to compare the volume of CT to ensure these measures are correlated</a:t>
            </a:r>
          </a:p>
          <a:p>
            <a:pPr marL="171450" indent="-171450">
              <a:buFont typeface="Arial" panose="020B0604020202020204" pitchFamily="34" charset="0"/>
              <a:buChar char="•"/>
            </a:pPr>
            <a:r>
              <a:rPr lang="en-GB" dirty="0"/>
              <a:t>Selection of a 12º error in this study was based on a selection of 3 cuts from a study by Jacklin, </a:t>
            </a:r>
            <a:r>
              <a:rPr lang="en-GB" dirty="0" err="1"/>
              <a:t>Minshall</a:t>
            </a:r>
            <a:r>
              <a:rPr lang="en-GB" dirty="0"/>
              <a:t> and Wight in 2014. Only 3 cuts were used to select this angle</a:t>
            </a:r>
          </a:p>
          <a:p>
            <a:pPr marL="171450" indent="-171450">
              <a:buFont typeface="Arial" panose="020B0604020202020204" pitchFamily="34" charset="0"/>
              <a:buChar char="•"/>
            </a:pPr>
            <a:r>
              <a:rPr lang="en-GB" dirty="0"/>
              <a:t>Exit angle results may have been affected by the variable shape of the DSPs, namely the tendency for the surface to curve or be irregular</a:t>
            </a:r>
          </a:p>
          <a:p>
            <a:pPr marL="171450" indent="-171450">
              <a:buFont typeface="Arial" panose="020B0604020202020204" pitchFamily="34" charset="0"/>
              <a:buChar char="•"/>
            </a:pPr>
            <a:endParaRPr lang="en-GB" dirty="0"/>
          </a:p>
          <a:p>
            <a:r>
              <a:rPr lang="en-US" dirty="0"/>
              <a:t>Going forwards, a point of future research would be to apply the technique in a clinical trial on horses affected with ‘Kissing Spines’</a:t>
            </a:r>
          </a:p>
        </p:txBody>
      </p:sp>
      <p:sp>
        <p:nvSpPr>
          <p:cNvPr id="4" name="Slide Number Placeholder 3"/>
          <p:cNvSpPr>
            <a:spLocks noGrp="1"/>
          </p:cNvSpPr>
          <p:nvPr>
            <p:ph type="sldNum" sz="quarter" idx="5"/>
          </p:nvPr>
        </p:nvSpPr>
        <p:spPr/>
        <p:txBody>
          <a:bodyPr/>
          <a:lstStyle/>
          <a:p>
            <a:fld id="{D497EB84-631C-1A4E-8069-BEEFA10137E9}" type="slidenum">
              <a:rPr lang="en-US" smtClean="0"/>
              <a:t>12</a:t>
            </a:fld>
            <a:endParaRPr lang="en-US"/>
          </a:p>
        </p:txBody>
      </p:sp>
    </p:spTree>
    <p:extLst>
      <p:ext uri="{BB962C8B-B14F-4D97-AF65-F5344CB8AC3E}">
        <p14:creationId xmlns:p14="http://schemas.microsoft.com/office/powerpoint/2010/main" val="79721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this study support all the hypotheses. </a:t>
            </a:r>
          </a:p>
          <a:p>
            <a:endParaRPr lang="en-US" dirty="0"/>
          </a:p>
          <a:p>
            <a:r>
              <a:rPr lang="en-US" dirty="0"/>
              <a:t>In conclusion, caudal wedge ostectomy produced favourable results to improve surgical measures based on x-rays of thoroughbreds with clinical signs of back pain. The improved surgical measures may confer safer surgical treatment and reduce incidence of surgical errors. </a:t>
            </a:r>
          </a:p>
        </p:txBody>
      </p:sp>
      <p:sp>
        <p:nvSpPr>
          <p:cNvPr id="4" name="Slide Number Placeholder 3"/>
          <p:cNvSpPr>
            <a:spLocks noGrp="1"/>
          </p:cNvSpPr>
          <p:nvPr>
            <p:ph type="sldNum" sz="quarter" idx="5"/>
          </p:nvPr>
        </p:nvSpPr>
        <p:spPr/>
        <p:txBody>
          <a:bodyPr/>
          <a:lstStyle/>
          <a:p>
            <a:fld id="{D497EB84-631C-1A4E-8069-BEEFA10137E9}" type="slidenum">
              <a:rPr lang="en-US" smtClean="0"/>
              <a:t>13</a:t>
            </a:fld>
            <a:endParaRPr lang="en-US"/>
          </a:p>
        </p:txBody>
      </p:sp>
    </p:spTree>
    <p:extLst>
      <p:ext uri="{BB962C8B-B14F-4D97-AF65-F5344CB8AC3E}">
        <p14:creationId xmlns:p14="http://schemas.microsoft.com/office/powerpoint/2010/main" val="321727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very grateful to the Beaufort Cottage Educational Trust for kindly sponsoring my summer studentship. </a:t>
            </a:r>
          </a:p>
          <a:p>
            <a:endParaRPr lang="en-US" dirty="0"/>
          </a:p>
          <a:p>
            <a:r>
              <a:rPr lang="en-US" dirty="0"/>
              <a:t>Additionally, many thanks to David Stack and Maurice Connaughton for all their advice and guidance whilst undertaking this research project.  </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091C309E-B92B-A14C-8911-EF5BF891AE3D}" type="slidenum">
              <a:rPr lang="en-US" smtClean="0"/>
              <a:t>14</a:t>
            </a:fld>
            <a:endParaRPr lang="en-US"/>
          </a:p>
        </p:txBody>
      </p:sp>
    </p:spTree>
    <p:extLst>
      <p:ext uri="{BB962C8B-B14F-4D97-AF65-F5344CB8AC3E}">
        <p14:creationId xmlns:p14="http://schemas.microsoft.com/office/powerpoint/2010/main" val="312088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‘Kissing spines’ occur when the tips of the bony projections of the spine overlap or become impinged and are a common cause of thoracolumbar pain in thoroughbreds in the UK. A study by Zimmerman, Dyson and Murray (2012) found 76% of thoroughbreds with this condition to be afflicted with back pain. The flexion and extension of the spine due to the high usage of this breed in disciplines such as showjumping, racing etc. may contribute to the high prevalence. </a:t>
            </a:r>
            <a:endParaRPr lang="en-US" sz="1200" kern="100" dirty="0">
              <a:solidFill>
                <a:srgbClr val="212121"/>
              </a:solidFill>
              <a:effectLst/>
              <a:latin typeface="Calibri" panose="020F0502020204030204" pitchFamily="34" charset="0"/>
              <a:cs typeface="Calibri" panose="020F0502020204030204" pitchFamily="34" charset="0"/>
            </a:endParaRPr>
          </a:p>
          <a:p>
            <a:endParaRPr lang="en-US" sz="1200" kern="100" dirty="0">
              <a:solidFill>
                <a:srgbClr val="212121"/>
              </a:solidFill>
              <a:effectLst/>
              <a:latin typeface="Calibri" panose="020F0502020204030204" pitchFamily="34" charset="0"/>
              <a:cs typeface="Calibri" panose="020F0502020204030204" pitchFamily="34" charset="0"/>
            </a:endParaRPr>
          </a:p>
          <a:p>
            <a:r>
              <a:rPr lang="en-US" sz="1200" kern="100" dirty="0">
                <a:solidFill>
                  <a:srgbClr val="212121"/>
                </a:solidFill>
                <a:effectLst/>
                <a:latin typeface="Calibri" panose="020F0502020204030204" pitchFamily="34" charset="0"/>
                <a:cs typeface="Calibri" panose="020F0502020204030204" pitchFamily="34" charset="0"/>
              </a:rPr>
              <a:t>Presents as poor performance. Clinical signs attributed to this condition are poor jumping, HL lameness, back pain, reluctance to be saddled and bucking. As the horses are in pain, it is necessary to consider the welfare implications of this condition. </a:t>
            </a:r>
          </a:p>
          <a:p>
            <a:endParaRPr lang="en-US" sz="1200" kern="100" dirty="0">
              <a:solidFill>
                <a:srgbClr val="21212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212121"/>
                </a:solidFill>
                <a:effectLst/>
                <a:latin typeface="Calibri" panose="020F0502020204030204" pitchFamily="34" charset="0"/>
                <a:cs typeface="Calibri" panose="020F0502020204030204" pitchFamily="34" charset="0"/>
              </a:rPr>
              <a:t>The bony projections from the back are known as dorsal spinous processes, and in the horses, there are 18 thoracic and 6 lumbar, i.e. the region under the saddle. The interspinous ligaments lie between the individual DSPs, lending support and stability. In the lower anatomical specimen, the horses' head is to your left. The spinous processes are angled backwards close to the head, (caudally inclined) with the angle changing as you move backwards. So that they lean forwards (cranially inclined)  At one point, marked by the middle arrow, the spinous process is vertical, known as t</a:t>
            </a:r>
            <a:r>
              <a:rPr lang="en-US" sz="12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he ‘anticlinal vertebrae’,. We have denoted it as ‘0’.  </a:t>
            </a:r>
          </a:p>
          <a:p>
            <a:endParaRPr lang="en-US" sz="1200" kern="100" dirty="0">
              <a:solidFill>
                <a:srgbClr val="212121"/>
              </a:solidFill>
              <a:effectLst/>
              <a:latin typeface="Calibri" panose="020F0502020204030204" pitchFamily="34" charset="0"/>
              <a:cs typeface="Calibri" panose="020F0502020204030204" pitchFamily="34" charset="0"/>
            </a:endParaRPr>
          </a:p>
          <a:p>
            <a:r>
              <a:rPr lang="en-US" sz="1200" kern="100" dirty="0">
                <a:solidFill>
                  <a:srgbClr val="212121"/>
                </a:solidFill>
                <a:effectLst/>
                <a:latin typeface="Calibri" panose="020F0502020204030204" pitchFamily="34" charset="0"/>
                <a:cs typeface="Calibri" panose="020F0502020204030204" pitchFamily="34" charset="0"/>
              </a:rPr>
              <a:t>The UK racing industry is valued at 4billion annually to the UK economy. Any condition leading to poor performance or days out of training / retirement will have a negative impact to the industry. But perhaps more importantly, this condition presents as a major contributor to reduced welfare in racing and retired thoroughbred racehorses, any may limit potential for a 2</a:t>
            </a:r>
            <a:r>
              <a:rPr lang="en-US" sz="1200" kern="100" baseline="30000" dirty="0">
                <a:solidFill>
                  <a:srgbClr val="212121"/>
                </a:solidFill>
                <a:effectLst/>
                <a:latin typeface="Calibri" panose="020F0502020204030204" pitchFamily="34" charset="0"/>
                <a:cs typeface="Calibri" panose="020F0502020204030204" pitchFamily="34" charset="0"/>
              </a:rPr>
              <a:t>nd</a:t>
            </a:r>
            <a:r>
              <a:rPr lang="en-US" sz="1200" kern="100" dirty="0">
                <a:solidFill>
                  <a:srgbClr val="212121"/>
                </a:solidFill>
                <a:effectLst/>
                <a:latin typeface="Calibri" panose="020F0502020204030204" pitchFamily="34" charset="0"/>
                <a:cs typeface="Calibri" panose="020F0502020204030204" pitchFamily="34" charset="0"/>
              </a:rPr>
              <a:t> career as a riding horse. </a:t>
            </a:r>
          </a:p>
        </p:txBody>
      </p:sp>
      <p:sp>
        <p:nvSpPr>
          <p:cNvPr id="4" name="Slide Number Placeholder 3"/>
          <p:cNvSpPr>
            <a:spLocks noGrp="1"/>
          </p:cNvSpPr>
          <p:nvPr>
            <p:ph type="sldNum" sz="quarter" idx="5"/>
          </p:nvPr>
        </p:nvSpPr>
        <p:spPr/>
        <p:txBody>
          <a:bodyPr/>
          <a:lstStyle/>
          <a:p>
            <a:fld id="{D497EB84-631C-1A4E-8069-BEEFA10137E9}" type="slidenum">
              <a:rPr lang="en-US" smtClean="0"/>
              <a:t>2</a:t>
            </a:fld>
            <a:endParaRPr lang="en-US"/>
          </a:p>
        </p:txBody>
      </p:sp>
    </p:spTree>
    <p:extLst>
      <p:ext uri="{BB962C8B-B14F-4D97-AF65-F5344CB8AC3E}">
        <p14:creationId xmlns:p14="http://schemas.microsoft.com/office/powerpoint/2010/main" val="384866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212121"/>
                </a:solidFill>
                <a:effectLst/>
                <a:latin typeface="Calibri" panose="020F0502020204030204" pitchFamily="34" charset="0"/>
                <a:cs typeface="Calibri" panose="020F0502020204030204" pitchFamily="34" charset="0"/>
              </a:rPr>
              <a:t>This condition often requires surgical treatment. Surgical treatment provides the best long-term prognosis for this condition. A study by Walmsley et al in 2002 reported good success rate in 215 horses, with 72% returning to full work. </a:t>
            </a:r>
          </a:p>
          <a:p>
            <a:endParaRPr lang="en-US" sz="1200" kern="100" dirty="0">
              <a:solidFill>
                <a:srgbClr val="212121"/>
              </a:solidFill>
              <a:effectLst/>
              <a:latin typeface="Calibri" panose="020F0502020204030204" pitchFamily="34" charset="0"/>
              <a:cs typeface="Calibri" panose="020F0502020204030204" pitchFamily="34" charset="0"/>
            </a:endParaRPr>
          </a:p>
          <a:p>
            <a:r>
              <a:rPr lang="en-US" sz="1200" kern="100" dirty="0">
                <a:solidFill>
                  <a:srgbClr val="212121"/>
                </a:solidFill>
                <a:effectLst/>
                <a:latin typeface="Calibri" panose="020F0502020204030204" pitchFamily="34" charset="0"/>
                <a:cs typeface="Calibri" panose="020F0502020204030204" pitchFamily="34" charset="0"/>
              </a:rPr>
              <a:t>The 2 techniques used currently for treatment of this condition are cranial wedge ostectomy and interspinous ligament desmotomy. </a:t>
            </a:r>
          </a:p>
          <a:p>
            <a:endParaRPr lang="en-US" sz="1200" kern="100" dirty="0">
              <a:solidFill>
                <a:srgbClr val="212121"/>
              </a:solidFill>
              <a:effectLst/>
              <a:latin typeface="Calibri" panose="020F0502020204030204" pitchFamily="34" charset="0"/>
              <a:cs typeface="Calibri" panose="020F0502020204030204" pitchFamily="34" charset="0"/>
            </a:endParaRPr>
          </a:p>
          <a:p>
            <a:r>
              <a:rPr lang="en-US" sz="1200" kern="100" dirty="0">
                <a:solidFill>
                  <a:srgbClr val="212121"/>
                </a:solidFill>
                <a:effectLst/>
                <a:latin typeface="Calibri" panose="020F0502020204030204" pitchFamily="34" charset="0"/>
                <a:cs typeface="Calibri" panose="020F0502020204030204" pitchFamily="34" charset="0"/>
              </a:rPr>
              <a:t>Cranial wedge ostectomy  involves the removal of a wedge of bone from the front of the dorsal spinous process and is used more commonly for more severe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21212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212121"/>
                </a:solidFill>
                <a:effectLst/>
                <a:latin typeface="Calibri" panose="020F0502020204030204" pitchFamily="34" charset="0"/>
                <a:cs typeface="Calibri" panose="020F0502020204030204" pitchFamily="34" charset="0"/>
              </a:rPr>
              <a:t>Reported complication following cranial wedge ostectomy includes fracture of the DSP, precipitated by removal of excess bone or inaccurately positioned cuts: a never-ending cut (NEC)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21212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Never-Ending Cuts are regarded as surgical errors. These occur when a cut is performed, and you are unable to emerge cleanly between adjacent vertebrae. </a:t>
            </a:r>
            <a:r>
              <a:rPr lang="en-US" sz="1800" kern="100" dirty="0">
                <a:solidFill>
                  <a:srgbClr val="212121"/>
                </a:solidFill>
                <a:effectLst/>
                <a:latin typeface="Calibri" panose="020F0502020204030204" pitchFamily="34" charset="0"/>
                <a:cs typeface="Calibri" panose="020F0502020204030204" pitchFamily="34" charset="0"/>
              </a:rPr>
              <a:t>The occurrence of NECs can lead to undue surgical trauma, excessive bone removal and weakening of the remaining DSP, thus predisposing to fracture.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solidFill>
                <a:srgbClr val="212121"/>
              </a:solidFill>
              <a:effectLst/>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212121"/>
                </a:solidFill>
                <a:effectLst/>
                <a:latin typeface="Calibri" panose="020F0502020204030204" pitchFamily="34" charset="0"/>
                <a:ea typeface="Verdana" panose="020B0604030504040204" pitchFamily="34" charset="0"/>
                <a:cs typeface="Calibri" panose="020F0502020204030204" pitchFamily="34" charset="0"/>
              </a:rPr>
              <a:t>These x-rays were obtained before and after cranial wedge ostectomy. These modified images are from a publication by Jacklin et al. In the pre-op x-ray, there is evidence of ‘kissing spines’. In the post-op x-ray, there are 3 NECs with the one on the left showing small fracture fragment. This could potentially predispose to fracture of the DSP. </a:t>
            </a:r>
            <a:endParaRPr lang="en-US" sz="1200" kern="100" dirty="0">
              <a:solidFill>
                <a:srgbClr val="21212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497EB84-631C-1A4E-8069-BEEFA10137E9}" type="slidenum">
              <a:rPr lang="en-US" smtClean="0"/>
              <a:t>3</a:t>
            </a:fld>
            <a:endParaRPr lang="en-US"/>
          </a:p>
        </p:txBody>
      </p:sp>
    </p:spTree>
    <p:extLst>
      <p:ext uri="{BB962C8B-B14F-4D97-AF65-F5344CB8AC3E}">
        <p14:creationId xmlns:p14="http://schemas.microsoft.com/office/powerpoint/2010/main" val="190086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most common method used for surgical treatment is cranial wedge ostectomy, the aim of this investigation was to determine if an alternative technique may lead to the removal of less bone and reduce the risk of NECs. The alternative technique was rather than taking wedge of bone cranial, we investigated the removal of a wedge of bone from the caudal aspect.</a:t>
            </a:r>
          </a:p>
          <a:p>
            <a:endParaRPr lang="en-US" dirty="0"/>
          </a:p>
          <a:p>
            <a:r>
              <a:rPr lang="en-US" dirty="0"/>
              <a:t>This involved investigating if less bone was removed with a caudal wedge ostectomy compared to cranial wedge ostectomy, and if the occurrence of NECs would be lower for caudal wedge ostectomy compared to cranial wedge ostectomy. </a:t>
            </a:r>
          </a:p>
          <a:p>
            <a:endParaRPr lang="en-US" dirty="0"/>
          </a:p>
          <a:p>
            <a:r>
              <a:rPr lang="en-US" dirty="0"/>
              <a:t>As a measure for the margin of surgical error we also measured the ‘exit angle’ of the proposed ostectomy cut. </a:t>
            </a:r>
          </a:p>
          <a:p>
            <a:endParaRPr lang="en-US" dirty="0"/>
          </a:p>
          <a:p>
            <a:r>
              <a:rPr lang="en-US" dirty="0"/>
              <a:t>The hypotheses were, for the use of caudal wedge ostectomy in the caudally inclined DSPs (REMINDER – towards the tail, pointing backwards)</a:t>
            </a:r>
          </a:p>
          <a:p>
            <a:endParaRPr lang="en-US" dirty="0"/>
          </a:p>
          <a:p>
            <a:r>
              <a:rPr lang="en-US" dirty="0"/>
              <a:t>‘Exit angle’, means we are exiting either from the front or back surface of the DSP at a safer angle with the ostectomy. </a:t>
            </a:r>
          </a:p>
        </p:txBody>
      </p:sp>
      <p:sp>
        <p:nvSpPr>
          <p:cNvPr id="4" name="Slide Number Placeholder 3"/>
          <p:cNvSpPr>
            <a:spLocks noGrp="1"/>
          </p:cNvSpPr>
          <p:nvPr>
            <p:ph type="sldNum" sz="quarter" idx="5"/>
          </p:nvPr>
        </p:nvSpPr>
        <p:spPr/>
        <p:txBody>
          <a:bodyPr/>
          <a:lstStyle/>
          <a:p>
            <a:fld id="{D497EB84-631C-1A4E-8069-BEEFA10137E9}" type="slidenum">
              <a:rPr lang="en-US" smtClean="0"/>
              <a:t>4</a:t>
            </a:fld>
            <a:endParaRPr lang="en-US"/>
          </a:p>
        </p:txBody>
      </p:sp>
    </p:spTree>
    <p:extLst>
      <p:ext uri="{BB962C8B-B14F-4D97-AF65-F5344CB8AC3E}">
        <p14:creationId xmlns:p14="http://schemas.microsoft.com/office/powerpoint/2010/main" val="273446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latin typeface="Verdana" panose="020B0604030504040204" pitchFamily="34" charset="0"/>
                <a:ea typeface="Verdana" panose="020B0604030504040204" pitchFamily="34" charset="0"/>
                <a:cs typeface="Verdana" panose="020B0604030504040204" pitchFamily="34" charset="0"/>
              </a:rPr>
              <a:t>Radiographs collected from November 2015  to June 2023 from thoroughbreds that presented to Philip Leverhulme Equine Hospital, University of Liverpool for further investigation of signs of thoracolumbar pain and poor performance. </a:t>
            </a:r>
            <a:r>
              <a:rPr lang="en-GB" kern="1200" dirty="0">
                <a:solidFill>
                  <a:schemeClr val="tx1"/>
                </a:solidFill>
                <a:latin typeface="Verdana" panose="020B0604030504040204" pitchFamily="34" charset="0"/>
                <a:ea typeface="Verdana" panose="020B0604030504040204" pitchFamily="34" charset="0"/>
                <a:cs typeface="Verdana" panose="020B0604030504040204" pitchFamily="34" charset="0"/>
              </a:rPr>
              <a:t>22 thoroughbreds were included in this study. Cases were excluded due to absence of ‘kissing spines’ on radiography or inadequate radiographic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Radiographs were stitched together which allowed identification and labelling of the anticlinal vertebrae and corresponding interspinous spaces. The degree of impingement or severity of ‘kissing spines’ was graded on a scale of 0-7.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Ostectomy cuts were drawn on the x-ray to mimic an ‘ideal cut’ by a specialist surgeon. These proposed ostectomy cuts were drawn to fulfil the following criteria: to remove as little bone as is necessary creating a minimum of a 5mm gap between DSPs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Cuts with  a proposed surgical  error of 12º were then also drawn to account for the possibility of intra-operative errors. A proposed surgical error of 12º was selected because this was the average angle of ostectomy resulting in NEC from the paper the x-rays already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Measurements taken included area of bone removed and ‘exit angles’.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distribution was then assessed for normality</a:t>
            </a:r>
            <a:r>
              <a:rPr lang="en-GB" sz="1800" dirty="0">
                <a:effectLst/>
                <a:latin typeface="Calibri" panose="020F0502020204030204" pitchFamily="34" charset="0"/>
                <a:ea typeface="Calibri" panose="020F0502020204030204" pitchFamily="34" charset="0"/>
              </a:rPr>
              <a:t>using visual methods (histograms with normal curves and QQ plots) and Kolmogorov-Smirnov and Shapiro-Wilk tests</a:t>
            </a:r>
            <a:r>
              <a:rPr lang="en-GB" dirty="0">
                <a:effectLst/>
              </a:rPr>
              <a:t>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Statistical software was used to determine the significance between individual and groups of interspinous spaces. Areas, exit angles and NECS were compared for caudally inclined and cranially DSPs using Wilcoxon rank sum 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School of Veterinary Science ethical committee approved this study</a:t>
            </a:r>
          </a:p>
        </p:txBody>
      </p:sp>
      <p:sp>
        <p:nvSpPr>
          <p:cNvPr id="4" name="Slide Number Placeholder 3"/>
          <p:cNvSpPr>
            <a:spLocks noGrp="1"/>
          </p:cNvSpPr>
          <p:nvPr>
            <p:ph type="sldNum" sz="quarter" idx="5"/>
          </p:nvPr>
        </p:nvSpPr>
        <p:spPr/>
        <p:txBody>
          <a:bodyPr/>
          <a:lstStyle/>
          <a:p>
            <a:fld id="{D497EB84-631C-1A4E-8069-BEEFA10137E9}" type="slidenum">
              <a:rPr lang="en-US" smtClean="0"/>
              <a:t>5</a:t>
            </a:fld>
            <a:endParaRPr lang="en-US"/>
          </a:p>
        </p:txBody>
      </p:sp>
    </p:spTree>
    <p:extLst>
      <p:ext uri="{BB962C8B-B14F-4D97-AF65-F5344CB8AC3E}">
        <p14:creationId xmlns:p14="http://schemas.microsoft.com/office/powerpoint/2010/main" val="421892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case – several radiographs are stitched together. ‘0’ denotes the anticlinal DSP. Cranial to this interspinous spaces are labeled -4 to -1 (caudally inclined DSPs). Caudal to ‘0’, the interspinous spaces are labelel+1 to +4 (cranially inclined DSPs).</a:t>
            </a:r>
          </a:p>
          <a:p>
            <a:endParaRPr lang="en-US" dirty="0"/>
          </a:p>
          <a:p>
            <a:r>
              <a:rPr lang="en-US" dirty="0"/>
              <a:t>For sites of impingement (kissing spines) ideal ostectomy cuts have been drawn. Proposed caudal wedge ostectomies are drawn in green and cranial wedge ostectomies are drawn in red.</a:t>
            </a:r>
          </a:p>
          <a:p>
            <a:endParaRPr lang="en-US" dirty="0"/>
          </a:p>
          <a:p>
            <a:r>
              <a:rPr lang="en-US" dirty="0"/>
              <a:t>The areas of the bone removed is the wedge delimited by the red / green line. </a:t>
            </a:r>
          </a:p>
        </p:txBody>
      </p:sp>
      <p:sp>
        <p:nvSpPr>
          <p:cNvPr id="4" name="Slide Number Placeholder 3"/>
          <p:cNvSpPr>
            <a:spLocks noGrp="1"/>
          </p:cNvSpPr>
          <p:nvPr>
            <p:ph type="sldNum" sz="quarter" idx="5"/>
          </p:nvPr>
        </p:nvSpPr>
        <p:spPr/>
        <p:txBody>
          <a:bodyPr/>
          <a:lstStyle/>
          <a:p>
            <a:fld id="{D497EB84-631C-1A4E-8069-BEEFA10137E9}" type="slidenum">
              <a:rPr lang="en-US" smtClean="0"/>
              <a:t>6</a:t>
            </a:fld>
            <a:endParaRPr lang="en-US"/>
          </a:p>
        </p:txBody>
      </p:sp>
    </p:spTree>
    <p:extLst>
      <p:ext uri="{BB962C8B-B14F-4D97-AF65-F5344CB8AC3E}">
        <p14:creationId xmlns:p14="http://schemas.microsoft.com/office/powerpoint/2010/main" val="80474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stage of this study involved the application of caudal wedge ostectomy to cadavers. The aim of this stage was to assess the feasibility of the proposed technique and to identify potential technical issues  </a:t>
            </a:r>
            <a:endParaRPr lang="en-US" sz="1800" dirty="0">
              <a:effectLst/>
              <a:latin typeface="Arial" panose="020B0604020202020204" pitchFamily="34" charset="0"/>
            </a:endParaRPr>
          </a:p>
          <a:p>
            <a:endParaRPr lang="en-US" sz="1800" dirty="0">
              <a:effectLst/>
              <a:latin typeface="Arial" panose="020B0604020202020204" pitchFamily="34" charset="0"/>
            </a:endParaRPr>
          </a:p>
          <a:p>
            <a:r>
              <a:rPr lang="en-US" sz="1800" dirty="0">
                <a:effectLst/>
                <a:latin typeface="Arial" panose="020B0604020202020204" pitchFamily="34" charset="0"/>
              </a:rPr>
              <a:t>CT was used to critique the technique postoperatively.</a:t>
            </a:r>
          </a:p>
          <a:p>
            <a:endParaRPr lang="en-US" dirty="0"/>
          </a:p>
          <a:p>
            <a:r>
              <a:rPr lang="en-US" dirty="0"/>
              <a:t>In the lower left photograph, there is a prepared cadaveric specimen prepared for surgery on the CT table. In image on top right. DSPs have been dissected and are ready for ostectomy. I was thrilled to have the opportunity to actively participate in the surgeries and was involved in retracting tissue so ostectomy could be performed (upper left).</a:t>
            </a:r>
          </a:p>
        </p:txBody>
      </p:sp>
      <p:sp>
        <p:nvSpPr>
          <p:cNvPr id="4" name="Slide Number Placeholder 3"/>
          <p:cNvSpPr>
            <a:spLocks noGrp="1"/>
          </p:cNvSpPr>
          <p:nvPr>
            <p:ph type="sldNum" sz="quarter" idx="5"/>
          </p:nvPr>
        </p:nvSpPr>
        <p:spPr/>
        <p:txBody>
          <a:bodyPr/>
          <a:lstStyle/>
          <a:p>
            <a:fld id="{D497EB84-631C-1A4E-8069-BEEFA10137E9}" type="slidenum">
              <a:rPr lang="en-US" smtClean="0"/>
              <a:t>7</a:t>
            </a:fld>
            <a:endParaRPr lang="en-US"/>
          </a:p>
        </p:txBody>
      </p:sp>
    </p:spTree>
    <p:extLst>
      <p:ext uri="{BB962C8B-B14F-4D97-AF65-F5344CB8AC3E}">
        <p14:creationId xmlns:p14="http://schemas.microsoft.com/office/powerpoint/2010/main" val="40879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2920" rtl="0" eaLnBrk="0" fontAlgn="base" latinLnBrk="0" hangingPunct="0">
              <a:lnSpc>
                <a:spcPct val="100000"/>
              </a:lnSpc>
              <a:spcBef>
                <a:spcPct val="0"/>
              </a:spcBef>
              <a:spcAft>
                <a:spcPts val="600"/>
              </a:spcAft>
              <a:buClrTx/>
              <a:buSzTx/>
              <a:buFontTx/>
              <a:buNone/>
              <a:tabLst/>
              <a:defRPr/>
            </a:pPr>
            <a:r>
              <a:rPr lang="en-US" dirty="0">
                <a:latin typeface="Verdana" panose="020B0604030504040204" pitchFamily="34" charset="0"/>
                <a:ea typeface="Verdana" panose="020B0604030504040204" pitchFamily="34" charset="0"/>
                <a:cs typeface="Verdana" panose="020B0604030504040204" pitchFamily="34" charset="0"/>
              </a:rPr>
              <a:t>22 horses were included in the study of which there were 120 impinging spinous process (kissing spines) within the target area from interspinous space  -4 to +4. Individual DSPs were graded on a scale of 0-7</a:t>
            </a:r>
          </a:p>
          <a:p>
            <a:pPr marL="0" marR="0" lvl="0" indent="0" algn="l" defTabSz="502920" rtl="0" eaLnBrk="0" fontAlgn="base" latinLnBrk="0" hangingPunct="0">
              <a:lnSpc>
                <a:spcPct val="100000"/>
              </a:lnSpc>
              <a:spcBef>
                <a:spcPct val="0"/>
              </a:spcBef>
              <a:spcAft>
                <a:spcPts val="600"/>
              </a:spcAft>
              <a:buClrTx/>
              <a:buSzTx/>
              <a:buFontTx/>
              <a:buNone/>
              <a:tabLst/>
              <a:defRPr/>
            </a:pP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502920" rtl="0" eaLnBrk="0" fontAlgn="base" latinLnBrk="0" hangingPunct="0">
              <a:lnSpc>
                <a:spcPct val="100000"/>
              </a:lnSpc>
              <a:spcBef>
                <a:spcPct val="0"/>
              </a:spcBef>
              <a:spcAft>
                <a:spcPts val="600"/>
              </a:spcAft>
              <a:buClrTx/>
              <a:buSzTx/>
              <a:buFontTx/>
              <a:buNone/>
              <a:tabLst/>
              <a:defRPr/>
            </a:pP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The following graph shows the overall frequency in which each DSP had the highest grade for each case. DSP +1 and +2 (i.e. had a cranial inclination) most frequently had the highest grade. It is visible that the most commonly affected sites in this study were the mid-to-caudal thoracic DSPs. The location of these results correlates well to other previous studies. </a:t>
            </a:r>
          </a:p>
          <a:p>
            <a:endParaRPr lang="en-US" dirty="0"/>
          </a:p>
        </p:txBody>
      </p:sp>
      <p:sp>
        <p:nvSpPr>
          <p:cNvPr id="4" name="Slide Number Placeholder 3"/>
          <p:cNvSpPr>
            <a:spLocks noGrp="1"/>
          </p:cNvSpPr>
          <p:nvPr>
            <p:ph type="sldNum" sz="quarter" idx="5"/>
          </p:nvPr>
        </p:nvSpPr>
        <p:spPr/>
        <p:txBody>
          <a:bodyPr/>
          <a:lstStyle/>
          <a:p>
            <a:fld id="{D497EB84-631C-1A4E-8069-BEEFA10137E9}" type="slidenum">
              <a:rPr lang="en-US" smtClean="0"/>
              <a:t>8</a:t>
            </a:fld>
            <a:endParaRPr lang="en-US"/>
          </a:p>
        </p:txBody>
      </p:sp>
    </p:spTree>
    <p:extLst>
      <p:ext uri="{BB962C8B-B14F-4D97-AF65-F5344CB8AC3E}">
        <p14:creationId xmlns:p14="http://schemas.microsoft.com/office/powerpoint/2010/main" val="392203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results of this study show favourable results for use of caudal wedge ostectomy</a:t>
            </a:r>
          </a:p>
          <a:p>
            <a:endParaRPr lang="en-US" sz="1800" dirty="0"/>
          </a:p>
          <a:p>
            <a:r>
              <a:rPr lang="en-US" sz="1800" dirty="0"/>
              <a:t>Exit angles:</a:t>
            </a:r>
          </a:p>
          <a:p>
            <a:r>
              <a:rPr lang="en-US" sz="1800" dirty="0"/>
              <a:t>• The median difference from 90º was significantly lower when using caudal wedge ostectomy for both cranially and caudally inclined groups compared to cranial wedge ostectomy</a:t>
            </a:r>
          </a:p>
          <a:p>
            <a:endParaRPr lang="en-US" sz="1800" dirty="0"/>
          </a:p>
          <a:p>
            <a:r>
              <a:rPr lang="en-US" sz="1800" dirty="0"/>
              <a:t>Area:</a:t>
            </a:r>
          </a:p>
          <a:p>
            <a:r>
              <a:rPr lang="en-US" sz="1800" dirty="0"/>
              <a:t>• The mean area ratios were also significantly lower using caudal wedge ostectomy across both groups in comparison to cranial wedge. </a:t>
            </a:r>
            <a:endParaRPr lang="en-US" dirty="0"/>
          </a:p>
          <a:p>
            <a:endParaRPr lang="en-US" dirty="0"/>
          </a:p>
        </p:txBody>
      </p:sp>
      <p:sp>
        <p:nvSpPr>
          <p:cNvPr id="4" name="Slide Number Placeholder 3"/>
          <p:cNvSpPr>
            <a:spLocks noGrp="1"/>
          </p:cNvSpPr>
          <p:nvPr>
            <p:ph type="sldNum" sz="quarter" idx="5"/>
          </p:nvPr>
        </p:nvSpPr>
        <p:spPr/>
        <p:txBody>
          <a:bodyPr/>
          <a:lstStyle/>
          <a:p>
            <a:fld id="{D497EB84-631C-1A4E-8069-BEEFA10137E9}" type="slidenum">
              <a:rPr lang="en-US" smtClean="0"/>
              <a:t>9</a:t>
            </a:fld>
            <a:endParaRPr lang="en-US"/>
          </a:p>
        </p:txBody>
      </p:sp>
    </p:spTree>
    <p:extLst>
      <p:ext uri="{BB962C8B-B14F-4D97-AF65-F5344CB8AC3E}">
        <p14:creationId xmlns:p14="http://schemas.microsoft.com/office/powerpoint/2010/main" val="169269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3E21-65F3-2021-36B3-65B7A521A0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B95C1A-FF16-1880-BCBD-4A53A3210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3F30BCE-253B-B7A0-C286-4844466BA7F2}"/>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5" name="Footer Placeholder 4">
            <a:extLst>
              <a:ext uri="{FF2B5EF4-FFF2-40B4-BE49-F238E27FC236}">
                <a16:creationId xmlns:a16="http://schemas.microsoft.com/office/drawing/2014/main" id="{8FF325B8-4890-211D-C6C3-5BC1D50B4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D7A23-FBDE-CE17-268E-B32D6A62653F}"/>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195579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3E98-0C65-0ADC-35D3-FEAF412433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BB8346-C419-425A-F9FF-8CA1A1211B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79FA83-B51D-D30F-731B-744282C36E3E}"/>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5" name="Footer Placeholder 4">
            <a:extLst>
              <a:ext uri="{FF2B5EF4-FFF2-40B4-BE49-F238E27FC236}">
                <a16:creationId xmlns:a16="http://schemas.microsoft.com/office/drawing/2014/main" id="{4048C96D-BB39-FA7A-F91E-99620CE50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FFD16-EAB1-F94B-D371-A15C280130D4}"/>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275111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0F1A5-F4DA-41F7-120E-1D8615B60B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B3FED3-0507-59C9-B7FD-90135C024ED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8D8282-C914-FDB7-5493-C112A03F9B59}"/>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5" name="Footer Placeholder 4">
            <a:extLst>
              <a:ext uri="{FF2B5EF4-FFF2-40B4-BE49-F238E27FC236}">
                <a16:creationId xmlns:a16="http://schemas.microsoft.com/office/drawing/2014/main" id="{0A66B242-5BB7-11EC-370F-487D2B8E5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93D16-38E3-AA2A-958F-04507A55B910}"/>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179129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0751-F585-6840-F04D-B844CB0721F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8E1B1C-0B33-6EE0-6BEF-386087D677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EB088C-8F02-D79A-BEBA-86B18B1FF5CD}"/>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5" name="Footer Placeholder 4">
            <a:extLst>
              <a:ext uri="{FF2B5EF4-FFF2-40B4-BE49-F238E27FC236}">
                <a16:creationId xmlns:a16="http://schemas.microsoft.com/office/drawing/2014/main" id="{904F7D6B-3291-8BA2-B573-AF434D764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E61BA-3B59-7169-6A71-D41E6B49B45D}"/>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395195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0B2A-F5D5-D0F7-D028-48C640296A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C10DA93-53E9-E167-E4B5-16E4F8B2E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D2723F-6122-7BDD-090C-33D66B4EA3EA}"/>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5" name="Footer Placeholder 4">
            <a:extLst>
              <a:ext uri="{FF2B5EF4-FFF2-40B4-BE49-F238E27FC236}">
                <a16:creationId xmlns:a16="http://schemas.microsoft.com/office/drawing/2014/main" id="{703CB67F-C676-ECC9-BAD8-9938A971D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299F5-73A3-0862-DAF9-B252F1CA931E}"/>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322017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3785-5225-7ED6-68EF-CD2B170CE9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9B9D5D-C278-BFDE-A6DB-B4F9E676F8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DC38A8-1663-C7AA-61C1-86E229CCAE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94D9413-A4F8-C0F6-DEF0-975F5C563F4E}"/>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6" name="Footer Placeholder 5">
            <a:extLst>
              <a:ext uri="{FF2B5EF4-FFF2-40B4-BE49-F238E27FC236}">
                <a16:creationId xmlns:a16="http://schemas.microsoft.com/office/drawing/2014/main" id="{5893530A-A11E-877A-78D6-3D780964E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8F503-6458-F62C-66DE-107B94A38709}"/>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229998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575E-2436-340F-E578-94C64847F8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2207A0-22A8-C631-FA0E-40517A202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B7F0F2-2B25-592E-E2AC-07F62FC409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FF2551B-C68F-5E31-B501-66C5292DF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340EC4-1FC5-064F-C7D4-246DB5ECB6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07AE5E-DD90-F586-87BA-6ACAA5A3600B}"/>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8" name="Footer Placeholder 7">
            <a:extLst>
              <a:ext uri="{FF2B5EF4-FFF2-40B4-BE49-F238E27FC236}">
                <a16:creationId xmlns:a16="http://schemas.microsoft.com/office/drawing/2014/main" id="{34E3A156-2660-9DF7-C922-0228A4C57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A5DA61-BBFF-C948-CC1E-15FA4F3BFB37}"/>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269930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0BA0-779D-3ADD-CF8D-A26F5AB6797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D756B8E-5417-66FD-2EC5-F17E11BD48A2}"/>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4" name="Footer Placeholder 3">
            <a:extLst>
              <a:ext uri="{FF2B5EF4-FFF2-40B4-BE49-F238E27FC236}">
                <a16:creationId xmlns:a16="http://schemas.microsoft.com/office/drawing/2014/main" id="{9716AD54-3994-AD2B-4417-94199A62D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178C4-0549-AB4F-D43E-5880529B94B0}"/>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280516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DB18-585C-C97A-388A-33390F15D49C}"/>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3" name="Footer Placeholder 2">
            <a:extLst>
              <a:ext uri="{FF2B5EF4-FFF2-40B4-BE49-F238E27FC236}">
                <a16:creationId xmlns:a16="http://schemas.microsoft.com/office/drawing/2014/main" id="{0571A594-AB35-D0A8-5250-F75B87B0E9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E2A087-2D7F-E44C-E5E3-F62205B65133}"/>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191836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D15D-0C3F-0BC2-BE88-2A1C4516FE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32AC6B6-32E7-44A1-4BFB-918CEC330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0C42DE3-19F1-CEB3-7881-0F8C41459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62BBD0-42EA-170E-EBA5-BA818FE29855}"/>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6" name="Footer Placeholder 5">
            <a:extLst>
              <a:ext uri="{FF2B5EF4-FFF2-40B4-BE49-F238E27FC236}">
                <a16:creationId xmlns:a16="http://schemas.microsoft.com/office/drawing/2014/main" id="{6C9E64D0-2B35-CDCC-6489-7CD51AD74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01B4C-78D0-49E8-D0D2-94EF645DBFB1}"/>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157556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2F88-DF48-5650-27E3-0FBF0F8DF3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8DAF858-1793-F541-0DF9-88D8CE92B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3295A-31A4-E172-DED2-25E5B2ED3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7228A3-BC01-B012-9AF2-4089526845CC}"/>
              </a:ext>
            </a:extLst>
          </p:cNvPr>
          <p:cNvSpPr>
            <a:spLocks noGrp="1"/>
          </p:cNvSpPr>
          <p:nvPr>
            <p:ph type="dt" sz="half" idx="10"/>
          </p:nvPr>
        </p:nvSpPr>
        <p:spPr/>
        <p:txBody>
          <a:bodyPr/>
          <a:lstStyle/>
          <a:p>
            <a:fld id="{FDC934E7-7B05-044D-BEB2-EEBDBB89E6D2}" type="datetimeFigureOut">
              <a:rPr lang="en-US" smtClean="0"/>
              <a:t>12/7/23</a:t>
            </a:fld>
            <a:endParaRPr lang="en-US"/>
          </a:p>
        </p:txBody>
      </p:sp>
      <p:sp>
        <p:nvSpPr>
          <p:cNvPr id="6" name="Footer Placeholder 5">
            <a:extLst>
              <a:ext uri="{FF2B5EF4-FFF2-40B4-BE49-F238E27FC236}">
                <a16:creationId xmlns:a16="http://schemas.microsoft.com/office/drawing/2014/main" id="{330C273F-C163-350E-AEFA-4DB0A475E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36275-180C-76BE-38CD-F50E8D658642}"/>
              </a:ext>
            </a:extLst>
          </p:cNvPr>
          <p:cNvSpPr>
            <a:spLocks noGrp="1"/>
          </p:cNvSpPr>
          <p:nvPr>
            <p:ph type="sldNum" sz="quarter" idx="12"/>
          </p:nvPr>
        </p:nvSpPr>
        <p:spPr/>
        <p:txBody>
          <a:bodyPr/>
          <a:lstStyle/>
          <a:p>
            <a:fld id="{445706DD-ED89-9847-BB0E-66A58BDC32E5}" type="slidenum">
              <a:rPr lang="en-US" smtClean="0"/>
              <a:t>‹#›</a:t>
            </a:fld>
            <a:endParaRPr lang="en-US"/>
          </a:p>
        </p:txBody>
      </p:sp>
    </p:spTree>
    <p:extLst>
      <p:ext uri="{BB962C8B-B14F-4D97-AF65-F5344CB8AC3E}">
        <p14:creationId xmlns:p14="http://schemas.microsoft.com/office/powerpoint/2010/main" val="220807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60B73-9C50-AC53-B3E6-180BAE5BE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242504-C6CC-EADB-171E-CD61CAD55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BC0D42-4AFE-D85E-0FD1-67C90EB82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934E7-7B05-044D-BEB2-EEBDBB89E6D2}" type="datetimeFigureOut">
              <a:rPr lang="en-US" smtClean="0"/>
              <a:t>12/7/23</a:t>
            </a:fld>
            <a:endParaRPr lang="en-US"/>
          </a:p>
        </p:txBody>
      </p:sp>
      <p:sp>
        <p:nvSpPr>
          <p:cNvPr id="5" name="Footer Placeholder 4">
            <a:extLst>
              <a:ext uri="{FF2B5EF4-FFF2-40B4-BE49-F238E27FC236}">
                <a16:creationId xmlns:a16="http://schemas.microsoft.com/office/drawing/2014/main" id="{81AFF459-7C44-8CE9-003F-E2F580650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A0B01-BDF3-8359-1F05-D11810EA6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706DD-ED89-9847-BB0E-66A58BDC32E5}" type="slidenum">
              <a:rPr lang="en-US" smtClean="0"/>
              <a:t>‹#›</a:t>
            </a:fld>
            <a:endParaRPr lang="en-US"/>
          </a:p>
        </p:txBody>
      </p:sp>
    </p:spTree>
    <p:extLst>
      <p:ext uri="{BB962C8B-B14F-4D97-AF65-F5344CB8AC3E}">
        <p14:creationId xmlns:p14="http://schemas.microsoft.com/office/powerpoint/2010/main" val="2717152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11/j.2042-3306.2011.00373.x" TargetMode="External"/><Relationship Id="rId2" Type="http://schemas.openxmlformats.org/officeDocument/2006/relationships/hyperlink" Target="https://doi.org/10.1111/j.2042-3306.1980.tb03427.x" TargetMode="External"/><Relationship Id="rId1" Type="http://schemas.openxmlformats.org/officeDocument/2006/relationships/slideLayout" Target="../slideLayouts/slideLayout2.xml"/><Relationship Id="rId6" Type="http://schemas.openxmlformats.org/officeDocument/2006/relationships/hyperlink" Target="https://doi.org/10.1111/joa.13456" TargetMode="External"/><Relationship Id="rId5" Type="http://schemas.openxmlformats.org/officeDocument/2006/relationships/hyperlink" Target="https://doi.org/10.1016/B978-1-4160-6069-7.00052-3" TargetMode="External"/><Relationship Id="rId4" Type="http://schemas.openxmlformats.org/officeDocument/2006/relationships/hyperlink" Target="https://doi.org/10.1016/j.jevs.2016.07.01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11/evj.12215" TargetMode="External"/><Relationship Id="rId2" Type="http://schemas.openxmlformats.org/officeDocument/2006/relationships/hyperlink" Target="https://www.ifhaonline.org/resources/TBA-Economic-Impact-Study-2023-report.pdf" TargetMode="External"/><Relationship Id="rId1" Type="http://schemas.openxmlformats.org/officeDocument/2006/relationships/slideLayout" Target="../slideLayouts/slideLayout2.xml"/><Relationship Id="rId6" Type="http://schemas.openxmlformats.org/officeDocument/2006/relationships/hyperlink" Target="https://doi.org/10.1002/9781119190332.ch59" TargetMode="External"/><Relationship Id="rId5" Type="http://schemas.openxmlformats.org/officeDocument/2006/relationships/hyperlink" Target="https://doi.org/10.2746/042516402776181259" TargetMode="External"/><Relationship Id="rId4" Type="http://schemas.openxmlformats.org/officeDocument/2006/relationships/hyperlink" Target="https://doi.org/10.1111/j.1532-950X.2012.01013.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x-ray&#10;&#10;Description automatically generated">
            <a:extLst>
              <a:ext uri="{FF2B5EF4-FFF2-40B4-BE49-F238E27FC236}">
                <a16:creationId xmlns:a16="http://schemas.microsoft.com/office/drawing/2014/main" id="{F2162AEA-99F5-3458-9809-81EDD22232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502" y="0"/>
            <a:ext cx="12337004" cy="4446224"/>
          </a:xfrm>
          <a:prstGeom prst="rect">
            <a:avLst/>
          </a:prstGeom>
        </p:spPr>
      </p:pic>
      <p:sp>
        <p:nvSpPr>
          <p:cNvPr id="4" name="Content Placeholder 3">
            <a:extLst>
              <a:ext uri="{FF2B5EF4-FFF2-40B4-BE49-F238E27FC236}">
                <a16:creationId xmlns:a16="http://schemas.microsoft.com/office/drawing/2014/main" id="{7272D68E-F969-ADFF-310E-0513BE7A7C15}"/>
              </a:ext>
            </a:extLst>
          </p:cNvPr>
          <p:cNvSpPr>
            <a:spLocks noGrp="1"/>
          </p:cNvSpPr>
          <p:nvPr>
            <p:ph sz="half" idx="2"/>
          </p:nvPr>
        </p:nvSpPr>
        <p:spPr>
          <a:xfrm>
            <a:off x="5514975" y="-140418"/>
            <a:ext cx="6514241" cy="6998417"/>
          </a:xfrm>
        </p:spPr>
        <p:txBody>
          <a:bodyPr vert="horz" lIns="91440" tIns="45720" rIns="91440" bIns="45720" rtlCol="0" anchor="ctr">
            <a:normAutofit lnSpcReduction="10000"/>
          </a:bodyPr>
          <a:lstStyle/>
          <a:p>
            <a:pPr marL="0" indent="0" algn="r">
              <a:buNone/>
            </a:pPr>
            <a:endParaRPr lang="en-US" sz="2000" dirty="0">
              <a:solidFill>
                <a:srgbClr val="FFFFFF"/>
              </a:solidFill>
            </a:endParaRPr>
          </a:p>
          <a:p>
            <a:pPr marL="0" indent="0" algn="r">
              <a:buNone/>
            </a:pPr>
            <a:endParaRPr lang="en-US" sz="2200" dirty="0">
              <a:solidFill>
                <a:srgbClr val="FFFFFF"/>
              </a:solidFill>
            </a:endParaRPr>
          </a:p>
          <a:p>
            <a:pPr marL="0" indent="0" algn="r">
              <a:buNone/>
            </a:pPr>
            <a:endParaRPr lang="en-US" sz="2600" dirty="0">
              <a:solidFill>
                <a:srgbClr val="FFFFFF"/>
              </a:solidFill>
            </a:endParaRPr>
          </a:p>
          <a:p>
            <a:pPr marL="0" indent="0" algn="r">
              <a:buNone/>
            </a:pPr>
            <a:endParaRPr lang="en-US" sz="2600" dirty="0">
              <a:solidFill>
                <a:srgbClr val="FFFFFF"/>
              </a:solidFill>
            </a:endParaRPr>
          </a:p>
          <a:p>
            <a:pPr marL="0" indent="0" algn="r">
              <a:buNone/>
            </a:pPr>
            <a:r>
              <a:rPr lang="en-US" sz="2600" dirty="0">
                <a:solidFill>
                  <a:srgbClr val="FFFFFF"/>
                </a:solidFill>
              </a:rPr>
              <a:t>Eilidh MacDonald</a:t>
            </a:r>
          </a:p>
          <a:p>
            <a:pPr marL="0" indent="0" algn="r">
              <a:buNone/>
            </a:pPr>
            <a:r>
              <a:rPr lang="en-US" sz="2600" dirty="0">
                <a:solidFill>
                  <a:srgbClr val="FFFFFF"/>
                </a:solidFill>
              </a:rPr>
              <a:t>Under the supervision of David Stack and Maurice Connaughton</a:t>
            </a:r>
          </a:p>
          <a:p>
            <a:pPr marL="0" indent="0" algn="r">
              <a:buNone/>
            </a:pPr>
            <a:endParaRPr lang="en-US" sz="2600" dirty="0">
              <a:solidFill>
                <a:srgbClr val="FFFFFF"/>
              </a:solidFill>
            </a:endParaRPr>
          </a:p>
          <a:p>
            <a:pPr marL="0" indent="0" algn="r">
              <a:buNone/>
            </a:pPr>
            <a:r>
              <a:rPr lang="en-US" sz="2600" dirty="0">
                <a:solidFill>
                  <a:srgbClr val="FFFFFF"/>
                </a:solidFill>
              </a:rPr>
              <a:t>University of Liverpool</a:t>
            </a:r>
          </a:p>
          <a:p>
            <a:pPr marL="0" indent="0">
              <a:buNone/>
            </a:pPr>
            <a:endParaRPr lang="en-US" sz="2000" i="0" dirty="0">
              <a:solidFill>
                <a:srgbClr val="FFFFFF"/>
              </a:solidFill>
              <a:effectLst/>
            </a:endParaRPr>
          </a:p>
          <a:p>
            <a:pPr marL="0" indent="0">
              <a:buNone/>
            </a:pPr>
            <a:endParaRPr lang="en-US" sz="2000" i="0" dirty="0">
              <a:effectLst/>
            </a:endParaRPr>
          </a:p>
          <a:p>
            <a:endParaRPr lang="en-US" sz="2000" i="0" dirty="0">
              <a:effectLst/>
            </a:endParaRPr>
          </a:p>
          <a:p>
            <a:endParaRPr lang="en-US" sz="2600" dirty="0"/>
          </a:p>
          <a:p>
            <a:pPr marL="0" indent="0">
              <a:buNone/>
            </a:pPr>
            <a:endParaRPr lang="en-US" sz="2600" dirty="0"/>
          </a:p>
          <a:p>
            <a:pPr marL="0" indent="0" algn="r">
              <a:buNone/>
            </a:pPr>
            <a:r>
              <a:rPr lang="en-US" sz="2200" i="0" dirty="0">
                <a:effectLst/>
              </a:rPr>
              <a:t>UK Veterinary Summer Studentship</a:t>
            </a:r>
          </a:p>
          <a:p>
            <a:pPr marL="0" indent="0" algn="r">
              <a:buNone/>
            </a:pPr>
            <a:r>
              <a:rPr lang="en-US" sz="2200" dirty="0"/>
              <a:t>Kindly sponsored by the Beaufort Cottage Educational Trust</a:t>
            </a:r>
          </a:p>
          <a:p>
            <a:endParaRPr lang="en-US" sz="2000" dirty="0">
              <a:solidFill>
                <a:srgbClr val="FFFFFF"/>
              </a:solidFill>
            </a:endParaRPr>
          </a:p>
        </p:txBody>
      </p:sp>
      <p:pic>
        <p:nvPicPr>
          <p:cNvPr id="9" name="Picture 2" descr="The University of Liverpool">
            <a:extLst>
              <a:ext uri="{FF2B5EF4-FFF2-40B4-BE49-F238E27FC236}">
                <a16:creationId xmlns:a16="http://schemas.microsoft.com/office/drawing/2014/main" id="{C8EF6348-3D79-4B4C-19F4-11F1F2E648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148807" y="5654278"/>
            <a:ext cx="2866106" cy="7375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for a company&#10;&#10;Description automatically generated">
            <a:extLst>
              <a:ext uri="{FF2B5EF4-FFF2-40B4-BE49-F238E27FC236}">
                <a16:creationId xmlns:a16="http://schemas.microsoft.com/office/drawing/2014/main" id="{D9D87762-D599-2089-D25D-A9F7BA61F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07" y="5652354"/>
            <a:ext cx="1770482" cy="739478"/>
          </a:xfrm>
          <a:prstGeom prst="rect">
            <a:avLst/>
          </a:prstGeom>
        </p:spPr>
      </p:pic>
      <p:sp>
        <p:nvSpPr>
          <p:cNvPr id="2" name="Title 1">
            <a:extLst>
              <a:ext uri="{FF2B5EF4-FFF2-40B4-BE49-F238E27FC236}">
                <a16:creationId xmlns:a16="http://schemas.microsoft.com/office/drawing/2014/main" id="{C67DB76D-3588-CBF9-2580-F6F199F84D48}"/>
              </a:ext>
            </a:extLst>
          </p:cNvPr>
          <p:cNvSpPr>
            <a:spLocks noGrp="1"/>
          </p:cNvSpPr>
          <p:nvPr>
            <p:ph type="title"/>
          </p:nvPr>
        </p:nvSpPr>
        <p:spPr>
          <a:xfrm>
            <a:off x="162784" y="301633"/>
            <a:ext cx="5933216" cy="4286407"/>
          </a:xfrm>
        </p:spPr>
        <p:txBody>
          <a:bodyPr vert="horz" lIns="91440" tIns="45720" rIns="91440" bIns="45720" rtlCol="0" anchor="ctr">
            <a:normAutofit/>
          </a:bodyPr>
          <a:lstStyle/>
          <a:p>
            <a:r>
              <a:rPr lang="en-US" sz="4800" dirty="0">
                <a:solidFill>
                  <a:srgbClr val="FFFFFF"/>
                </a:solidFill>
                <a:effectLst/>
              </a:rPr>
              <a:t>Investigation of a novel </a:t>
            </a:r>
            <a:r>
              <a:rPr lang="en-US" sz="4800" dirty="0">
                <a:solidFill>
                  <a:srgbClr val="FFFFFF"/>
                </a:solidFill>
              </a:rPr>
              <a:t>s</a:t>
            </a:r>
            <a:r>
              <a:rPr lang="en-US" sz="4800" dirty="0">
                <a:solidFill>
                  <a:srgbClr val="FFFFFF"/>
                </a:solidFill>
                <a:effectLst/>
              </a:rPr>
              <a:t>urgical </a:t>
            </a:r>
            <a:r>
              <a:rPr lang="en-US" sz="4800" dirty="0">
                <a:solidFill>
                  <a:srgbClr val="FFFFFF"/>
                </a:solidFill>
              </a:rPr>
              <a:t>a</a:t>
            </a:r>
            <a:r>
              <a:rPr lang="en-US" sz="4800" dirty="0">
                <a:solidFill>
                  <a:srgbClr val="FFFFFF"/>
                </a:solidFill>
                <a:effectLst/>
              </a:rPr>
              <a:t>pproach for the treatment of kissing spines in horses</a:t>
            </a:r>
            <a:endParaRPr lang="en-US" sz="4800" dirty="0">
              <a:solidFill>
                <a:srgbClr val="FFFFFF"/>
              </a:solidFill>
            </a:endParaRPr>
          </a:p>
        </p:txBody>
      </p:sp>
      <p:sp>
        <p:nvSpPr>
          <p:cNvPr id="16" name="Rectangle 15">
            <a:extLst>
              <a:ext uri="{FF2B5EF4-FFF2-40B4-BE49-F238E27FC236}">
                <a16:creationId xmlns:a16="http://schemas.microsoft.com/office/drawing/2014/main" id="{402A950B-793C-2BD0-C26C-788C936BADFE}"/>
              </a:ext>
            </a:extLst>
          </p:cNvPr>
          <p:cNvSpPr/>
          <p:nvPr/>
        </p:nvSpPr>
        <p:spPr>
          <a:xfrm>
            <a:off x="-72502" y="4446223"/>
            <a:ext cx="12337004" cy="198640"/>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176544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636398-6C95-7023-56BB-5F732AA32D5C}"/>
              </a:ext>
            </a:extLst>
          </p:cNvPr>
          <p:cNvSpPr>
            <a:spLocks noGrp="1"/>
          </p:cNvSpPr>
          <p:nvPr>
            <p:ph type="body" sz="half" idx="2"/>
          </p:nvPr>
        </p:nvSpPr>
        <p:spPr>
          <a:xfrm>
            <a:off x="166018" y="2165776"/>
            <a:ext cx="4250999" cy="3557086"/>
          </a:xfrm>
        </p:spPr>
        <p:txBody>
          <a:bodyPr>
            <a:normAutofit/>
          </a:bodyPr>
          <a:lstStyle/>
          <a:p>
            <a:r>
              <a:rPr lang="en-US" sz="2200" dirty="0"/>
              <a:t>Significantly reduced number of NECs using caudal wedge ostectomy vs cranial wedge ostectomy for caudally inclined ‘kissing spines’ (p &lt; 0.001)</a:t>
            </a:r>
          </a:p>
          <a:p>
            <a:endParaRPr lang="en-US" sz="2200" dirty="0"/>
          </a:p>
          <a:p>
            <a:r>
              <a:rPr lang="en-US" sz="2200" dirty="0"/>
              <a:t>No significant difference in number of NECs using caudal wedge vs cranial wedge for cranially inclined ‘kissing spines’</a:t>
            </a:r>
          </a:p>
        </p:txBody>
      </p:sp>
      <p:sp>
        <p:nvSpPr>
          <p:cNvPr id="8" name="Rectangle 7">
            <a:extLst>
              <a:ext uri="{FF2B5EF4-FFF2-40B4-BE49-F238E27FC236}">
                <a16:creationId xmlns:a16="http://schemas.microsoft.com/office/drawing/2014/main" id="{42A2B9A5-19DB-2853-712E-C41206BF9938}"/>
              </a:ext>
            </a:extLst>
          </p:cNvPr>
          <p:cNvSpPr/>
          <p:nvPr/>
        </p:nvSpPr>
        <p:spPr>
          <a:xfrm>
            <a:off x="0" y="-112293"/>
            <a:ext cx="12304294" cy="1034806"/>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Results: Occurrence of NECs</a:t>
            </a:r>
          </a:p>
        </p:txBody>
      </p:sp>
      <p:graphicFrame>
        <p:nvGraphicFramePr>
          <p:cNvPr id="10" name="Picture Placeholder 9">
            <a:extLst>
              <a:ext uri="{FF2B5EF4-FFF2-40B4-BE49-F238E27FC236}">
                <a16:creationId xmlns:a16="http://schemas.microsoft.com/office/drawing/2014/main" id="{F26D103A-D107-1F15-FF0D-431F178E9F25}"/>
              </a:ext>
            </a:extLst>
          </p:cNvPr>
          <p:cNvGraphicFramePr>
            <a:graphicFrameLocks noGrp="1"/>
          </p:cNvGraphicFramePr>
          <p:nvPr>
            <p:ph type="pic" idx="1"/>
            <p:extLst>
              <p:ext uri="{D42A27DB-BD31-4B8C-83A1-F6EECF244321}">
                <p14:modId xmlns:p14="http://schemas.microsoft.com/office/powerpoint/2010/main" val="3393669888"/>
              </p:ext>
            </p:extLst>
          </p:nvPr>
        </p:nvGraphicFramePr>
        <p:xfrm>
          <a:off x="4417017" y="1047135"/>
          <a:ext cx="7608965" cy="56928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355CC4B-BAA1-0665-53A8-AE35668B0DB1}"/>
              </a:ext>
            </a:extLst>
          </p:cNvPr>
          <p:cNvSpPr txBox="1"/>
          <p:nvPr/>
        </p:nvSpPr>
        <p:spPr>
          <a:xfrm>
            <a:off x="8089782" y="6282965"/>
            <a:ext cx="2310812" cy="338554"/>
          </a:xfrm>
          <a:prstGeom prst="rect">
            <a:avLst/>
          </a:prstGeom>
          <a:solidFill>
            <a:schemeClr val="bg1"/>
          </a:solidFill>
        </p:spPr>
        <p:txBody>
          <a:bodyPr wrap="square">
            <a:spAutoFit/>
          </a:bodyPr>
          <a:lstStyle/>
          <a:p>
            <a:r>
              <a:rPr lang="en-US" sz="1600" dirty="0"/>
              <a:t>+1 to +4 ‘kissing spines’</a:t>
            </a:r>
          </a:p>
        </p:txBody>
      </p:sp>
      <p:sp>
        <p:nvSpPr>
          <p:cNvPr id="3" name="TextBox 2">
            <a:extLst>
              <a:ext uri="{FF2B5EF4-FFF2-40B4-BE49-F238E27FC236}">
                <a16:creationId xmlns:a16="http://schemas.microsoft.com/office/drawing/2014/main" id="{BADE7E16-506A-095F-E9B5-AC1DE01A1A01}"/>
              </a:ext>
            </a:extLst>
          </p:cNvPr>
          <p:cNvSpPr txBox="1"/>
          <p:nvPr/>
        </p:nvSpPr>
        <p:spPr>
          <a:xfrm>
            <a:off x="5446331" y="6282965"/>
            <a:ext cx="2056589" cy="338554"/>
          </a:xfrm>
          <a:prstGeom prst="rect">
            <a:avLst/>
          </a:prstGeom>
          <a:solidFill>
            <a:schemeClr val="bg1"/>
          </a:solidFill>
        </p:spPr>
        <p:txBody>
          <a:bodyPr wrap="none" rtlCol="0">
            <a:spAutoFit/>
          </a:bodyPr>
          <a:lstStyle/>
          <a:p>
            <a:r>
              <a:rPr lang="en-US" sz="1600" dirty="0"/>
              <a:t>-4 to -1 ‘kissing spines’</a:t>
            </a:r>
          </a:p>
        </p:txBody>
      </p:sp>
    </p:spTree>
    <p:extLst>
      <p:ext uri="{BB962C8B-B14F-4D97-AF65-F5344CB8AC3E}">
        <p14:creationId xmlns:p14="http://schemas.microsoft.com/office/powerpoint/2010/main" val="397951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A23689-04F7-ED89-E787-C8C0C03966B0}"/>
              </a:ext>
            </a:extLst>
          </p:cNvPr>
          <p:cNvSpPr>
            <a:spLocks noGrp="1"/>
          </p:cNvSpPr>
          <p:nvPr>
            <p:ph type="body" sz="half" idx="2"/>
          </p:nvPr>
        </p:nvSpPr>
        <p:spPr>
          <a:xfrm>
            <a:off x="329184" y="1156750"/>
            <a:ext cx="11533632" cy="5449002"/>
          </a:xfrm>
        </p:spPr>
        <p:txBody>
          <a:bodyPr>
            <a:normAutofit/>
          </a:bodyPr>
          <a:lstStyle/>
          <a:p>
            <a:endParaRPr lang="en-US" sz="2200" b="1" dirty="0">
              <a:ea typeface="Verdana" panose="020B0604030504040204" pitchFamily="34" charset="0"/>
              <a:cs typeface="Verdana" panose="020B0604030504040204" pitchFamily="34" charset="0"/>
            </a:endParaRPr>
          </a:p>
          <a:p>
            <a:pPr>
              <a:lnSpc>
                <a:spcPct val="110000"/>
              </a:lnSpc>
            </a:pPr>
            <a:r>
              <a:rPr lang="en-US" sz="2200" dirty="0">
                <a:ea typeface="Verdana" panose="020B0604030504040204" pitchFamily="34" charset="0"/>
                <a:cs typeface="Verdana" panose="020B0604030504040204" pitchFamily="34" charset="0"/>
              </a:rPr>
              <a:t>Findings:</a:t>
            </a:r>
          </a:p>
          <a:p>
            <a:pPr marL="342900" indent="-342900">
              <a:lnSpc>
                <a:spcPct val="110000"/>
              </a:lnSpc>
              <a:buFont typeface="Arial" panose="020B0604020202020204" pitchFamily="34" charset="0"/>
              <a:buChar char="•"/>
            </a:pPr>
            <a:r>
              <a:rPr lang="en-US" sz="2200" dirty="0">
                <a:ea typeface="Verdana" panose="020B0604030504040204" pitchFamily="34" charset="0"/>
                <a:cs typeface="Verdana" panose="020B0604030504040204" pitchFamily="34" charset="0"/>
              </a:rPr>
              <a:t>Smaller area of bone removed using caudal wedge ostectomy vs cranial wedge ostectomy – remaining DSP is stronger </a:t>
            </a:r>
          </a:p>
          <a:p>
            <a:pPr marL="342900" indent="-342900">
              <a:lnSpc>
                <a:spcPct val="110000"/>
              </a:lnSpc>
              <a:buFont typeface="Arial" panose="020B0604020202020204" pitchFamily="34" charset="0"/>
              <a:buChar char="•"/>
            </a:pPr>
            <a:r>
              <a:rPr lang="en-US" sz="2200" dirty="0">
                <a:ea typeface="Verdana" panose="020B0604030504040204" pitchFamily="34" charset="0"/>
                <a:cs typeface="Verdana" panose="020B0604030504040204" pitchFamily="34" charset="0"/>
              </a:rPr>
              <a:t>Exit angle is more favorable for caudal wedge ostectomy and potentially this allows room for some deviation in ostectomy angle</a:t>
            </a:r>
          </a:p>
          <a:p>
            <a:pPr marL="342900" indent="-342900">
              <a:lnSpc>
                <a:spcPct val="110000"/>
              </a:lnSpc>
              <a:buFont typeface="Arial" panose="020B0604020202020204" pitchFamily="34" charset="0"/>
              <a:buChar char="•"/>
            </a:pPr>
            <a:r>
              <a:rPr lang="en-US" sz="2200" dirty="0">
                <a:ea typeface="Verdana" panose="020B0604030504040204" pitchFamily="34" charset="0"/>
                <a:cs typeface="Verdana" panose="020B0604030504040204" pitchFamily="34" charset="0"/>
              </a:rPr>
              <a:t>Following hypothetical 12</a:t>
            </a:r>
            <a:r>
              <a:rPr lang="en-US" sz="2200" baseline="30000" dirty="0">
                <a:ea typeface="Verdana" panose="020B0604030504040204" pitchFamily="34" charset="0"/>
                <a:cs typeface="Verdana" panose="020B0604030504040204" pitchFamily="34" charset="0"/>
              </a:rPr>
              <a:t>0</a:t>
            </a:r>
            <a:r>
              <a:rPr lang="en-US" sz="2200" dirty="0">
                <a:ea typeface="Verdana" panose="020B0604030504040204" pitchFamily="34" charset="0"/>
                <a:cs typeface="Verdana" panose="020B0604030504040204" pitchFamily="34" charset="0"/>
              </a:rPr>
              <a:t> error, NECS were reduced in the the caudally inclined DSPs </a:t>
            </a:r>
          </a:p>
          <a:p>
            <a:pPr marL="342900" indent="-342900">
              <a:lnSpc>
                <a:spcPct val="110000"/>
              </a:lnSpc>
              <a:buFont typeface="Arial" panose="020B0604020202020204" pitchFamily="34" charset="0"/>
              <a:buChar char="•"/>
            </a:pPr>
            <a:r>
              <a:rPr lang="en-US" sz="2200" dirty="0">
                <a:ea typeface="Verdana" panose="020B0604030504040204" pitchFamily="34" charset="0"/>
                <a:cs typeface="Verdana" panose="020B0604030504040204" pitchFamily="34" charset="0"/>
              </a:rPr>
              <a:t>Surgical technique feasible in practical setting</a:t>
            </a:r>
          </a:p>
          <a:p>
            <a:pPr>
              <a:lnSpc>
                <a:spcPct val="110000"/>
              </a:lnSpc>
            </a:pPr>
            <a:endParaRPr lang="en-US" sz="2200" dirty="0">
              <a:ea typeface="Verdana" panose="020B0604030504040204" pitchFamily="34" charset="0"/>
              <a:cs typeface="Verdana" panose="020B0604030504040204" pitchFamily="34" charset="0"/>
            </a:endParaRPr>
          </a:p>
          <a:p>
            <a:pPr>
              <a:lnSpc>
                <a:spcPct val="110000"/>
              </a:lnSpc>
            </a:pPr>
            <a:r>
              <a:rPr lang="en-US" sz="2200" dirty="0">
                <a:ea typeface="Verdana" panose="020B0604030504040204" pitchFamily="34" charset="0"/>
                <a:cs typeface="Verdana" panose="020B0604030504040204" pitchFamily="34" charset="0"/>
              </a:rPr>
              <a:t>Highlights the importance of presurgical planning for any ostectomy</a:t>
            </a:r>
          </a:p>
          <a:p>
            <a:pPr>
              <a:lnSpc>
                <a:spcPct val="110000"/>
              </a:lnSpc>
            </a:pPr>
            <a:endParaRPr lang="en-US" sz="2200" dirty="0"/>
          </a:p>
          <a:p>
            <a:endParaRPr lang="en-US" dirty="0"/>
          </a:p>
        </p:txBody>
      </p:sp>
      <p:sp>
        <p:nvSpPr>
          <p:cNvPr id="8" name="Rectangle 7">
            <a:extLst>
              <a:ext uri="{FF2B5EF4-FFF2-40B4-BE49-F238E27FC236}">
                <a16:creationId xmlns:a16="http://schemas.microsoft.com/office/drawing/2014/main" id="{9D46F451-D115-DE79-FB08-397F0F686750}"/>
              </a:ext>
            </a:extLst>
          </p:cNvPr>
          <p:cNvSpPr/>
          <p:nvPr/>
        </p:nvSpPr>
        <p:spPr>
          <a:xfrm>
            <a:off x="0" y="-59615"/>
            <a:ext cx="12192000" cy="1027456"/>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Discussion</a:t>
            </a:r>
          </a:p>
        </p:txBody>
      </p:sp>
      <p:pic>
        <p:nvPicPr>
          <p:cNvPr id="2" name="Content Placeholder 4" descr="A close-up of a spine&#10;&#10;Description automatically generated">
            <a:extLst>
              <a:ext uri="{FF2B5EF4-FFF2-40B4-BE49-F238E27FC236}">
                <a16:creationId xmlns:a16="http://schemas.microsoft.com/office/drawing/2014/main" id="{4CEB7A79-B1A0-3A0F-CEE6-C437B00EF2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9255555" y="5187462"/>
            <a:ext cx="2790541" cy="1599746"/>
          </a:xfrm>
          <a:prstGeom prst="rect">
            <a:avLst/>
          </a:prstGeom>
        </p:spPr>
      </p:pic>
    </p:spTree>
    <p:extLst>
      <p:ext uri="{BB962C8B-B14F-4D97-AF65-F5344CB8AC3E}">
        <p14:creationId xmlns:p14="http://schemas.microsoft.com/office/powerpoint/2010/main" val="306519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46F451-D115-DE79-FB08-397F0F686750}"/>
              </a:ext>
            </a:extLst>
          </p:cNvPr>
          <p:cNvSpPr/>
          <p:nvPr/>
        </p:nvSpPr>
        <p:spPr>
          <a:xfrm>
            <a:off x="0" y="-59615"/>
            <a:ext cx="12192000" cy="1027456"/>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Limitations and Future Applications</a:t>
            </a:r>
          </a:p>
        </p:txBody>
      </p:sp>
      <p:sp>
        <p:nvSpPr>
          <p:cNvPr id="5" name="Text Placeholder 4">
            <a:extLst>
              <a:ext uri="{FF2B5EF4-FFF2-40B4-BE49-F238E27FC236}">
                <a16:creationId xmlns:a16="http://schemas.microsoft.com/office/drawing/2014/main" id="{F19A7A9A-C995-C57C-8E87-2028A75831DA}"/>
              </a:ext>
            </a:extLst>
          </p:cNvPr>
          <p:cNvSpPr>
            <a:spLocks noGrp="1"/>
          </p:cNvSpPr>
          <p:nvPr>
            <p:ph type="body" sz="half" idx="2"/>
          </p:nvPr>
        </p:nvSpPr>
        <p:spPr>
          <a:xfrm>
            <a:off x="223344" y="1615965"/>
            <a:ext cx="11745311" cy="4879428"/>
          </a:xfrm>
        </p:spPr>
        <p:txBody>
          <a:bodyPr>
            <a:normAutofit/>
          </a:bodyPr>
          <a:lstStyle/>
          <a:p>
            <a:pPr marL="285750">
              <a:lnSpc>
                <a:spcPct val="100000"/>
              </a:lnSpc>
            </a:pPr>
            <a:r>
              <a:rPr lang="en-US" sz="2200" b="1" dirty="0"/>
              <a:t>Limitations</a:t>
            </a:r>
            <a:endParaRPr lang="en-US" sz="2200" dirty="0"/>
          </a:p>
          <a:p>
            <a:pPr marL="628650" indent="-342900">
              <a:lnSpc>
                <a:spcPct val="100000"/>
              </a:lnSpc>
              <a:buFont typeface="Arial" panose="020B0604020202020204" pitchFamily="34" charset="0"/>
              <a:buChar char="•"/>
            </a:pPr>
            <a:r>
              <a:rPr lang="en-US" sz="2200" dirty="0"/>
              <a:t>Drawing of ‘ideal cuts’ may be influenced by surgeon bias </a:t>
            </a:r>
          </a:p>
          <a:p>
            <a:pPr marL="628650" indent="-342900">
              <a:lnSpc>
                <a:spcPct val="100000"/>
              </a:lnSpc>
              <a:buFont typeface="Arial" panose="020B0604020202020204" pitchFamily="34" charset="0"/>
              <a:buChar char="•"/>
            </a:pPr>
            <a:r>
              <a:rPr lang="en-US" sz="2200" dirty="0"/>
              <a:t>Area of the bone removed is a 2-dimensional measure and therefore may not reflect the volume of bone removed</a:t>
            </a:r>
          </a:p>
          <a:p>
            <a:pPr marL="628650" indent="-342900">
              <a:lnSpc>
                <a:spcPct val="100000"/>
              </a:lnSpc>
              <a:buFont typeface="Arial" panose="020B0604020202020204" pitchFamily="34" charset="0"/>
              <a:buChar char="•"/>
            </a:pPr>
            <a:r>
              <a:rPr lang="en-US" sz="2200" dirty="0"/>
              <a:t>Selection of 12</a:t>
            </a:r>
            <a:r>
              <a:rPr lang="en-US" sz="2200" baseline="30000" dirty="0"/>
              <a:t>0</a:t>
            </a:r>
            <a:r>
              <a:rPr lang="en-US" sz="2200" dirty="0"/>
              <a:t> error was based on only three NECs</a:t>
            </a:r>
          </a:p>
          <a:p>
            <a:pPr marL="628650" indent="-342900">
              <a:lnSpc>
                <a:spcPct val="100000"/>
              </a:lnSpc>
              <a:buFont typeface="Arial" panose="020B0604020202020204" pitchFamily="34" charset="0"/>
              <a:buChar char="•"/>
            </a:pPr>
            <a:r>
              <a:rPr lang="en-US" sz="2200" dirty="0"/>
              <a:t>Exit angle measured against often curving or irregular bone surface </a:t>
            </a:r>
          </a:p>
          <a:p>
            <a:pPr marL="285750">
              <a:lnSpc>
                <a:spcPct val="100000"/>
              </a:lnSpc>
            </a:pPr>
            <a:endParaRPr lang="en-US" sz="2200" dirty="0"/>
          </a:p>
          <a:p>
            <a:pPr marL="285750">
              <a:lnSpc>
                <a:spcPct val="100000"/>
              </a:lnSpc>
            </a:pPr>
            <a:r>
              <a:rPr lang="en-US" sz="2200" b="1" dirty="0"/>
              <a:t>Future Applications</a:t>
            </a:r>
          </a:p>
          <a:p>
            <a:pPr marL="628650" indent="-342900">
              <a:lnSpc>
                <a:spcPct val="100000"/>
              </a:lnSpc>
              <a:buFont typeface="Arial" panose="020B0604020202020204" pitchFamily="34" charset="0"/>
              <a:buChar char="•"/>
            </a:pPr>
            <a:r>
              <a:rPr lang="en-US" sz="2200" dirty="0"/>
              <a:t>Apply for ethical approval for a clinical trial assessing the technique in clinical cases</a:t>
            </a:r>
          </a:p>
          <a:p>
            <a:pPr marL="628650" indent="-342900">
              <a:lnSpc>
                <a:spcPct val="100000"/>
              </a:lnSpc>
              <a:buFont typeface="Arial" panose="020B0604020202020204" pitchFamily="34" charset="0"/>
              <a:buChar char="•"/>
            </a:pPr>
            <a:endParaRPr lang="en-US" sz="2200" dirty="0"/>
          </a:p>
        </p:txBody>
      </p:sp>
    </p:spTree>
    <p:extLst>
      <p:ext uri="{BB962C8B-B14F-4D97-AF65-F5344CB8AC3E}">
        <p14:creationId xmlns:p14="http://schemas.microsoft.com/office/powerpoint/2010/main" val="41974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46F451-D115-DE79-FB08-397F0F686750}"/>
              </a:ext>
            </a:extLst>
          </p:cNvPr>
          <p:cNvSpPr/>
          <p:nvPr/>
        </p:nvSpPr>
        <p:spPr>
          <a:xfrm>
            <a:off x="0" y="-59615"/>
            <a:ext cx="12192000" cy="1027456"/>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Conclusion</a:t>
            </a:r>
          </a:p>
        </p:txBody>
      </p:sp>
      <p:sp>
        <p:nvSpPr>
          <p:cNvPr id="3" name="Text Placeholder 2">
            <a:extLst>
              <a:ext uri="{FF2B5EF4-FFF2-40B4-BE49-F238E27FC236}">
                <a16:creationId xmlns:a16="http://schemas.microsoft.com/office/drawing/2014/main" id="{02F95DDF-0DBF-DE55-F737-00BE81254ADB}"/>
              </a:ext>
            </a:extLst>
          </p:cNvPr>
          <p:cNvSpPr>
            <a:spLocks noGrp="1"/>
          </p:cNvSpPr>
          <p:nvPr>
            <p:ph type="body" sz="half" idx="2"/>
          </p:nvPr>
        </p:nvSpPr>
        <p:spPr>
          <a:xfrm>
            <a:off x="722066" y="2090764"/>
            <a:ext cx="10747867" cy="3811588"/>
          </a:xfrm>
        </p:spPr>
        <p:txBody>
          <a:bodyPr/>
          <a:lstStyle/>
          <a:p>
            <a:pPr algn="ctr">
              <a:lnSpc>
                <a:spcPct val="110000"/>
              </a:lnSpc>
            </a:pPr>
            <a:r>
              <a:rPr lang="en-US" sz="2400" dirty="0"/>
              <a:t>The results supported our </a:t>
            </a:r>
            <a:r>
              <a:rPr lang="en-US" sz="2400" i="1" dirty="0"/>
              <a:t>a priori </a:t>
            </a:r>
            <a:r>
              <a:rPr lang="en-US" sz="2400" dirty="0"/>
              <a:t>hypotheses </a:t>
            </a:r>
          </a:p>
          <a:p>
            <a:pPr algn="ctr">
              <a:lnSpc>
                <a:spcPct val="110000"/>
              </a:lnSpc>
            </a:pPr>
            <a:endParaRPr lang="en-US" sz="2400" dirty="0"/>
          </a:p>
          <a:p>
            <a:pPr algn="ctr">
              <a:lnSpc>
                <a:spcPct val="110000"/>
              </a:lnSpc>
            </a:pPr>
            <a:r>
              <a:rPr lang="en-US" sz="2400" dirty="0"/>
              <a:t>Hypothetical caudal wedge ostectomy resulted in improved surgical measures (safety and surgical trauma) compared to cranial wedge ostectomy in this experimental study based on thoracolumbar radiographs from Thoroughbreds with clinical signs of back pain</a:t>
            </a:r>
          </a:p>
          <a:p>
            <a:endParaRPr lang="en-US" dirty="0"/>
          </a:p>
        </p:txBody>
      </p:sp>
    </p:spTree>
    <p:extLst>
      <p:ext uri="{BB962C8B-B14F-4D97-AF65-F5344CB8AC3E}">
        <p14:creationId xmlns:p14="http://schemas.microsoft.com/office/powerpoint/2010/main" val="123673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E25C-2C74-2859-6120-93CD9565C206}"/>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01E22EBB-C11E-7CB9-2ED0-5CAF03E0C108}"/>
              </a:ext>
            </a:extLst>
          </p:cNvPr>
          <p:cNvSpPr>
            <a:spLocks noGrp="1"/>
          </p:cNvSpPr>
          <p:nvPr>
            <p:ph idx="1"/>
          </p:nvPr>
        </p:nvSpPr>
        <p:spPr>
          <a:xfrm>
            <a:off x="492583" y="2168107"/>
            <a:ext cx="11236962" cy="4351338"/>
          </a:xfrm>
        </p:spPr>
        <p:txBody>
          <a:bodyPr/>
          <a:lstStyle/>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I very gratefully acknowledge Beaufort Cottage Educational Trust for sponsoring this project</a:t>
            </a: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Thank you to David Stack and Maurice Connaughton for their advice and guidance</a:t>
            </a:r>
          </a:p>
          <a:p>
            <a:endParaRPr lang="en-US" dirty="0"/>
          </a:p>
        </p:txBody>
      </p:sp>
      <p:pic>
        <p:nvPicPr>
          <p:cNvPr id="9" name="Picture 8" descr="A group of people wearing blue scrubs and blue head wraps&#10;&#10;Description automatically generated">
            <a:extLst>
              <a:ext uri="{FF2B5EF4-FFF2-40B4-BE49-F238E27FC236}">
                <a16:creationId xmlns:a16="http://schemas.microsoft.com/office/drawing/2014/main" id="{C0CF7097-A5AD-67AE-8549-CCCC54914E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9623672" y="4934606"/>
            <a:ext cx="2380357" cy="1788351"/>
          </a:xfrm>
          <a:prstGeom prst="rect">
            <a:avLst/>
          </a:prstGeom>
        </p:spPr>
      </p:pic>
      <p:pic>
        <p:nvPicPr>
          <p:cNvPr id="10" name="Picture 2" descr="Beaufort Cottage Educational Trust">
            <a:extLst>
              <a:ext uri="{FF2B5EF4-FFF2-40B4-BE49-F238E27FC236}">
                <a16:creationId xmlns:a16="http://schemas.microsoft.com/office/drawing/2014/main" id="{E63AFB9C-6DBE-569B-40F3-EA6A561DBF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583" y="5518775"/>
            <a:ext cx="1739172" cy="7349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9EEDE5F-C9C8-C81F-CF30-6C7CE9068F1D}"/>
              </a:ext>
            </a:extLst>
          </p:cNvPr>
          <p:cNvSpPr/>
          <p:nvPr/>
        </p:nvSpPr>
        <p:spPr>
          <a:xfrm>
            <a:off x="-56147" y="-112294"/>
            <a:ext cx="12304294" cy="1427748"/>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Acknowledgements</a:t>
            </a:r>
          </a:p>
        </p:txBody>
      </p:sp>
    </p:spTree>
    <p:extLst>
      <p:ext uri="{BB962C8B-B14F-4D97-AF65-F5344CB8AC3E}">
        <p14:creationId xmlns:p14="http://schemas.microsoft.com/office/powerpoint/2010/main" val="356203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C2EA1-0F48-3933-DC50-C231F75D2293}"/>
              </a:ext>
            </a:extLst>
          </p:cNvPr>
          <p:cNvSpPr/>
          <p:nvPr/>
        </p:nvSpPr>
        <p:spPr>
          <a:xfrm>
            <a:off x="-1" y="-56899"/>
            <a:ext cx="12192001" cy="793331"/>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References</a:t>
            </a:r>
          </a:p>
        </p:txBody>
      </p:sp>
      <p:sp>
        <p:nvSpPr>
          <p:cNvPr id="5" name="TextBox 4">
            <a:extLst>
              <a:ext uri="{FF2B5EF4-FFF2-40B4-BE49-F238E27FC236}">
                <a16:creationId xmlns:a16="http://schemas.microsoft.com/office/drawing/2014/main" id="{E4EF2A1C-87F0-6A97-9792-6A684ABA460F}"/>
              </a:ext>
            </a:extLst>
          </p:cNvPr>
          <p:cNvSpPr txBox="1"/>
          <p:nvPr/>
        </p:nvSpPr>
        <p:spPr>
          <a:xfrm>
            <a:off x="272714" y="1242914"/>
            <a:ext cx="11646569" cy="5339923"/>
          </a:xfrm>
          <a:prstGeom prst="rect">
            <a:avLst/>
          </a:prstGeom>
          <a:noFill/>
        </p:spPr>
        <p:txBody>
          <a:bodyPr wrap="square">
            <a:spAutoFit/>
          </a:bodyPr>
          <a:lstStyle/>
          <a:p>
            <a:r>
              <a:rPr lang="en-GB" sz="1400" dirty="0">
                <a:ea typeface="Verdana" panose="020B0604030504040204" pitchFamily="34" charset="0"/>
                <a:cs typeface="Verdana" panose="020B0604030504040204" pitchFamily="34" charset="0"/>
              </a:rPr>
              <a:t>Jeffcott, L.B. (1980), ‘Disorders of the thoracolumbar spine of the horse – a survey of 443 cases’, Equine Veterinary Journal, 12 pp. 197-210 </a:t>
            </a:r>
          </a:p>
          <a:p>
            <a:pPr marL="0" indent="0">
              <a:lnSpc>
                <a:spcPct val="100000"/>
              </a:lnSpc>
              <a:buNone/>
            </a:pPr>
            <a:r>
              <a:rPr lang="en-GB" sz="1400" dirty="0">
                <a:ea typeface="Verdana" panose="020B0604030504040204" pitchFamily="34" charset="0"/>
                <a:cs typeface="Verdana" panose="020B0604030504040204" pitchFamily="34" charset="0"/>
              </a:rPr>
              <a:t>URL: </a:t>
            </a:r>
            <a:r>
              <a:rPr lang="en-GB" sz="1400" dirty="0">
                <a:ea typeface="Verdana" panose="020B0604030504040204" pitchFamily="34" charset="0"/>
                <a:cs typeface="Verdana" panose="020B0604030504040204" pitchFamily="34" charset="0"/>
                <a:hlinkClick r:id="rId2"/>
              </a:rPr>
              <a:t>https://doi.org/10.1111/j.2042-3306.1980.tb03427.x</a:t>
            </a:r>
            <a:r>
              <a:rPr lang="en-GB" sz="1400" dirty="0">
                <a:ea typeface="Verdana" panose="020B0604030504040204" pitchFamily="34" charset="0"/>
                <a:cs typeface="Verdana" panose="020B0604030504040204" pitchFamily="34" charset="0"/>
              </a:rPr>
              <a:t>, </a:t>
            </a:r>
          </a:p>
          <a:p>
            <a:pPr marL="0" indent="0">
              <a:lnSpc>
                <a:spcPct val="100000"/>
              </a:lnSpc>
              <a:buNone/>
            </a:pPr>
            <a:r>
              <a:rPr lang="en-GB" sz="1400" dirty="0">
                <a:ea typeface="Verdana" panose="020B0604030504040204" pitchFamily="34" charset="0"/>
                <a:cs typeface="Verdana" panose="020B0604030504040204" pitchFamily="34" charset="0"/>
              </a:rPr>
              <a:t>Access Date: 13/12/2022</a:t>
            </a:r>
          </a:p>
          <a:p>
            <a:pPr marL="0" indent="0">
              <a:buNone/>
            </a:pPr>
            <a:endParaRPr lang="en-GB" sz="1400" dirty="0">
              <a:effectLst/>
              <a:ea typeface="Verdana" panose="020B0604030504040204" pitchFamily="34" charset="0"/>
              <a:cs typeface="Verdana" panose="020B0604030504040204" pitchFamily="34" charset="0"/>
            </a:endParaRPr>
          </a:p>
          <a:p>
            <a:pPr marL="0" indent="0">
              <a:buNone/>
            </a:pPr>
            <a:r>
              <a:rPr lang="en-GB" sz="1400" dirty="0">
                <a:effectLst/>
                <a:ea typeface="Verdana" panose="020B0604030504040204" pitchFamily="34" charset="0"/>
                <a:cs typeface="Verdana" panose="020B0604030504040204" pitchFamily="34" charset="0"/>
              </a:rPr>
              <a:t>Zimmerman, M., Dyson, S., Murray, R., (2012), ‘Close impinging and overriding spinous processes in the thoracolumbar spine: The relationship between Radiological and </a:t>
            </a:r>
            <a:r>
              <a:rPr lang="en-GB" sz="1400" dirty="0" err="1">
                <a:effectLst/>
                <a:ea typeface="Verdana" panose="020B0604030504040204" pitchFamily="34" charset="0"/>
                <a:cs typeface="Verdana" panose="020B0604030504040204" pitchFamily="34" charset="0"/>
              </a:rPr>
              <a:t>Scintigraphic</a:t>
            </a:r>
            <a:r>
              <a:rPr lang="en-GB" sz="1400" dirty="0">
                <a:effectLst/>
                <a:ea typeface="Verdana" panose="020B0604030504040204" pitchFamily="34" charset="0"/>
                <a:cs typeface="Verdana" panose="020B0604030504040204" pitchFamily="34" charset="0"/>
              </a:rPr>
              <a:t> findings and clinical signs’, </a:t>
            </a:r>
            <a:r>
              <a:rPr lang="en-GB" sz="1400" i="1" dirty="0">
                <a:effectLst/>
                <a:ea typeface="Verdana" panose="020B0604030504040204" pitchFamily="34" charset="0"/>
                <a:cs typeface="Verdana" panose="020B0604030504040204" pitchFamily="34" charset="0"/>
              </a:rPr>
              <a:t>Equine Veterinary Journal</a:t>
            </a:r>
            <a:r>
              <a:rPr lang="en-GB" sz="1400" dirty="0">
                <a:effectLst/>
                <a:ea typeface="Verdana" panose="020B0604030504040204" pitchFamily="34" charset="0"/>
                <a:cs typeface="Verdana" panose="020B0604030504040204" pitchFamily="34" charset="0"/>
              </a:rPr>
              <a:t>, 44 pp. 178-184 </a:t>
            </a:r>
          </a:p>
          <a:p>
            <a:pPr marL="0" indent="0">
              <a:buNone/>
            </a:pPr>
            <a:r>
              <a:rPr lang="en-GB" sz="1400" dirty="0">
                <a:effectLst/>
                <a:ea typeface="Verdana" panose="020B0604030504040204" pitchFamily="34" charset="0"/>
                <a:cs typeface="Verdana" panose="020B0604030504040204" pitchFamily="34" charset="0"/>
              </a:rPr>
              <a:t>URL: </a:t>
            </a:r>
            <a:r>
              <a:rPr lang="en-GB" sz="1400" dirty="0">
                <a:solidFill>
                  <a:srgbClr val="767676"/>
                </a:solidFill>
                <a:effectLst/>
                <a:ea typeface="Verdana" panose="020B0604030504040204" pitchFamily="34" charset="0"/>
                <a:cs typeface="Verdana" panose="020B0604030504040204" pitchFamily="34" charset="0"/>
              </a:rPr>
              <a:t> </a:t>
            </a:r>
            <a:r>
              <a:rPr lang="en-GB" sz="1400" u="sng" dirty="0">
                <a:solidFill>
                  <a:srgbClr val="0000FF"/>
                </a:solidFill>
                <a:effectLst/>
                <a:ea typeface="Verdana" panose="020B0604030504040204" pitchFamily="34" charset="0"/>
                <a:cs typeface="Verdana" panose="020B0604030504040204" pitchFamily="34" charset="0"/>
                <a:hlinkClick r:id="rId3"/>
              </a:rPr>
              <a:t>https://doi.org/10.1111/j.2042-3306.2011.00373.x</a:t>
            </a:r>
            <a:endParaRPr lang="en-GB" sz="1400" u="sng" dirty="0">
              <a:solidFill>
                <a:srgbClr val="0000FF"/>
              </a:solidFill>
              <a:effectLst/>
              <a:ea typeface="Verdana" panose="020B0604030504040204" pitchFamily="34" charset="0"/>
              <a:cs typeface="Verdana" panose="020B0604030504040204" pitchFamily="34" charset="0"/>
            </a:endParaRPr>
          </a:p>
          <a:p>
            <a:pPr marL="0" indent="0">
              <a:buNone/>
            </a:pPr>
            <a:r>
              <a:rPr lang="en-GB" sz="1400" dirty="0">
                <a:effectLst/>
                <a:ea typeface="Verdana" panose="020B0604030504040204" pitchFamily="34" charset="0"/>
                <a:cs typeface="Verdana" panose="020B0604030504040204" pitchFamily="34" charset="0"/>
              </a:rPr>
              <a:t>Access Date: 04/10/2022</a:t>
            </a:r>
          </a:p>
          <a:p>
            <a:pPr marL="0" indent="0">
              <a:buNone/>
            </a:pPr>
            <a:endParaRPr lang="en-GB" sz="1400" dirty="0">
              <a:ea typeface="Verdana" panose="020B0604030504040204" pitchFamily="34" charset="0"/>
              <a:cs typeface="Verdana" panose="020B0604030504040204" pitchFamily="34" charset="0"/>
            </a:endParaRPr>
          </a:p>
          <a:p>
            <a:pPr algn="just"/>
            <a:r>
              <a:rPr lang="en-GB" sz="1400" kern="100" dirty="0">
                <a:effectLst/>
                <a:ea typeface="Verdana" panose="020B0604030504040204" pitchFamily="34" charset="0"/>
                <a:cs typeface="Verdana" panose="020B0604030504040204" pitchFamily="34" charset="0"/>
              </a:rPr>
              <a:t>Clayton, H.M., Stubbs, N.C. (2016) ‘</a:t>
            </a:r>
            <a:r>
              <a:rPr lang="en-GB" sz="1400" kern="100" dirty="0" err="1">
                <a:effectLst/>
                <a:ea typeface="Verdana" panose="020B0604030504040204" pitchFamily="34" charset="0"/>
                <a:cs typeface="Verdana" panose="020B0604030504040204" pitchFamily="34" charset="0"/>
              </a:rPr>
              <a:t>Enthesophytosis</a:t>
            </a:r>
            <a:r>
              <a:rPr lang="en-GB" sz="1400" kern="100" dirty="0">
                <a:effectLst/>
                <a:ea typeface="Verdana" panose="020B0604030504040204" pitchFamily="34" charset="0"/>
                <a:cs typeface="Verdana" panose="020B0604030504040204" pitchFamily="34" charset="0"/>
              </a:rPr>
              <a:t> and Impingement of the Dorsal Spinous Processes in the Equine Thoracolumbar Spine’, </a:t>
            </a:r>
            <a:r>
              <a:rPr lang="en-GB" sz="1400" i="1" kern="100" dirty="0">
                <a:effectLst/>
                <a:ea typeface="Verdana" panose="020B0604030504040204" pitchFamily="34" charset="0"/>
                <a:cs typeface="Verdana" panose="020B0604030504040204" pitchFamily="34" charset="0"/>
              </a:rPr>
              <a:t>Journal of Veterinary Science</a:t>
            </a:r>
            <a:r>
              <a:rPr lang="en-GB" sz="1400" kern="100" dirty="0">
                <a:effectLst/>
                <a:ea typeface="Verdana" panose="020B0604030504040204" pitchFamily="34" charset="0"/>
                <a:cs typeface="Verdana" panose="020B0604030504040204" pitchFamily="34" charset="0"/>
              </a:rPr>
              <a:t>, 47, pp. 9-15 </a:t>
            </a:r>
          </a:p>
          <a:p>
            <a:pPr algn="just"/>
            <a:r>
              <a:rPr lang="en-GB" sz="1400" kern="100" dirty="0">
                <a:effectLst/>
                <a:ea typeface="Verdana" panose="020B0604030504040204" pitchFamily="34" charset="0"/>
                <a:cs typeface="Verdana" panose="020B0604030504040204" pitchFamily="34" charset="0"/>
              </a:rPr>
              <a:t>URL: </a:t>
            </a:r>
            <a:r>
              <a:rPr lang="en-GB" sz="1400" u="sng" kern="100" dirty="0">
                <a:solidFill>
                  <a:srgbClr val="0563C1"/>
                </a:solidFill>
                <a:effectLst/>
                <a:ea typeface="Verdana" panose="020B0604030504040204" pitchFamily="34" charset="0"/>
                <a:cs typeface="Verdana" panose="020B0604030504040204" pitchFamily="34" charset="0"/>
                <a:hlinkClick r:id="rId4"/>
              </a:rPr>
              <a:t>https://doi.org/10.1016/j.jevs.2016.07.015</a:t>
            </a:r>
            <a:r>
              <a:rPr lang="en-GB" sz="1400" kern="100" dirty="0">
                <a:effectLst/>
                <a:ea typeface="Verdana" panose="020B0604030504040204" pitchFamily="34" charset="0"/>
                <a:cs typeface="Verdana" panose="020B0604030504040204" pitchFamily="34" charset="0"/>
              </a:rPr>
              <a:t> </a:t>
            </a:r>
          </a:p>
          <a:p>
            <a:pPr algn="just"/>
            <a:r>
              <a:rPr lang="en-GB" sz="1400" kern="100" dirty="0">
                <a:effectLst/>
                <a:ea typeface="Verdana" panose="020B0604030504040204" pitchFamily="34" charset="0"/>
                <a:cs typeface="Verdana" panose="020B0604030504040204" pitchFamily="34" charset="0"/>
              </a:rPr>
              <a:t>Access date: 09/02/2023</a:t>
            </a:r>
          </a:p>
          <a:p>
            <a:pPr marL="0" indent="0">
              <a:buNone/>
            </a:pPr>
            <a:endParaRPr lang="en-GB" sz="1400" dirty="0">
              <a:effectLst/>
              <a:ea typeface="Verdana" panose="020B0604030504040204" pitchFamily="34" charset="0"/>
              <a:cs typeface="Verdana" panose="020B0604030504040204" pitchFamily="34" charset="0"/>
            </a:endParaRPr>
          </a:p>
          <a:p>
            <a:pPr>
              <a:spcAft>
                <a:spcPts val="600"/>
              </a:spcAft>
            </a:pPr>
            <a:r>
              <a:rPr lang="en-GB" sz="1400" dirty="0" err="1">
                <a:ea typeface="Verdana" panose="020B0604030504040204" pitchFamily="34" charset="0"/>
                <a:cs typeface="Verdana" panose="020B0604030504040204" pitchFamily="34" charset="0"/>
              </a:rPr>
              <a:t>Denoix</a:t>
            </a:r>
            <a:r>
              <a:rPr lang="en-GB" sz="1400" dirty="0">
                <a:ea typeface="Verdana" panose="020B0604030504040204" pitchFamily="34" charset="0"/>
                <a:cs typeface="Verdana" panose="020B0604030504040204" pitchFamily="34" charset="0"/>
              </a:rPr>
              <a:t> J.M., Dyson, S.J. (2011) Diagnosis and management of lameness in the horse [edited by] Mike W. Ross, Sue J. Dyson, (Second Edition), W.B. Saunders, Chapter 52 – Thoracolumbar spine, pp. 592-605 </a:t>
            </a:r>
          </a:p>
          <a:p>
            <a:r>
              <a:rPr lang="en-GB" sz="1400" dirty="0">
                <a:ea typeface="Verdana" panose="020B0604030504040204" pitchFamily="34" charset="0"/>
                <a:cs typeface="Verdana" panose="020B0604030504040204" pitchFamily="34" charset="0"/>
              </a:rPr>
              <a:t>ISBN: 9781416060697 </a:t>
            </a:r>
          </a:p>
          <a:p>
            <a:r>
              <a:rPr lang="en-GB" sz="1400" dirty="0">
                <a:ea typeface="Verdana" panose="020B0604030504040204" pitchFamily="34" charset="0"/>
                <a:cs typeface="Verdana" panose="020B0604030504040204" pitchFamily="34" charset="0"/>
              </a:rPr>
              <a:t>Available at: </a:t>
            </a:r>
            <a:r>
              <a:rPr lang="en-GB" sz="1400" dirty="0">
                <a:ea typeface="Verdana" panose="020B0604030504040204" pitchFamily="34" charset="0"/>
                <a:cs typeface="Verdana" panose="020B0604030504040204" pitchFamily="34" charset="0"/>
                <a:hlinkClick r:id="rId5"/>
              </a:rPr>
              <a:t>https://doi.org/10.1016/B978-1-4160-6069-7.00052-3</a:t>
            </a:r>
            <a:endParaRPr lang="en-GB" sz="1400" dirty="0">
              <a:ea typeface="Verdana" panose="020B0604030504040204" pitchFamily="34" charset="0"/>
              <a:cs typeface="Verdana" panose="020B0604030504040204" pitchFamily="34" charset="0"/>
            </a:endParaRPr>
          </a:p>
          <a:p>
            <a:endParaRPr lang="en-GB" sz="1400" dirty="0">
              <a:ea typeface="Verdana" panose="020B0604030504040204" pitchFamily="34" charset="0"/>
              <a:cs typeface="Verdana" panose="020B0604030504040204" pitchFamily="34" charset="0"/>
            </a:endParaRPr>
          </a:p>
          <a:p>
            <a:r>
              <a:rPr lang="en-GB" sz="1400" kern="100" dirty="0" err="1">
                <a:effectLst/>
                <a:ea typeface="Verdana" panose="020B0604030504040204" pitchFamily="34" charset="0"/>
                <a:cs typeface="Verdana" panose="020B0604030504040204" pitchFamily="34" charset="0"/>
              </a:rPr>
              <a:t>Spoormakers</a:t>
            </a:r>
            <a:r>
              <a:rPr lang="en-GB" sz="1400" kern="100" dirty="0">
                <a:effectLst/>
                <a:ea typeface="Verdana" panose="020B0604030504040204" pitchFamily="34" charset="0"/>
                <a:cs typeface="Verdana" panose="020B0604030504040204" pitchFamily="34" charset="0"/>
              </a:rPr>
              <a:t>, T.J.P., </a:t>
            </a:r>
            <a:r>
              <a:rPr lang="en-GB" sz="1400" kern="100" dirty="0" err="1">
                <a:effectLst/>
                <a:ea typeface="Verdana" panose="020B0604030504040204" pitchFamily="34" charset="0"/>
                <a:cs typeface="Verdana" panose="020B0604030504040204" pitchFamily="34" charset="0"/>
              </a:rPr>
              <a:t>Veraa</a:t>
            </a:r>
            <a:r>
              <a:rPr lang="en-GB" sz="1400" kern="100" dirty="0">
                <a:effectLst/>
                <a:ea typeface="Verdana" panose="020B0604030504040204" pitchFamily="34" charset="0"/>
                <a:cs typeface="Verdana" panose="020B0604030504040204" pitchFamily="34" charset="0"/>
              </a:rPr>
              <a:t>, S., </a:t>
            </a:r>
            <a:r>
              <a:rPr lang="en-GB" sz="1400" kern="100" dirty="0" err="1">
                <a:effectLst/>
                <a:ea typeface="Verdana" panose="020B0604030504040204" pitchFamily="34" charset="0"/>
                <a:cs typeface="Verdana" panose="020B0604030504040204" pitchFamily="34" charset="0"/>
              </a:rPr>
              <a:t>Graat</a:t>
            </a:r>
            <a:r>
              <a:rPr lang="en-GB" sz="1400" kern="100" dirty="0">
                <a:effectLst/>
                <a:ea typeface="Verdana" panose="020B0604030504040204" pitchFamily="34" charset="0"/>
                <a:cs typeface="Verdana" panose="020B0604030504040204" pitchFamily="34" charset="0"/>
              </a:rPr>
              <a:t>, E.A.M., van </a:t>
            </a:r>
            <a:r>
              <a:rPr lang="en-GB" sz="1400" kern="100" dirty="0" err="1">
                <a:effectLst/>
                <a:ea typeface="Verdana" panose="020B0604030504040204" pitchFamily="34" charset="0"/>
                <a:cs typeface="Verdana" panose="020B0604030504040204" pitchFamily="34" charset="0"/>
              </a:rPr>
              <a:t>Weeren</a:t>
            </a:r>
            <a:r>
              <a:rPr lang="en-GB" sz="1400" kern="100" dirty="0">
                <a:effectLst/>
                <a:ea typeface="Verdana" panose="020B0604030504040204" pitchFamily="34" charset="0"/>
                <a:cs typeface="Verdana" panose="020B0604030504040204" pitchFamily="34" charset="0"/>
              </a:rPr>
              <a:t>, P.R., </a:t>
            </a:r>
            <a:r>
              <a:rPr lang="en-GB" sz="1400" kern="100" dirty="0" err="1">
                <a:effectLst/>
                <a:ea typeface="Verdana" panose="020B0604030504040204" pitchFamily="34" charset="0"/>
                <a:cs typeface="Verdana" panose="020B0604030504040204" pitchFamily="34" charset="0"/>
              </a:rPr>
              <a:t>Brommer</a:t>
            </a:r>
            <a:r>
              <a:rPr lang="en-GB" sz="1400" kern="100" dirty="0">
                <a:effectLst/>
                <a:ea typeface="Verdana" panose="020B0604030504040204" pitchFamily="34" charset="0"/>
                <a:cs typeface="Verdana" panose="020B0604030504040204" pitchFamily="34" charset="0"/>
              </a:rPr>
              <a:t>, H. (2021), ‘A comparative study of breed differences in the anatomical configuration of the equine vertebral column’, Journal of Anatomy, 239(4) pp. 829-838 </a:t>
            </a:r>
          </a:p>
          <a:p>
            <a:r>
              <a:rPr lang="en-GB" sz="1400" kern="100" dirty="0">
                <a:effectLst/>
                <a:ea typeface="Verdana" panose="020B0604030504040204" pitchFamily="34" charset="0"/>
                <a:cs typeface="Verdana" panose="020B0604030504040204" pitchFamily="34" charset="0"/>
              </a:rPr>
              <a:t>URL: </a:t>
            </a:r>
            <a:r>
              <a:rPr lang="en-GB" sz="1400" u="sng" kern="100" dirty="0">
                <a:solidFill>
                  <a:srgbClr val="0563C1"/>
                </a:solidFill>
                <a:effectLst/>
                <a:ea typeface="Verdana" panose="020B0604030504040204" pitchFamily="34" charset="0"/>
                <a:cs typeface="Verdana" panose="020B0604030504040204" pitchFamily="34" charset="0"/>
                <a:hlinkClick r:id="rId6"/>
              </a:rPr>
              <a:t>https://doi.org/10.1111/joa.13456</a:t>
            </a:r>
            <a:r>
              <a:rPr lang="en-GB" sz="1400" kern="100" dirty="0">
                <a:effectLst/>
                <a:ea typeface="Verdana" panose="020B0604030504040204" pitchFamily="34" charset="0"/>
                <a:cs typeface="Verdana" panose="020B0604030504040204" pitchFamily="34" charset="0"/>
              </a:rPr>
              <a:t> </a:t>
            </a:r>
          </a:p>
          <a:p>
            <a:r>
              <a:rPr lang="en-GB" sz="1400" kern="100" dirty="0">
                <a:effectLst/>
                <a:ea typeface="Verdana" panose="020B0604030504040204" pitchFamily="34" charset="0"/>
                <a:cs typeface="Verdana" panose="020B0604030504040204" pitchFamily="34" charset="0"/>
              </a:rPr>
              <a:t>Access date: 23/12/2022</a:t>
            </a:r>
          </a:p>
          <a:p>
            <a:endParaRPr lang="en-GB" sz="1400" kern="1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00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C2EA1-0F48-3933-DC50-C231F75D2293}"/>
              </a:ext>
            </a:extLst>
          </p:cNvPr>
          <p:cNvSpPr/>
          <p:nvPr/>
        </p:nvSpPr>
        <p:spPr>
          <a:xfrm>
            <a:off x="1" y="-56899"/>
            <a:ext cx="12192000" cy="793331"/>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References</a:t>
            </a:r>
          </a:p>
        </p:txBody>
      </p:sp>
      <p:sp>
        <p:nvSpPr>
          <p:cNvPr id="5" name="TextBox 4">
            <a:extLst>
              <a:ext uri="{FF2B5EF4-FFF2-40B4-BE49-F238E27FC236}">
                <a16:creationId xmlns:a16="http://schemas.microsoft.com/office/drawing/2014/main" id="{E4EF2A1C-87F0-6A97-9792-6A684ABA460F}"/>
              </a:ext>
            </a:extLst>
          </p:cNvPr>
          <p:cNvSpPr txBox="1"/>
          <p:nvPr/>
        </p:nvSpPr>
        <p:spPr>
          <a:xfrm>
            <a:off x="272715" y="1210300"/>
            <a:ext cx="11646569" cy="5647700"/>
          </a:xfrm>
          <a:prstGeom prst="rect">
            <a:avLst/>
          </a:prstGeom>
          <a:noFill/>
        </p:spPr>
        <p:txBody>
          <a:bodyPr wrap="square">
            <a:spAutoFit/>
          </a:bodyPr>
          <a:lstStyle/>
          <a:p>
            <a:pPr algn="just"/>
            <a:r>
              <a:rPr lang="en-GB" sz="1400" kern="100" dirty="0">
                <a:effectLst/>
                <a:ea typeface="Verdana" panose="020B0604030504040204" pitchFamily="34" charset="0"/>
                <a:cs typeface="Verdana" panose="020B0604030504040204" pitchFamily="34" charset="0"/>
              </a:rPr>
              <a:t>The Thoroughbred Breeders’ Association (2023) </a:t>
            </a:r>
            <a:r>
              <a:rPr lang="en-GB" sz="1400" i="1" kern="100" dirty="0">
                <a:effectLst/>
                <a:ea typeface="Verdana" panose="020B0604030504040204" pitchFamily="34" charset="0"/>
                <a:cs typeface="Verdana" panose="020B0604030504040204" pitchFamily="34" charset="0"/>
              </a:rPr>
              <a:t>Economic impact study of Britain’s thoroughbred breeding industry</a:t>
            </a:r>
            <a:endParaRPr lang="en-GB" sz="1400" kern="100" dirty="0">
              <a:effectLst/>
              <a:ea typeface="Verdana" panose="020B0604030504040204" pitchFamily="34" charset="0"/>
              <a:cs typeface="Verdana" panose="020B0604030504040204" pitchFamily="34" charset="0"/>
            </a:endParaRPr>
          </a:p>
          <a:p>
            <a:pPr algn="just"/>
            <a:r>
              <a:rPr lang="en-GB" sz="1400" kern="100" dirty="0">
                <a:effectLst/>
                <a:ea typeface="Verdana" panose="020B0604030504040204" pitchFamily="34" charset="0"/>
                <a:cs typeface="Verdana" panose="020B0604030504040204" pitchFamily="34" charset="0"/>
              </a:rPr>
              <a:t>URL: </a:t>
            </a:r>
            <a:r>
              <a:rPr lang="en-GB" sz="1400" u="sng" kern="100" dirty="0">
                <a:solidFill>
                  <a:srgbClr val="0563C1"/>
                </a:solidFill>
                <a:effectLst/>
                <a:ea typeface="Verdana" panose="020B0604030504040204" pitchFamily="34" charset="0"/>
                <a:cs typeface="Verdana" panose="020B0604030504040204" pitchFamily="34" charset="0"/>
                <a:hlinkClick r:id="rId2"/>
              </a:rPr>
              <a:t>https://www.ifhaonline.org/resources/TBA-Economic-Impact-Study-2023-report.pdf</a:t>
            </a:r>
            <a:endParaRPr lang="en-GB" sz="1400" kern="100" dirty="0">
              <a:effectLst/>
              <a:ea typeface="Verdana" panose="020B0604030504040204" pitchFamily="34" charset="0"/>
              <a:cs typeface="Verdana" panose="020B0604030504040204" pitchFamily="34" charset="0"/>
            </a:endParaRPr>
          </a:p>
          <a:p>
            <a:pPr algn="just"/>
            <a:r>
              <a:rPr lang="en-GB" sz="1400" kern="100" dirty="0">
                <a:effectLst/>
                <a:ea typeface="Verdana" panose="020B0604030504040204" pitchFamily="34" charset="0"/>
                <a:cs typeface="Verdana" panose="020B0604030504040204" pitchFamily="34" charset="0"/>
              </a:rPr>
              <a:t>Access date: 25/07/2023</a:t>
            </a:r>
            <a:endParaRPr lang="en-GB" sz="1400" dirty="0">
              <a:ea typeface="Verdana" panose="020B0604030504040204" pitchFamily="34" charset="0"/>
              <a:cs typeface="Verdana" panose="020B0604030504040204" pitchFamily="34" charset="0"/>
            </a:endParaRPr>
          </a:p>
          <a:p>
            <a:pPr algn="just"/>
            <a:endParaRPr lang="en-GB" sz="1400" dirty="0">
              <a:effectLst/>
              <a:ea typeface="Verdana" panose="020B0604030504040204" pitchFamily="34" charset="0"/>
              <a:cs typeface="Verdana" panose="020B0604030504040204" pitchFamily="34" charset="0"/>
            </a:endParaRPr>
          </a:p>
          <a:p>
            <a:pPr algn="just"/>
            <a:r>
              <a:rPr lang="en-GB" sz="1400" dirty="0">
                <a:effectLst/>
                <a:ea typeface="Verdana" panose="020B0604030504040204" pitchFamily="34" charset="0"/>
                <a:cs typeface="Verdana" panose="020B0604030504040204" pitchFamily="34" charset="0"/>
              </a:rPr>
              <a:t>Jacklin, B.D., </a:t>
            </a:r>
            <a:r>
              <a:rPr lang="en-GB" sz="1400" dirty="0" err="1">
                <a:effectLst/>
                <a:ea typeface="Verdana" panose="020B0604030504040204" pitchFamily="34" charset="0"/>
                <a:cs typeface="Verdana" panose="020B0604030504040204" pitchFamily="34" charset="0"/>
              </a:rPr>
              <a:t>Minshall</a:t>
            </a:r>
            <a:r>
              <a:rPr lang="en-GB" sz="1400" dirty="0">
                <a:effectLst/>
                <a:ea typeface="Verdana" panose="020B0604030504040204" pitchFamily="34" charset="0"/>
                <a:cs typeface="Verdana" panose="020B0604030504040204" pitchFamily="34" charset="0"/>
              </a:rPr>
              <a:t>, G.J., Wright, I.M., (2014) ‘A new technique for subtotal (cranial wedge) ostectomy in the treatment of impinging/overriding spinous processes: description of technique and outcome of 25 cases’, </a:t>
            </a:r>
            <a:r>
              <a:rPr lang="en-GB" sz="1400" i="1" dirty="0">
                <a:effectLst/>
                <a:ea typeface="Verdana" panose="020B0604030504040204" pitchFamily="34" charset="0"/>
                <a:cs typeface="Verdana" panose="020B0604030504040204" pitchFamily="34" charset="0"/>
              </a:rPr>
              <a:t>Equine Veterinary Journal</a:t>
            </a:r>
            <a:r>
              <a:rPr lang="en-GB" sz="1400" dirty="0">
                <a:effectLst/>
                <a:ea typeface="Verdana" panose="020B0604030504040204" pitchFamily="34" charset="0"/>
                <a:cs typeface="Verdana" panose="020B0604030504040204" pitchFamily="34" charset="0"/>
              </a:rPr>
              <a:t>, 46(3) pp. 339-344</a:t>
            </a:r>
          </a:p>
          <a:p>
            <a:pPr algn="just"/>
            <a:r>
              <a:rPr lang="en-GB" sz="1400" dirty="0">
                <a:effectLst/>
                <a:ea typeface="Verdana" panose="020B0604030504040204" pitchFamily="34" charset="0"/>
                <a:cs typeface="Verdana" panose="020B0604030504040204" pitchFamily="34" charset="0"/>
              </a:rPr>
              <a:t>URL: </a:t>
            </a:r>
            <a:r>
              <a:rPr lang="en-GB" sz="1400" u="sng" dirty="0">
                <a:solidFill>
                  <a:srgbClr val="005274"/>
                </a:solidFill>
                <a:effectLst/>
                <a:ea typeface="Verdana" panose="020B0604030504040204" pitchFamily="34" charset="0"/>
                <a:cs typeface="Verdana" panose="020B0604030504040204" pitchFamily="34" charset="0"/>
                <a:hlinkClick r:id="rId3"/>
              </a:rPr>
              <a:t>https://doi.org/10.1111/evj.12215</a:t>
            </a:r>
            <a:endParaRPr lang="en-GB" sz="1400" dirty="0">
              <a:effectLst/>
              <a:ea typeface="Verdana" panose="020B0604030504040204" pitchFamily="34" charset="0"/>
              <a:cs typeface="Verdana" panose="020B0604030504040204" pitchFamily="34" charset="0"/>
            </a:endParaRPr>
          </a:p>
          <a:p>
            <a:pPr algn="just"/>
            <a:r>
              <a:rPr lang="en-GB" sz="1400" dirty="0">
                <a:effectLst/>
                <a:ea typeface="Verdana" panose="020B0604030504040204" pitchFamily="34" charset="0"/>
                <a:cs typeface="Verdana" panose="020B0604030504040204" pitchFamily="34" charset="0"/>
              </a:rPr>
              <a:t>Access date: 04/10/2022</a:t>
            </a:r>
          </a:p>
          <a:p>
            <a:pPr algn="just"/>
            <a:endParaRPr lang="en-GB" sz="1400" dirty="0">
              <a:ea typeface="Verdana" panose="020B0604030504040204" pitchFamily="34" charset="0"/>
              <a:cs typeface="Verdana" panose="020B0604030504040204" pitchFamily="34" charset="0"/>
            </a:endParaRPr>
          </a:p>
          <a:p>
            <a:pPr algn="just"/>
            <a:r>
              <a:rPr lang="en-GB" sz="1400" dirty="0" err="1">
                <a:effectLst/>
                <a:ea typeface="Verdana" panose="020B0604030504040204" pitchFamily="34" charset="0"/>
                <a:cs typeface="Verdana" panose="020B0604030504040204" pitchFamily="34" charset="0"/>
              </a:rPr>
              <a:t>Coomer</a:t>
            </a:r>
            <a:r>
              <a:rPr lang="en-GB" sz="1400" dirty="0">
                <a:effectLst/>
                <a:ea typeface="Verdana" panose="020B0604030504040204" pitchFamily="34" charset="0"/>
                <a:cs typeface="Verdana" panose="020B0604030504040204" pitchFamily="34" charset="0"/>
              </a:rPr>
              <a:t>, R.P.C., McKane, S.A., Smith, N., </a:t>
            </a:r>
            <a:r>
              <a:rPr lang="en-GB" sz="1400" dirty="0" err="1">
                <a:effectLst/>
                <a:ea typeface="Verdana" panose="020B0604030504040204" pitchFamily="34" charset="0"/>
                <a:cs typeface="Verdana" panose="020B0604030504040204" pitchFamily="34" charset="0"/>
              </a:rPr>
              <a:t>Vandeweerd</a:t>
            </a:r>
            <a:r>
              <a:rPr lang="en-GB" sz="1400" dirty="0">
                <a:effectLst/>
                <a:ea typeface="Verdana" panose="020B0604030504040204" pitchFamily="34" charset="0"/>
                <a:cs typeface="Verdana" panose="020B0604030504040204" pitchFamily="34" charset="0"/>
              </a:rPr>
              <a:t>, J.M.E. (2012), ‘A Controlled Study Evaluating a Novel Surgical Treatment for Kissing Spines in Standing Sedated Horses’, </a:t>
            </a:r>
            <a:r>
              <a:rPr lang="en-GB" sz="1400" i="1" dirty="0">
                <a:effectLst/>
                <a:ea typeface="Verdana" panose="020B0604030504040204" pitchFamily="34" charset="0"/>
                <a:cs typeface="Verdana" panose="020B0604030504040204" pitchFamily="34" charset="0"/>
              </a:rPr>
              <a:t>Veterinary Surgery</a:t>
            </a:r>
            <a:r>
              <a:rPr lang="en-GB" sz="1400" dirty="0">
                <a:effectLst/>
                <a:ea typeface="Verdana" panose="020B0604030504040204" pitchFamily="34" charset="0"/>
                <a:cs typeface="Verdana" panose="020B0604030504040204" pitchFamily="34" charset="0"/>
              </a:rPr>
              <a:t>, 41 pp. 890-897</a:t>
            </a:r>
          </a:p>
          <a:p>
            <a:pPr algn="just"/>
            <a:r>
              <a:rPr lang="en-GB" sz="1400" dirty="0">
                <a:effectLst/>
                <a:ea typeface="Verdana" panose="020B0604030504040204" pitchFamily="34" charset="0"/>
                <a:cs typeface="Verdana" panose="020B0604030504040204" pitchFamily="34" charset="0"/>
              </a:rPr>
              <a:t>URL: </a:t>
            </a:r>
            <a:r>
              <a:rPr lang="en-GB" sz="1400" u="sng" dirty="0">
                <a:solidFill>
                  <a:srgbClr val="005274"/>
                </a:solidFill>
                <a:effectLst/>
                <a:ea typeface="Verdana" panose="020B0604030504040204" pitchFamily="34" charset="0"/>
                <a:cs typeface="Verdana" panose="020B0604030504040204" pitchFamily="34" charset="0"/>
                <a:hlinkClick r:id="rId4"/>
              </a:rPr>
              <a:t>https://doi.org/10.1111/j.1532-950X.2012.01013.x</a:t>
            </a:r>
            <a:endParaRPr lang="en-GB" sz="1400" dirty="0">
              <a:effectLst/>
              <a:ea typeface="Verdana" panose="020B0604030504040204" pitchFamily="34" charset="0"/>
              <a:cs typeface="Verdana" panose="020B0604030504040204" pitchFamily="34" charset="0"/>
            </a:endParaRPr>
          </a:p>
          <a:p>
            <a:pPr algn="just"/>
            <a:r>
              <a:rPr lang="en-GB" sz="1400" dirty="0">
                <a:effectLst/>
                <a:ea typeface="Verdana" panose="020B0604030504040204" pitchFamily="34" charset="0"/>
                <a:cs typeface="Verdana" panose="020B0604030504040204" pitchFamily="34" charset="0"/>
              </a:rPr>
              <a:t>Access date: 19/12/2022</a:t>
            </a:r>
          </a:p>
          <a:p>
            <a:pPr algn="just"/>
            <a:endParaRPr lang="en-GB" sz="1400" dirty="0">
              <a:ea typeface="Verdana" panose="020B0604030504040204" pitchFamily="34" charset="0"/>
              <a:cs typeface="Verdana" panose="020B0604030504040204" pitchFamily="34" charset="0"/>
            </a:endParaRPr>
          </a:p>
          <a:p>
            <a:r>
              <a:rPr lang="en-US" sz="1400" dirty="0">
                <a:ea typeface="Verdana" panose="020B0604030504040204" pitchFamily="34" charset="0"/>
                <a:cs typeface="Verdana" panose="020B0604030504040204" pitchFamily="34" charset="0"/>
              </a:rPr>
              <a:t>Walmsley J.P., </a:t>
            </a:r>
            <a:r>
              <a:rPr lang="en-US" sz="1400" dirty="0" err="1">
                <a:ea typeface="Verdana" panose="020B0604030504040204" pitchFamily="34" charset="0"/>
                <a:cs typeface="Verdana" panose="020B0604030504040204" pitchFamily="34" charset="0"/>
              </a:rPr>
              <a:t>Pettersson</a:t>
            </a:r>
            <a:r>
              <a:rPr lang="en-US" sz="1400" dirty="0">
                <a:ea typeface="Verdana" panose="020B0604030504040204" pitchFamily="34" charset="0"/>
                <a:cs typeface="Verdana" panose="020B0604030504040204" pitchFamily="34" charset="0"/>
              </a:rPr>
              <a:t>, H., </a:t>
            </a:r>
            <a:r>
              <a:rPr lang="en-US" sz="1400" dirty="0" err="1">
                <a:ea typeface="Verdana" panose="020B0604030504040204" pitchFamily="34" charset="0"/>
                <a:cs typeface="Verdana" panose="020B0604030504040204" pitchFamily="34" charset="0"/>
              </a:rPr>
              <a:t>Winberg</a:t>
            </a:r>
            <a:r>
              <a:rPr lang="en-US" sz="1400" dirty="0">
                <a:ea typeface="Verdana" panose="020B0604030504040204" pitchFamily="34" charset="0"/>
                <a:cs typeface="Verdana" panose="020B0604030504040204" pitchFamily="34" charset="0"/>
              </a:rPr>
              <a:t>, F., McEvoy, F. (2002) ‘Impingement of the dorsal spinous processes in two hundred and fifteen horses: case selection, surgical technique and results’, Equine Veterinary Journal, 34(1), pp.23-28</a:t>
            </a:r>
          </a:p>
          <a:p>
            <a:r>
              <a:rPr lang="en-US" sz="1400" dirty="0">
                <a:ea typeface="Verdana" panose="020B0604030504040204" pitchFamily="34" charset="0"/>
                <a:cs typeface="Verdana" panose="020B0604030504040204" pitchFamily="34" charset="0"/>
              </a:rPr>
              <a:t>URL: </a:t>
            </a:r>
            <a:r>
              <a:rPr lang="en-GB" sz="1400" i="0" u="none" strike="noStrike" dirty="0">
                <a:solidFill>
                  <a:srgbClr val="005274"/>
                </a:solidFill>
                <a:effectLst/>
                <a:ea typeface="Verdana" panose="020B0604030504040204" pitchFamily="34" charset="0"/>
                <a:cs typeface="Verdana" panose="020B0604030504040204" pitchFamily="34" charset="0"/>
                <a:hlinkClick r:id="rId5"/>
              </a:rPr>
              <a:t>https://doi.org/10.2746/042516402776181259</a:t>
            </a:r>
            <a:endParaRPr lang="en-US" sz="1400" dirty="0">
              <a:ea typeface="Verdana" panose="020B0604030504040204" pitchFamily="34" charset="0"/>
              <a:cs typeface="Verdana" panose="020B0604030504040204" pitchFamily="34" charset="0"/>
            </a:endParaRPr>
          </a:p>
          <a:p>
            <a:r>
              <a:rPr lang="en-US" sz="1400" dirty="0">
                <a:ea typeface="Verdana" panose="020B0604030504040204" pitchFamily="34" charset="0"/>
                <a:cs typeface="Verdana" panose="020B0604030504040204" pitchFamily="34" charset="0"/>
              </a:rPr>
              <a:t>Access Data: 02/12/2023</a:t>
            </a:r>
          </a:p>
          <a:p>
            <a:endParaRPr lang="en-US" sz="1400" dirty="0">
              <a:ea typeface="Verdana" panose="020B0604030504040204" pitchFamily="34" charset="0"/>
              <a:cs typeface="Verdana" panose="020B0604030504040204" pitchFamily="34" charset="0"/>
            </a:endParaRPr>
          </a:p>
          <a:p>
            <a:pPr>
              <a:lnSpc>
                <a:spcPct val="90000"/>
              </a:lnSpc>
              <a:spcAft>
                <a:spcPts val="600"/>
              </a:spcAft>
            </a:pPr>
            <a:r>
              <a:rPr lang="en-US" sz="1400" dirty="0">
                <a:effectLst/>
                <a:ea typeface="Verdana" panose="020B0604030504040204" pitchFamily="34" charset="0"/>
                <a:cs typeface="Verdana" panose="020B0604030504040204" pitchFamily="34" charset="0"/>
              </a:rPr>
              <a:t>Rubio-Martinez, L.M. (2021), Complications of Surgery for Impingement of Dorsal Spinous Processes. In Complications in Equine Surgery (eds L.M. Rubio-Martinez and D.A. Hendrickson)</a:t>
            </a:r>
          </a:p>
          <a:p>
            <a:pPr>
              <a:lnSpc>
                <a:spcPct val="90000"/>
              </a:lnSpc>
              <a:spcAft>
                <a:spcPts val="600"/>
              </a:spcAft>
            </a:pPr>
            <a:r>
              <a:rPr lang="en-US" sz="1400" dirty="0">
                <a:effectLst/>
                <a:ea typeface="Verdana" panose="020B0604030504040204" pitchFamily="34" charset="0"/>
                <a:cs typeface="Verdana" panose="020B0604030504040204" pitchFamily="34" charset="0"/>
              </a:rPr>
              <a:t>URL: </a:t>
            </a:r>
            <a:r>
              <a:rPr lang="en-US" sz="1400" u="sng" dirty="0">
                <a:effectLst/>
                <a:ea typeface="Verdana" panose="020B0604030504040204" pitchFamily="34" charset="0"/>
                <a:cs typeface="Verdana" panose="020B0604030504040204" pitchFamily="34" charset="0"/>
                <a:hlinkClick r:id="rId6"/>
              </a:rPr>
              <a:t>https://doi.org/10.1002/9781119190332.ch59</a:t>
            </a:r>
            <a:endParaRPr lang="en-US" sz="1400" u="sng" dirty="0">
              <a:ea typeface="Verdana" panose="020B0604030504040204" pitchFamily="34" charset="0"/>
              <a:cs typeface="Verdana" panose="020B0604030504040204" pitchFamily="34" charset="0"/>
            </a:endParaRPr>
          </a:p>
          <a:p>
            <a:pPr>
              <a:lnSpc>
                <a:spcPct val="90000"/>
              </a:lnSpc>
              <a:spcAft>
                <a:spcPts val="600"/>
              </a:spcAft>
            </a:pPr>
            <a:r>
              <a:rPr lang="en-US" sz="1400" dirty="0">
                <a:effectLst/>
                <a:ea typeface="Verdana" panose="020B0604030504040204" pitchFamily="34" charset="0"/>
                <a:cs typeface="Verdana" panose="020B0604030504040204" pitchFamily="34" charset="0"/>
              </a:rPr>
              <a:t>Access Date: 04/10/2022</a:t>
            </a:r>
          </a:p>
          <a:p>
            <a:pPr>
              <a:lnSpc>
                <a:spcPct val="90000"/>
              </a:lnSpc>
              <a:spcAft>
                <a:spcPts val="600"/>
              </a:spcAft>
            </a:pPr>
            <a:endParaRPr lang="en-US" sz="1400" dirty="0">
              <a:ea typeface="Verdana" panose="020B0604030504040204" pitchFamily="34" charset="0"/>
              <a:cs typeface="Verdana" panose="020B0604030504040204" pitchFamily="34" charset="0"/>
            </a:endParaRPr>
          </a:p>
          <a:p>
            <a:pPr algn="just"/>
            <a:endParaRPr lang="en-GB" sz="12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221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9ED47-1D6A-7009-A327-8BE5E8B7212E}"/>
              </a:ext>
            </a:extLst>
          </p:cNvPr>
          <p:cNvSpPr>
            <a:spLocks noGrp="1"/>
          </p:cNvSpPr>
          <p:nvPr>
            <p:ph type="body" sz="half" idx="2"/>
          </p:nvPr>
        </p:nvSpPr>
        <p:spPr>
          <a:xfrm>
            <a:off x="196850" y="722168"/>
            <a:ext cx="11798300" cy="5880800"/>
          </a:xfrm>
        </p:spPr>
        <p:txBody>
          <a:bodyPr vert="horz" lIns="91440" tIns="45720" rIns="91440" bIns="45720" rtlCol="0" anchor="ctr">
            <a:normAutofit/>
          </a:bodyPr>
          <a:lstStyle/>
          <a:p>
            <a:pPr marL="214313" indent="-228600">
              <a:spcAft>
                <a:spcPts val="600"/>
              </a:spcAft>
              <a:buFont typeface="Arial" panose="020B0604020202020204" pitchFamily="34" charset="0"/>
              <a:buChar char="•"/>
            </a:pPr>
            <a:r>
              <a:rPr lang="en-US" sz="2200" dirty="0"/>
              <a:t>'Kissing Spines’ represent the most common cause of thoracolumbar pain in TBs </a:t>
            </a:r>
            <a:r>
              <a:rPr lang="en-US" sz="1200" dirty="0"/>
              <a:t>(Jeffcott, 1980; Zimmerman </a:t>
            </a:r>
            <a:r>
              <a:rPr lang="en-US" sz="1200" i="1" dirty="0"/>
              <a:t>et. al</a:t>
            </a:r>
            <a:r>
              <a:rPr lang="en-US" sz="1200" dirty="0"/>
              <a:t>, 2012)</a:t>
            </a:r>
          </a:p>
          <a:p>
            <a:pPr indent="-228600">
              <a:buFont typeface="Arial" panose="020B0604020202020204" pitchFamily="34" charset="0"/>
              <a:buChar char="•"/>
            </a:pPr>
            <a:r>
              <a:rPr lang="en-US" sz="2200" dirty="0"/>
              <a:t>Presents as poor performance related to back pain; welfare implication </a:t>
            </a:r>
            <a:r>
              <a:rPr lang="en-US" sz="1200" dirty="0"/>
              <a:t>(Clayton </a:t>
            </a:r>
            <a:r>
              <a:rPr lang="en-US" sz="1200" i="1" dirty="0"/>
              <a:t>et al</a:t>
            </a:r>
            <a:r>
              <a:rPr lang="en-US" sz="1200" dirty="0"/>
              <a:t>, 2016)</a:t>
            </a:r>
          </a:p>
          <a:p>
            <a:pPr indent="-228600">
              <a:buFont typeface="Arial" panose="020B0604020202020204" pitchFamily="34" charset="0"/>
              <a:buChar char="•"/>
            </a:pPr>
            <a:endParaRPr lang="en-US" sz="2000" dirty="0"/>
          </a:p>
          <a:p>
            <a:pPr marL="214313" indent="-228600">
              <a:spcAft>
                <a:spcPts val="600"/>
              </a:spcAft>
              <a:buFont typeface="Arial" panose="020B0604020202020204" pitchFamily="34" charset="0"/>
              <a:buChar char="•"/>
            </a:pPr>
            <a:r>
              <a:rPr lang="en-US" sz="2200" dirty="0"/>
              <a:t>Anatomy</a:t>
            </a:r>
          </a:p>
          <a:p>
            <a:pPr marL="557213" lvl="1" indent="-228600">
              <a:spcAft>
                <a:spcPts val="600"/>
              </a:spcAft>
              <a:buFont typeface="Arial" panose="020B0604020202020204" pitchFamily="34" charset="0"/>
              <a:buChar char="•"/>
            </a:pPr>
            <a:r>
              <a:rPr lang="en-US" sz="2200" dirty="0"/>
              <a:t>Dorsal spinous processes</a:t>
            </a:r>
          </a:p>
          <a:p>
            <a:pPr marL="557213" lvl="1" indent="-228600">
              <a:spcAft>
                <a:spcPts val="600"/>
              </a:spcAft>
              <a:buFont typeface="Arial" panose="020B0604020202020204" pitchFamily="34" charset="0"/>
              <a:buChar char="•"/>
            </a:pPr>
            <a:r>
              <a:rPr lang="en-US" sz="2200" dirty="0"/>
              <a:t>Soft tissue attachments - Interspinous</a:t>
            </a:r>
          </a:p>
          <a:p>
            <a:pPr marL="557213" lvl="1" indent="-228600">
              <a:spcAft>
                <a:spcPts val="600"/>
              </a:spcAft>
              <a:buFont typeface="Arial" panose="020B0604020202020204" pitchFamily="34" charset="0"/>
              <a:buChar char="•"/>
            </a:pPr>
            <a:r>
              <a:rPr lang="en-US" sz="2200" dirty="0"/>
              <a:t>Most commonly affects mid-to-caudal thoracic region </a:t>
            </a:r>
            <a:r>
              <a:rPr lang="en-US" sz="1200" dirty="0"/>
              <a:t>(</a:t>
            </a:r>
            <a:r>
              <a:rPr lang="en-US" sz="1200" dirty="0" err="1"/>
              <a:t>Denoix</a:t>
            </a:r>
            <a:r>
              <a:rPr lang="en-US" sz="1200" dirty="0"/>
              <a:t> </a:t>
            </a:r>
            <a:r>
              <a:rPr lang="en-US" sz="1200" i="1" dirty="0"/>
              <a:t>et al</a:t>
            </a:r>
            <a:r>
              <a:rPr lang="en-US" sz="1200" dirty="0"/>
              <a:t>, 2011)</a:t>
            </a:r>
          </a:p>
          <a:p>
            <a:pPr marL="557213" lvl="1" indent="-228600">
              <a:spcAft>
                <a:spcPts val="600"/>
              </a:spcAft>
              <a:buFont typeface="Arial" panose="020B0604020202020204" pitchFamily="34" charset="0"/>
              <a:buChar char="•"/>
            </a:pPr>
            <a:r>
              <a:rPr lang="en-US" sz="2200" dirty="0"/>
              <a:t>Anticlinal vertebrae ‘0’</a:t>
            </a:r>
            <a:endParaRPr lang="en-US" sz="2000" dirty="0">
              <a:effectLst/>
            </a:endParaRPr>
          </a:p>
          <a:p>
            <a:pPr indent="-228600">
              <a:buFont typeface="Arial" panose="020B0604020202020204" pitchFamily="34" charset="0"/>
              <a:buChar char="•"/>
            </a:pPr>
            <a:endParaRPr lang="en-US" dirty="0">
              <a:solidFill>
                <a:srgbClr val="FFFFFF"/>
              </a:solidFill>
            </a:endParaRPr>
          </a:p>
          <a:p>
            <a:pPr indent="-228600">
              <a:buFont typeface="Arial" panose="020B0604020202020204" pitchFamily="34" charset="0"/>
              <a:buChar char="•"/>
            </a:pPr>
            <a:endParaRPr lang="en-US" sz="1300" dirty="0">
              <a:solidFill>
                <a:srgbClr val="FFFFFF"/>
              </a:solidFill>
            </a:endParaRPr>
          </a:p>
        </p:txBody>
      </p:sp>
      <p:sp>
        <p:nvSpPr>
          <p:cNvPr id="44" name="Rectangle 43">
            <a:extLst>
              <a:ext uri="{FF2B5EF4-FFF2-40B4-BE49-F238E27FC236}">
                <a16:creationId xmlns:a16="http://schemas.microsoft.com/office/drawing/2014/main" id="{FE69D9E7-F8D1-E49E-248B-26BBE28DB3C0}"/>
              </a:ext>
            </a:extLst>
          </p:cNvPr>
          <p:cNvSpPr/>
          <p:nvPr/>
        </p:nvSpPr>
        <p:spPr>
          <a:xfrm>
            <a:off x="0" y="-144380"/>
            <a:ext cx="12192000" cy="898359"/>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Introduction</a:t>
            </a:r>
          </a:p>
        </p:txBody>
      </p:sp>
      <p:pic>
        <p:nvPicPr>
          <p:cNvPr id="4" name="Picture 3" descr="A skeleton of a whale&#10;&#10;Description automatically generated">
            <a:extLst>
              <a:ext uri="{FF2B5EF4-FFF2-40B4-BE49-F238E27FC236}">
                <a16:creationId xmlns:a16="http://schemas.microsoft.com/office/drawing/2014/main" id="{D229E74E-1135-BF61-6505-6FC2EB68C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53753" y="5058950"/>
            <a:ext cx="4039821" cy="1700095"/>
          </a:xfrm>
          <a:prstGeom prst="rect">
            <a:avLst/>
          </a:prstGeom>
        </p:spPr>
      </p:pic>
      <p:sp>
        <p:nvSpPr>
          <p:cNvPr id="6" name="TextBox 5">
            <a:extLst>
              <a:ext uri="{FF2B5EF4-FFF2-40B4-BE49-F238E27FC236}">
                <a16:creationId xmlns:a16="http://schemas.microsoft.com/office/drawing/2014/main" id="{730C5463-C2BD-EFA8-E533-B4429DAFC9F2}"/>
              </a:ext>
            </a:extLst>
          </p:cNvPr>
          <p:cNvSpPr txBox="1"/>
          <p:nvPr/>
        </p:nvSpPr>
        <p:spPr>
          <a:xfrm>
            <a:off x="196850" y="5318630"/>
            <a:ext cx="6807870" cy="954107"/>
          </a:xfrm>
          <a:prstGeom prst="rect">
            <a:avLst/>
          </a:prstGeom>
          <a:noFill/>
        </p:spPr>
        <p:txBody>
          <a:bodyPr wrap="square">
            <a:spAutoFit/>
          </a:bodyPr>
          <a:lstStyle/>
          <a:p>
            <a:pPr indent="-228600">
              <a:buFont typeface="Arial" panose="020B0604020202020204" pitchFamily="34" charset="0"/>
              <a:buChar char="•"/>
            </a:pPr>
            <a:r>
              <a:rPr lang="en-US" sz="2200" dirty="0"/>
              <a:t>Economic impact- UK Racing  £4bn annually </a:t>
            </a:r>
            <a:r>
              <a:rPr lang="en-US" sz="1200" dirty="0"/>
              <a:t>(The Thoroughbred Breeders’ Association, 2023</a:t>
            </a:r>
          </a:p>
          <a:p>
            <a:pPr lvl="1" indent="-228600">
              <a:buFont typeface="Arial" panose="020B0604020202020204" pitchFamily="34" charset="0"/>
              <a:buChar char="•"/>
            </a:pPr>
            <a:r>
              <a:rPr lang="en-US" sz="2200" dirty="0"/>
              <a:t>Impact on performance on racehorses</a:t>
            </a:r>
          </a:p>
        </p:txBody>
      </p:sp>
    </p:spTree>
    <p:extLst>
      <p:ext uri="{BB962C8B-B14F-4D97-AF65-F5344CB8AC3E}">
        <p14:creationId xmlns:p14="http://schemas.microsoft.com/office/powerpoint/2010/main" val="265476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793-2C0D-BEF5-DAEB-59160E580DF1}"/>
              </a:ext>
            </a:extLst>
          </p:cNvPr>
          <p:cNvSpPr>
            <a:spLocks noGrp="1"/>
          </p:cNvSpPr>
          <p:nvPr>
            <p:ph type="title"/>
          </p:nvPr>
        </p:nvSpPr>
        <p:spPr>
          <a:xfrm>
            <a:off x="193077" y="242515"/>
            <a:ext cx="7093540" cy="1434415"/>
          </a:xfrm>
        </p:spPr>
        <p:txBody>
          <a:bodyPr vert="horz" lIns="91440" tIns="45720" rIns="91440" bIns="45720" rtlCol="0" anchor="b">
            <a:normAutofit/>
          </a:bodyPr>
          <a:lstStyle/>
          <a:p>
            <a:br>
              <a:rPr lang="en-US" sz="4600" b="1" dirty="0"/>
            </a:br>
            <a:endParaRPr lang="en-US" sz="4600" b="1" dirty="0"/>
          </a:p>
        </p:txBody>
      </p:sp>
      <p:pic>
        <p:nvPicPr>
          <p:cNvPr id="5" name="Content Placeholder 4" descr="X-ray of a dog&#10;&#10;Description automatically generated">
            <a:extLst>
              <a:ext uri="{FF2B5EF4-FFF2-40B4-BE49-F238E27FC236}">
                <a16:creationId xmlns:a16="http://schemas.microsoft.com/office/drawing/2014/main" id="{F153F9CF-2CCE-D870-0C24-7D6200B8FF9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348102" y="1971249"/>
            <a:ext cx="3582457" cy="3708967"/>
          </a:xfrm>
          <a:prstGeom prst="rect">
            <a:avLst/>
          </a:prstGeom>
        </p:spPr>
      </p:pic>
      <p:sp>
        <p:nvSpPr>
          <p:cNvPr id="4" name="Text Placeholder 3">
            <a:extLst>
              <a:ext uri="{FF2B5EF4-FFF2-40B4-BE49-F238E27FC236}">
                <a16:creationId xmlns:a16="http://schemas.microsoft.com/office/drawing/2014/main" id="{9903B60F-5AF0-A6DA-1E06-A3B850AE63EE}"/>
              </a:ext>
            </a:extLst>
          </p:cNvPr>
          <p:cNvSpPr>
            <a:spLocks noGrp="1"/>
          </p:cNvSpPr>
          <p:nvPr>
            <p:ph type="body" sz="half" idx="2"/>
          </p:nvPr>
        </p:nvSpPr>
        <p:spPr>
          <a:xfrm>
            <a:off x="120763" y="1317336"/>
            <a:ext cx="7891861" cy="5298149"/>
          </a:xfrm>
        </p:spPr>
        <p:txBody>
          <a:bodyPr vert="horz" lIns="91440" tIns="45720" rIns="91440" bIns="45720" rtlCol="0" anchor="t">
            <a:normAutofit fontScale="85000" lnSpcReduction="20000"/>
          </a:bodyPr>
          <a:lstStyle/>
          <a:p>
            <a:pPr marL="376618" indent="-228600">
              <a:spcAft>
                <a:spcPts val="354"/>
              </a:spcAft>
              <a:buFont typeface="Arial" panose="020B0604020202020204" pitchFamily="34" charset="0"/>
              <a:buChar char="•"/>
            </a:pPr>
            <a:r>
              <a:rPr lang="en-US" sz="2400" dirty="0"/>
              <a:t>Cranial wedge ostectomy (removal of wedge from front of bone) </a:t>
            </a:r>
            <a:r>
              <a:rPr lang="en-US" sz="1300" dirty="0"/>
              <a:t>(Jacklin </a:t>
            </a:r>
            <a:r>
              <a:rPr lang="en-US" sz="1300" i="1" dirty="0"/>
              <a:t>et al</a:t>
            </a:r>
            <a:r>
              <a:rPr lang="en-US" sz="1300" dirty="0"/>
              <a:t>, 2014)</a:t>
            </a:r>
          </a:p>
          <a:p>
            <a:pPr marL="376618" indent="-228600">
              <a:spcAft>
                <a:spcPts val="354"/>
              </a:spcAft>
              <a:buFont typeface="Arial" panose="020B0604020202020204" pitchFamily="34" charset="0"/>
              <a:buChar char="•"/>
            </a:pPr>
            <a:endParaRPr lang="en-US" sz="2000" dirty="0"/>
          </a:p>
          <a:p>
            <a:pPr marL="376618" indent="-228600">
              <a:spcAft>
                <a:spcPts val="354"/>
              </a:spcAft>
              <a:buFont typeface="Arial" panose="020B0604020202020204" pitchFamily="34" charset="0"/>
              <a:buChar char="•"/>
            </a:pPr>
            <a:r>
              <a:rPr lang="en-US" sz="2400" dirty="0"/>
              <a:t>Interspinous ligament </a:t>
            </a:r>
            <a:r>
              <a:rPr lang="en-US" sz="2400" dirty="0" err="1"/>
              <a:t>desmotomy</a:t>
            </a:r>
            <a:r>
              <a:rPr lang="en-US" sz="2400" dirty="0"/>
              <a:t> (transection of ligament between ‘kissing spines’) </a:t>
            </a:r>
            <a:r>
              <a:rPr lang="en-US" sz="1300" dirty="0"/>
              <a:t>(</a:t>
            </a:r>
            <a:r>
              <a:rPr lang="en-US" sz="1300" dirty="0" err="1"/>
              <a:t>Coomer</a:t>
            </a:r>
            <a:r>
              <a:rPr lang="en-US" sz="1300" dirty="0"/>
              <a:t> </a:t>
            </a:r>
            <a:r>
              <a:rPr lang="en-US" sz="1300" i="1" dirty="0"/>
              <a:t>et al</a:t>
            </a:r>
            <a:r>
              <a:rPr lang="en-US" sz="1300" dirty="0"/>
              <a:t>, 2012)</a:t>
            </a:r>
          </a:p>
          <a:p>
            <a:pPr marL="33718" indent="-228600">
              <a:spcAft>
                <a:spcPts val="354"/>
              </a:spcAft>
              <a:buFont typeface="Arial" panose="020B0604020202020204" pitchFamily="34" charset="0"/>
              <a:buChar char="•"/>
            </a:pPr>
            <a:endParaRPr lang="en-US" sz="2000" dirty="0"/>
          </a:p>
          <a:p>
            <a:pPr marL="376618" indent="-228600">
              <a:spcAft>
                <a:spcPts val="354"/>
              </a:spcAft>
              <a:buFont typeface="Arial" panose="020B0604020202020204" pitchFamily="34" charset="0"/>
              <a:buChar char="•"/>
            </a:pPr>
            <a:r>
              <a:rPr lang="en-US" sz="2400" dirty="0"/>
              <a:t>Overall prognosis after surgical treatment good to excellent </a:t>
            </a:r>
            <a:r>
              <a:rPr lang="en-US" sz="1300" dirty="0"/>
              <a:t>(Walmsley </a:t>
            </a:r>
            <a:r>
              <a:rPr lang="en-US" sz="1300" i="1" dirty="0"/>
              <a:t>et al</a:t>
            </a:r>
            <a:r>
              <a:rPr lang="en-US" sz="1300" dirty="0"/>
              <a:t>, 2002)</a:t>
            </a:r>
          </a:p>
          <a:p>
            <a:pPr marL="376618" indent="-228600">
              <a:spcAft>
                <a:spcPts val="354"/>
              </a:spcAft>
              <a:buFont typeface="Arial" panose="020B0604020202020204" pitchFamily="34" charset="0"/>
              <a:buChar char="•"/>
            </a:pPr>
            <a:endParaRPr lang="en-US" sz="2000" dirty="0"/>
          </a:p>
          <a:p>
            <a:pPr marL="376618" indent="-228600">
              <a:spcAft>
                <a:spcPts val="354"/>
              </a:spcAft>
              <a:buFont typeface="Arial" panose="020B0604020202020204" pitchFamily="34" charset="0"/>
              <a:buChar char="•"/>
            </a:pPr>
            <a:r>
              <a:rPr lang="en-US" sz="2400" dirty="0"/>
              <a:t>Most common technique for severe cases - cranial wedge ostectomy </a:t>
            </a:r>
            <a:r>
              <a:rPr lang="en-US" sz="1300" dirty="0"/>
              <a:t>(Jacklin </a:t>
            </a:r>
            <a:r>
              <a:rPr lang="en-US" sz="1300" i="1" dirty="0"/>
              <a:t>et al</a:t>
            </a:r>
            <a:r>
              <a:rPr lang="en-US" sz="1300" dirty="0"/>
              <a:t>, 2014)</a:t>
            </a:r>
          </a:p>
          <a:p>
            <a:pPr marL="376618" indent="-228600">
              <a:spcAft>
                <a:spcPts val="354"/>
              </a:spcAft>
              <a:buFont typeface="Arial" panose="020B0604020202020204" pitchFamily="34" charset="0"/>
              <a:buChar char="•"/>
            </a:pPr>
            <a:endParaRPr lang="en-US" sz="2000" dirty="0"/>
          </a:p>
          <a:p>
            <a:pPr marL="376618" indent="-228600">
              <a:spcAft>
                <a:spcPts val="354"/>
              </a:spcAft>
              <a:buFont typeface="Arial" panose="020B0604020202020204" pitchFamily="34" charset="0"/>
              <a:buChar char="•"/>
            </a:pPr>
            <a:r>
              <a:rPr lang="en-US" sz="2400" dirty="0"/>
              <a:t>Complications of cranial wedge ostectomy include: </a:t>
            </a:r>
            <a:r>
              <a:rPr lang="en-US" sz="1300" dirty="0"/>
              <a:t>(Rubio-Martinez, 2021) </a:t>
            </a:r>
          </a:p>
          <a:p>
            <a:pPr marL="833818" lvl="1" indent="-228600">
              <a:spcAft>
                <a:spcPts val="354"/>
              </a:spcAft>
              <a:buFont typeface="Arial" panose="020B0604020202020204" pitchFamily="34" charset="0"/>
              <a:buChar char="•"/>
            </a:pPr>
            <a:r>
              <a:rPr lang="en-US" sz="2400" dirty="0"/>
              <a:t>Vertebral fractures</a:t>
            </a:r>
          </a:p>
          <a:p>
            <a:pPr marL="1291018" lvl="2" indent="-228600">
              <a:spcAft>
                <a:spcPts val="354"/>
              </a:spcAft>
              <a:buFont typeface="Arial" panose="020B0604020202020204" pitchFamily="34" charset="0"/>
              <a:buChar char="•"/>
            </a:pPr>
            <a:r>
              <a:rPr lang="en-US" sz="2200" dirty="0"/>
              <a:t>Removal of excess bone</a:t>
            </a:r>
          </a:p>
          <a:p>
            <a:pPr marL="1291018" lvl="2" indent="-228600">
              <a:spcAft>
                <a:spcPts val="354"/>
              </a:spcAft>
              <a:buFont typeface="Arial" panose="020B0604020202020204" pitchFamily="34" charset="0"/>
              <a:buChar char="•"/>
            </a:pPr>
            <a:r>
              <a:rPr lang="en-US" sz="2200" dirty="0"/>
              <a:t>Never Ending Cuts (NECs)</a:t>
            </a:r>
          </a:p>
          <a:p>
            <a:pPr marL="1291018" lvl="2" indent="-228600">
              <a:spcAft>
                <a:spcPts val="354"/>
              </a:spcAft>
              <a:buFont typeface="Arial" panose="020B0604020202020204" pitchFamily="34" charset="0"/>
              <a:buChar char="•"/>
            </a:pPr>
            <a:endParaRPr lang="en-US" sz="2200" dirty="0"/>
          </a:p>
        </p:txBody>
      </p:sp>
      <p:sp>
        <p:nvSpPr>
          <p:cNvPr id="6" name="TextBox 5">
            <a:extLst>
              <a:ext uri="{FF2B5EF4-FFF2-40B4-BE49-F238E27FC236}">
                <a16:creationId xmlns:a16="http://schemas.microsoft.com/office/drawing/2014/main" id="{09DB1F8F-1C3D-44E0-DA2A-2B18CB225A75}"/>
              </a:ext>
            </a:extLst>
          </p:cNvPr>
          <p:cNvSpPr txBox="1"/>
          <p:nvPr/>
        </p:nvSpPr>
        <p:spPr>
          <a:xfrm>
            <a:off x="8348101" y="5680216"/>
            <a:ext cx="3582458" cy="489285"/>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rPr>
              <a:t>Modified Image from Jacklin </a:t>
            </a:r>
            <a:r>
              <a:rPr lang="en-US" sz="1300" i="1" dirty="0">
                <a:solidFill>
                  <a:srgbClr val="FFFFFF"/>
                </a:solidFill>
              </a:rPr>
              <a:t>et al </a:t>
            </a:r>
            <a:r>
              <a:rPr lang="en-US" sz="1300" dirty="0">
                <a:solidFill>
                  <a:srgbClr val="FFFFFF"/>
                </a:solidFill>
              </a:rPr>
              <a:t>(2014) – Never Ending Cuts (NECs)</a:t>
            </a:r>
          </a:p>
        </p:txBody>
      </p:sp>
      <p:sp>
        <p:nvSpPr>
          <p:cNvPr id="11" name="Rectangle 10">
            <a:extLst>
              <a:ext uri="{FF2B5EF4-FFF2-40B4-BE49-F238E27FC236}">
                <a16:creationId xmlns:a16="http://schemas.microsoft.com/office/drawing/2014/main" id="{60323328-02F8-5055-AEC0-D8117CC182DE}"/>
              </a:ext>
            </a:extLst>
          </p:cNvPr>
          <p:cNvSpPr/>
          <p:nvPr/>
        </p:nvSpPr>
        <p:spPr>
          <a:xfrm>
            <a:off x="0" y="0"/>
            <a:ext cx="12191999" cy="1074821"/>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Current Surgical Techniques</a:t>
            </a:r>
          </a:p>
        </p:txBody>
      </p:sp>
    </p:spTree>
    <p:extLst>
      <p:ext uri="{BB962C8B-B14F-4D97-AF65-F5344CB8AC3E}">
        <p14:creationId xmlns:p14="http://schemas.microsoft.com/office/powerpoint/2010/main" val="20466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40C0636C-874E-C63D-B516-ECC46552307A}"/>
              </a:ext>
            </a:extLst>
          </p:cNvPr>
          <p:cNvGraphicFramePr>
            <a:graphicFrameLocks noGrp="1"/>
          </p:cNvGraphicFramePr>
          <p:nvPr>
            <p:ph sz="half" idx="1"/>
          </p:nvPr>
        </p:nvGraphicFramePr>
        <p:xfrm>
          <a:off x="192843" y="1233712"/>
          <a:ext cx="4760157" cy="5230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BE7CE57D-086E-35AD-C239-0C2CC67A53C6}"/>
              </a:ext>
            </a:extLst>
          </p:cNvPr>
          <p:cNvSpPr>
            <a:spLocks noGrp="1"/>
          </p:cNvSpPr>
          <p:nvPr>
            <p:ph sz="half" idx="2"/>
          </p:nvPr>
        </p:nvSpPr>
        <p:spPr>
          <a:xfrm>
            <a:off x="5092699" y="1425844"/>
            <a:ext cx="6763504" cy="5432156"/>
          </a:xfrm>
        </p:spPr>
        <p:txBody>
          <a:bodyPr>
            <a:normAutofit/>
          </a:bodyPr>
          <a:lstStyle/>
          <a:p>
            <a:pPr marL="0" indent="0">
              <a:buNone/>
            </a:pPr>
            <a:r>
              <a:rPr lang="en-US" sz="3200" b="1" dirty="0"/>
              <a:t>Hypotheses</a:t>
            </a:r>
            <a:endParaRPr lang="en-US" sz="4000" dirty="0"/>
          </a:p>
          <a:p>
            <a:pPr marL="0" indent="0">
              <a:buNone/>
            </a:pPr>
            <a:endParaRPr lang="en-US" sz="2400" dirty="0"/>
          </a:p>
          <a:p>
            <a:pPr marL="0" indent="0">
              <a:buNone/>
            </a:pPr>
            <a:r>
              <a:rPr lang="en-US" sz="2200" dirty="0"/>
              <a:t>For caudally inclined kissing spines, a caudal wedge ostectomy would…</a:t>
            </a:r>
          </a:p>
          <a:p>
            <a:pPr marL="0" indent="0">
              <a:buNone/>
            </a:pPr>
            <a:endParaRPr lang="en-US" sz="2200" dirty="0"/>
          </a:p>
          <a:p>
            <a:pPr marL="514350" indent="-514350">
              <a:buFont typeface="Arial" panose="020B0604020202020204" pitchFamily="34" charset="0"/>
              <a:buAutoNum type="arabicPeriod"/>
            </a:pPr>
            <a:r>
              <a:rPr lang="en-US" sz="2200" dirty="0"/>
              <a:t>Reduced area of bone removed</a:t>
            </a:r>
          </a:p>
          <a:p>
            <a:pPr marL="514350" indent="-514350">
              <a:buFont typeface="Arial" panose="020B0604020202020204" pitchFamily="34" charset="0"/>
              <a:buAutoNum type="arabicPeriod"/>
            </a:pPr>
            <a:r>
              <a:rPr lang="en-US" sz="2200" dirty="0"/>
              <a:t>Reduced risk of NECs</a:t>
            </a:r>
          </a:p>
          <a:p>
            <a:pPr marL="514350" indent="-514350">
              <a:buAutoNum type="arabicPeriod"/>
            </a:pPr>
            <a:r>
              <a:rPr lang="en-US" sz="2200" dirty="0"/>
              <a:t>The exit angle closer to 90º than cranial wedge ostectomy</a:t>
            </a:r>
          </a:p>
          <a:p>
            <a:pPr marL="0" indent="0">
              <a:buNone/>
            </a:pPr>
            <a:endParaRPr lang="en-US" sz="2200" dirty="0"/>
          </a:p>
        </p:txBody>
      </p:sp>
      <p:pic>
        <p:nvPicPr>
          <p:cNvPr id="12" name="Graphic 11" descr="Person with idea outline">
            <a:extLst>
              <a:ext uri="{FF2B5EF4-FFF2-40B4-BE49-F238E27FC236}">
                <a16:creationId xmlns:a16="http://schemas.microsoft.com/office/drawing/2014/main" id="{4CC7366A-C53C-8D2D-D410-1C2ECD6162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44175" y="5313497"/>
            <a:ext cx="1312028" cy="1312028"/>
          </a:xfrm>
          <a:prstGeom prst="rect">
            <a:avLst/>
          </a:prstGeom>
        </p:spPr>
      </p:pic>
      <p:sp>
        <p:nvSpPr>
          <p:cNvPr id="16" name="Rectangle 15">
            <a:extLst>
              <a:ext uri="{FF2B5EF4-FFF2-40B4-BE49-F238E27FC236}">
                <a16:creationId xmlns:a16="http://schemas.microsoft.com/office/drawing/2014/main" id="{4F67A86B-3989-3ECF-426C-7174FB00C612}"/>
              </a:ext>
            </a:extLst>
          </p:cNvPr>
          <p:cNvSpPr/>
          <p:nvPr/>
        </p:nvSpPr>
        <p:spPr>
          <a:xfrm>
            <a:off x="1" y="0"/>
            <a:ext cx="12191999" cy="1074821"/>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Study Aims and Hypothesis</a:t>
            </a:r>
          </a:p>
        </p:txBody>
      </p:sp>
    </p:spTree>
    <p:extLst>
      <p:ext uri="{BB962C8B-B14F-4D97-AF65-F5344CB8AC3E}">
        <p14:creationId xmlns:p14="http://schemas.microsoft.com/office/powerpoint/2010/main" val="125597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37BD2A2-C665-4EA9-1792-31F625D83D75}"/>
              </a:ext>
            </a:extLst>
          </p:cNvPr>
          <p:cNvGraphicFramePr>
            <a:graphicFrameLocks/>
          </p:cNvGraphicFramePr>
          <p:nvPr/>
        </p:nvGraphicFramePr>
        <p:xfrm>
          <a:off x="401054" y="1394847"/>
          <a:ext cx="5028196" cy="526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2D3E4040-31BF-BEE9-6A03-4C4A5B19CC45}"/>
              </a:ext>
            </a:extLst>
          </p:cNvPr>
          <p:cNvSpPr>
            <a:spLocks/>
          </p:cNvSpPr>
          <p:nvPr/>
        </p:nvSpPr>
        <p:spPr>
          <a:xfrm>
            <a:off x="5572125" y="1223397"/>
            <a:ext cx="6393530" cy="5260380"/>
          </a:xfrm>
          <a:prstGeom prst="rect">
            <a:avLst/>
          </a:prstGeom>
        </p:spPr>
        <p:txBody>
          <a:bodyPr>
            <a:normAutofit/>
          </a:bodyPr>
          <a:lstStyle/>
          <a:p>
            <a:pPr algn="ctr" defTabSz="704088">
              <a:lnSpc>
                <a:spcPct val="90000"/>
              </a:lnSpc>
              <a:spcAft>
                <a:spcPts val="600"/>
              </a:spcAft>
            </a:pPr>
            <a:r>
              <a:rPr lang="en-US" sz="2200" b="1" kern="1200" dirty="0">
                <a:solidFill>
                  <a:schemeClr val="tx1"/>
                </a:solidFill>
                <a:latin typeface="+mn-lt"/>
                <a:ea typeface="+mn-ea"/>
                <a:cs typeface="+mn-cs"/>
              </a:rPr>
              <a:t>Methods</a:t>
            </a:r>
          </a:p>
          <a:p>
            <a:pPr algn="ctr" defTabSz="704088">
              <a:lnSpc>
                <a:spcPct val="90000"/>
              </a:lnSpc>
              <a:spcAft>
                <a:spcPts val="600"/>
              </a:spcAft>
            </a:pPr>
            <a:endParaRPr lang="en-US" sz="2200" dirty="0"/>
          </a:p>
          <a:p>
            <a:pPr marL="342900" indent="-342900" defTabSz="704088">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Radiographs stitched together and degree of impingement graded (0-7) for 4 interspinous spaces in front and behind ‘0’</a:t>
            </a:r>
          </a:p>
          <a:p>
            <a:pPr marL="342900" indent="-342900" defTabSz="704088">
              <a:lnSpc>
                <a:spcPct val="90000"/>
              </a:lnSpc>
              <a:spcAft>
                <a:spcPts val="600"/>
              </a:spcAft>
              <a:buFont typeface="Arial" panose="020B0604020202020204" pitchFamily="34" charset="0"/>
              <a:buChar char="•"/>
            </a:pPr>
            <a:r>
              <a:rPr lang="en-US" sz="2200" dirty="0"/>
              <a:t>Proposed </a:t>
            </a:r>
            <a:r>
              <a:rPr lang="en-US" sz="2200" kern="1200" dirty="0">
                <a:solidFill>
                  <a:schemeClr val="tx1"/>
                </a:solidFill>
                <a:latin typeface="+mn-lt"/>
                <a:ea typeface="+mn-ea"/>
                <a:cs typeface="+mn-cs"/>
              </a:rPr>
              <a:t>‘</a:t>
            </a:r>
            <a:r>
              <a:rPr lang="en-US" sz="2200" dirty="0"/>
              <a:t>i</a:t>
            </a:r>
            <a:r>
              <a:rPr lang="en-US" sz="2200" kern="1200" dirty="0">
                <a:solidFill>
                  <a:schemeClr val="tx1"/>
                </a:solidFill>
                <a:latin typeface="+mn-lt"/>
                <a:ea typeface="+mn-ea"/>
                <a:cs typeface="+mn-cs"/>
              </a:rPr>
              <a:t>deal cuts’ for cranial and caudal wedge ostectomies were drawn by specialist surgeon</a:t>
            </a:r>
          </a:p>
          <a:p>
            <a:pPr marL="342900" indent="-342900" defTabSz="704088">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Measurements – area and ‘exit angle’ </a:t>
            </a:r>
          </a:p>
          <a:p>
            <a:pPr marL="342900" indent="-342900" defTabSz="704088">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12º error cuts applied to simulate surgical error</a:t>
            </a:r>
          </a:p>
          <a:p>
            <a:pPr marL="342900" indent="-342900" defTabSz="704088">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Occurrence of NECs recorded</a:t>
            </a:r>
          </a:p>
          <a:p>
            <a:pPr marL="342900" indent="-342900" defTabSz="704088">
              <a:lnSpc>
                <a:spcPct val="90000"/>
              </a:lnSpc>
              <a:spcAft>
                <a:spcPts val="600"/>
              </a:spcAft>
              <a:buFont typeface="Arial" panose="020B0604020202020204" pitchFamily="34" charset="0"/>
              <a:buChar char="•"/>
            </a:pPr>
            <a:r>
              <a:rPr lang="en-US" sz="2200" dirty="0"/>
              <a:t>Data distribution assessed for normality</a:t>
            </a:r>
          </a:p>
          <a:p>
            <a:pPr marL="342900" indent="-342900" defTabSz="704088">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Statistical significance of differences between individual and groups of interspinous spaces </a:t>
            </a:r>
            <a:r>
              <a:rPr lang="en-US" sz="2200" dirty="0"/>
              <a:t>calculated</a:t>
            </a:r>
            <a:r>
              <a:rPr lang="en-US" sz="2200" kern="1200" dirty="0">
                <a:solidFill>
                  <a:schemeClr val="tx1"/>
                </a:solidFill>
                <a:latin typeface="+mn-lt"/>
                <a:ea typeface="+mn-ea"/>
                <a:cs typeface="+mn-cs"/>
              </a:rPr>
              <a:t> with statistical software</a:t>
            </a:r>
          </a:p>
        </p:txBody>
      </p:sp>
      <p:sp>
        <p:nvSpPr>
          <p:cNvPr id="30" name="Rectangle 29">
            <a:extLst>
              <a:ext uri="{FF2B5EF4-FFF2-40B4-BE49-F238E27FC236}">
                <a16:creationId xmlns:a16="http://schemas.microsoft.com/office/drawing/2014/main" id="{F74A34DC-8371-C606-7BE5-D6315E473236}"/>
              </a:ext>
            </a:extLst>
          </p:cNvPr>
          <p:cNvSpPr/>
          <p:nvPr/>
        </p:nvSpPr>
        <p:spPr>
          <a:xfrm>
            <a:off x="-128337" y="-64168"/>
            <a:ext cx="12480758" cy="1074821"/>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Materials and Methods</a:t>
            </a:r>
          </a:p>
        </p:txBody>
      </p:sp>
    </p:spTree>
    <p:extLst>
      <p:ext uri="{BB962C8B-B14F-4D97-AF65-F5344CB8AC3E}">
        <p14:creationId xmlns:p14="http://schemas.microsoft.com/office/powerpoint/2010/main" val="195880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403E81E-4B0D-4C5D-3A8C-695AAD014DD5}"/>
              </a:ext>
            </a:extLst>
          </p:cNvPr>
          <p:cNvSpPr txBox="1"/>
          <p:nvPr/>
        </p:nvSpPr>
        <p:spPr>
          <a:xfrm>
            <a:off x="1513317" y="665754"/>
            <a:ext cx="3200428" cy="461665"/>
          </a:xfrm>
          <a:prstGeom prst="rect">
            <a:avLst/>
          </a:prstGeom>
          <a:noFill/>
        </p:spPr>
        <p:txBody>
          <a:bodyPr wrap="none" rtlCol="0">
            <a:spAutoFit/>
          </a:bodyPr>
          <a:lstStyle/>
          <a:p>
            <a:r>
              <a:rPr lang="en-US" sz="2400" dirty="0"/>
              <a:t>‘0’ – anticlinal vertebrae</a:t>
            </a:r>
          </a:p>
        </p:txBody>
      </p:sp>
      <p:grpSp>
        <p:nvGrpSpPr>
          <p:cNvPr id="31" name="Group 30">
            <a:extLst>
              <a:ext uri="{FF2B5EF4-FFF2-40B4-BE49-F238E27FC236}">
                <a16:creationId xmlns:a16="http://schemas.microsoft.com/office/drawing/2014/main" id="{09155BE7-8574-395B-C371-A8E7C38016F8}"/>
              </a:ext>
            </a:extLst>
          </p:cNvPr>
          <p:cNvGrpSpPr/>
          <p:nvPr/>
        </p:nvGrpSpPr>
        <p:grpSpPr>
          <a:xfrm>
            <a:off x="293708" y="1357662"/>
            <a:ext cx="5790295" cy="3596069"/>
            <a:chOff x="345142" y="936479"/>
            <a:chExt cx="6736972" cy="4523917"/>
          </a:xfrm>
        </p:grpSpPr>
        <p:pic>
          <p:nvPicPr>
            <p:cNvPr id="4" name="Picture 3">
              <a:extLst>
                <a:ext uri="{FF2B5EF4-FFF2-40B4-BE49-F238E27FC236}">
                  <a16:creationId xmlns:a16="http://schemas.microsoft.com/office/drawing/2014/main" id="{7D3D6C6C-F98E-2144-8A66-D08EDCAC2E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5142" y="936479"/>
              <a:ext cx="6736972" cy="3286244"/>
            </a:xfrm>
            <a:prstGeom prst="rect">
              <a:avLst/>
            </a:prstGeom>
          </p:spPr>
        </p:pic>
        <p:cxnSp>
          <p:nvCxnSpPr>
            <p:cNvPr id="6" name="Straight Connector 5">
              <a:extLst>
                <a:ext uri="{FF2B5EF4-FFF2-40B4-BE49-F238E27FC236}">
                  <a16:creationId xmlns:a16="http://schemas.microsoft.com/office/drawing/2014/main" id="{0385164A-E554-9277-A0D4-5DC7F7698D58}"/>
                </a:ext>
              </a:extLst>
            </p:cNvPr>
            <p:cNvCxnSpPr>
              <a:cxnSpLocks/>
            </p:cNvCxnSpPr>
            <p:nvPr/>
          </p:nvCxnSpPr>
          <p:spPr>
            <a:xfrm>
              <a:off x="3549111" y="1771799"/>
              <a:ext cx="0" cy="3688597"/>
            </a:xfrm>
            <a:prstGeom prst="line">
              <a:avLst/>
            </a:prstGeom>
            <a:ln w="38100">
              <a:solidFill>
                <a:srgbClr val="023B82"/>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C857D215-3F59-F73C-3EA5-9A60B0AAD484}"/>
                </a:ext>
              </a:extLst>
            </p:cNvPr>
            <p:cNvSpPr txBox="1"/>
            <p:nvPr/>
          </p:nvSpPr>
          <p:spPr>
            <a:xfrm>
              <a:off x="3962096" y="4453556"/>
              <a:ext cx="2307170" cy="461665"/>
            </a:xfrm>
            <a:prstGeom prst="rect">
              <a:avLst/>
            </a:prstGeom>
            <a:noFill/>
          </p:spPr>
          <p:txBody>
            <a:bodyPr wrap="none" rtlCol="0">
              <a:spAutoFit/>
            </a:bodyPr>
            <a:lstStyle/>
            <a:p>
              <a:r>
                <a:rPr lang="en-US" sz="2400" dirty="0"/>
                <a:t>Cranially inclined</a:t>
              </a:r>
            </a:p>
          </p:txBody>
        </p:sp>
        <p:sp>
          <p:nvSpPr>
            <p:cNvPr id="10" name="TextBox 9">
              <a:extLst>
                <a:ext uri="{FF2B5EF4-FFF2-40B4-BE49-F238E27FC236}">
                  <a16:creationId xmlns:a16="http://schemas.microsoft.com/office/drawing/2014/main" id="{750DAE7E-E6EF-F011-12EA-BA7BFD468208}"/>
                </a:ext>
              </a:extLst>
            </p:cNvPr>
            <p:cNvSpPr txBox="1"/>
            <p:nvPr/>
          </p:nvSpPr>
          <p:spPr>
            <a:xfrm>
              <a:off x="788234" y="4453556"/>
              <a:ext cx="2297424" cy="461665"/>
            </a:xfrm>
            <a:prstGeom prst="rect">
              <a:avLst/>
            </a:prstGeom>
            <a:noFill/>
          </p:spPr>
          <p:txBody>
            <a:bodyPr wrap="none" rtlCol="0">
              <a:spAutoFit/>
            </a:bodyPr>
            <a:lstStyle/>
            <a:p>
              <a:r>
                <a:rPr lang="en-US" sz="2400" dirty="0"/>
                <a:t>Caudally inclined</a:t>
              </a:r>
            </a:p>
          </p:txBody>
        </p:sp>
        <p:sp>
          <p:nvSpPr>
            <p:cNvPr id="17" name="TextBox 16">
              <a:extLst>
                <a:ext uri="{FF2B5EF4-FFF2-40B4-BE49-F238E27FC236}">
                  <a16:creationId xmlns:a16="http://schemas.microsoft.com/office/drawing/2014/main" id="{1A902F3F-1627-B245-A6BD-1B5F764D348B}"/>
                </a:ext>
              </a:extLst>
            </p:cNvPr>
            <p:cNvSpPr txBox="1"/>
            <p:nvPr/>
          </p:nvSpPr>
          <p:spPr>
            <a:xfrm>
              <a:off x="1276836" y="936479"/>
              <a:ext cx="309700" cy="276999"/>
            </a:xfrm>
            <a:prstGeom prst="rect">
              <a:avLst/>
            </a:prstGeom>
            <a:noFill/>
          </p:spPr>
          <p:txBody>
            <a:bodyPr wrap="none" rtlCol="0">
              <a:spAutoFit/>
            </a:bodyPr>
            <a:lstStyle/>
            <a:p>
              <a:r>
                <a:rPr lang="en-US" sz="1200" dirty="0">
                  <a:solidFill>
                    <a:schemeClr val="bg1"/>
                  </a:solidFill>
                </a:rPr>
                <a:t>-4</a:t>
              </a:r>
            </a:p>
          </p:txBody>
        </p:sp>
        <p:sp>
          <p:nvSpPr>
            <p:cNvPr id="18" name="TextBox 17">
              <a:extLst>
                <a:ext uri="{FF2B5EF4-FFF2-40B4-BE49-F238E27FC236}">
                  <a16:creationId xmlns:a16="http://schemas.microsoft.com/office/drawing/2014/main" id="{CF4927B9-8E96-B476-409A-9CCA96D5C650}"/>
                </a:ext>
              </a:extLst>
            </p:cNvPr>
            <p:cNvSpPr txBox="1"/>
            <p:nvPr/>
          </p:nvSpPr>
          <p:spPr>
            <a:xfrm>
              <a:off x="1863576" y="1162899"/>
              <a:ext cx="309700" cy="276999"/>
            </a:xfrm>
            <a:prstGeom prst="rect">
              <a:avLst/>
            </a:prstGeom>
            <a:noFill/>
          </p:spPr>
          <p:txBody>
            <a:bodyPr wrap="none" rtlCol="0">
              <a:spAutoFit/>
            </a:bodyPr>
            <a:lstStyle/>
            <a:p>
              <a:r>
                <a:rPr lang="en-US" sz="1200" dirty="0">
                  <a:solidFill>
                    <a:schemeClr val="bg1"/>
                  </a:solidFill>
                </a:rPr>
                <a:t>-3</a:t>
              </a:r>
            </a:p>
          </p:txBody>
        </p:sp>
        <p:sp>
          <p:nvSpPr>
            <p:cNvPr id="19" name="TextBox 18">
              <a:extLst>
                <a:ext uri="{FF2B5EF4-FFF2-40B4-BE49-F238E27FC236}">
                  <a16:creationId xmlns:a16="http://schemas.microsoft.com/office/drawing/2014/main" id="{93AA9E5F-F62B-24D3-1510-8A7843413791}"/>
                </a:ext>
              </a:extLst>
            </p:cNvPr>
            <p:cNvSpPr txBox="1"/>
            <p:nvPr/>
          </p:nvSpPr>
          <p:spPr>
            <a:xfrm>
              <a:off x="2450316" y="1387838"/>
              <a:ext cx="309700" cy="276999"/>
            </a:xfrm>
            <a:prstGeom prst="rect">
              <a:avLst/>
            </a:prstGeom>
            <a:noFill/>
          </p:spPr>
          <p:txBody>
            <a:bodyPr wrap="none" rtlCol="0">
              <a:spAutoFit/>
            </a:bodyPr>
            <a:lstStyle/>
            <a:p>
              <a:r>
                <a:rPr lang="en-US" sz="1200" dirty="0">
                  <a:solidFill>
                    <a:schemeClr val="bg1"/>
                  </a:solidFill>
                </a:rPr>
                <a:t>-2</a:t>
              </a:r>
            </a:p>
          </p:txBody>
        </p:sp>
        <p:sp>
          <p:nvSpPr>
            <p:cNvPr id="20" name="TextBox 19">
              <a:extLst>
                <a:ext uri="{FF2B5EF4-FFF2-40B4-BE49-F238E27FC236}">
                  <a16:creationId xmlns:a16="http://schemas.microsoft.com/office/drawing/2014/main" id="{91823883-6839-87A7-9B0E-E5B299454498}"/>
                </a:ext>
              </a:extLst>
            </p:cNvPr>
            <p:cNvSpPr txBox="1"/>
            <p:nvPr/>
          </p:nvSpPr>
          <p:spPr>
            <a:xfrm>
              <a:off x="3007685" y="1494800"/>
              <a:ext cx="309700" cy="276999"/>
            </a:xfrm>
            <a:prstGeom prst="rect">
              <a:avLst/>
            </a:prstGeom>
            <a:noFill/>
          </p:spPr>
          <p:txBody>
            <a:bodyPr wrap="none" rtlCol="0">
              <a:spAutoFit/>
            </a:bodyPr>
            <a:lstStyle/>
            <a:p>
              <a:r>
                <a:rPr lang="en-US" sz="1200" dirty="0">
                  <a:solidFill>
                    <a:schemeClr val="bg1"/>
                  </a:solidFill>
                </a:rPr>
                <a:t>-1</a:t>
              </a:r>
            </a:p>
          </p:txBody>
        </p:sp>
        <p:sp>
          <p:nvSpPr>
            <p:cNvPr id="21" name="TextBox 20">
              <a:extLst>
                <a:ext uri="{FF2B5EF4-FFF2-40B4-BE49-F238E27FC236}">
                  <a16:creationId xmlns:a16="http://schemas.microsoft.com/office/drawing/2014/main" id="{FF1C730D-24CF-BF4A-35A4-40DDC67B3378}"/>
                </a:ext>
              </a:extLst>
            </p:cNvPr>
            <p:cNvSpPr txBox="1"/>
            <p:nvPr/>
          </p:nvSpPr>
          <p:spPr>
            <a:xfrm>
              <a:off x="3625988" y="1498872"/>
              <a:ext cx="340158" cy="276999"/>
            </a:xfrm>
            <a:prstGeom prst="rect">
              <a:avLst/>
            </a:prstGeom>
            <a:noFill/>
          </p:spPr>
          <p:txBody>
            <a:bodyPr wrap="none" rtlCol="0">
              <a:spAutoFit/>
            </a:bodyPr>
            <a:lstStyle/>
            <a:p>
              <a:r>
                <a:rPr lang="en-US" sz="1200" dirty="0">
                  <a:solidFill>
                    <a:schemeClr val="bg1"/>
                  </a:solidFill>
                </a:rPr>
                <a:t>+1</a:t>
              </a:r>
            </a:p>
          </p:txBody>
        </p:sp>
        <p:sp>
          <p:nvSpPr>
            <p:cNvPr id="22" name="TextBox 21">
              <a:extLst>
                <a:ext uri="{FF2B5EF4-FFF2-40B4-BE49-F238E27FC236}">
                  <a16:creationId xmlns:a16="http://schemas.microsoft.com/office/drawing/2014/main" id="{15A64A15-CC9F-7FD4-2EE6-2501D6740840}"/>
                </a:ext>
              </a:extLst>
            </p:cNvPr>
            <p:cNvSpPr txBox="1"/>
            <p:nvPr/>
          </p:nvSpPr>
          <p:spPr>
            <a:xfrm>
              <a:off x="4104670" y="1494800"/>
              <a:ext cx="340158" cy="276999"/>
            </a:xfrm>
            <a:prstGeom prst="rect">
              <a:avLst/>
            </a:prstGeom>
            <a:noFill/>
          </p:spPr>
          <p:txBody>
            <a:bodyPr wrap="none" rtlCol="0">
              <a:spAutoFit/>
            </a:bodyPr>
            <a:lstStyle/>
            <a:p>
              <a:r>
                <a:rPr lang="en-US" sz="1200" dirty="0">
                  <a:solidFill>
                    <a:schemeClr val="bg1"/>
                  </a:solidFill>
                </a:rPr>
                <a:t>+2</a:t>
              </a:r>
            </a:p>
          </p:txBody>
        </p:sp>
        <p:sp>
          <p:nvSpPr>
            <p:cNvPr id="23" name="TextBox 22">
              <a:extLst>
                <a:ext uri="{FF2B5EF4-FFF2-40B4-BE49-F238E27FC236}">
                  <a16:creationId xmlns:a16="http://schemas.microsoft.com/office/drawing/2014/main" id="{C2F1C174-B6F3-CA94-68C1-52FF0E3B645B}"/>
                </a:ext>
              </a:extLst>
            </p:cNvPr>
            <p:cNvSpPr txBox="1"/>
            <p:nvPr/>
          </p:nvSpPr>
          <p:spPr>
            <a:xfrm>
              <a:off x="4695111" y="1410406"/>
              <a:ext cx="340158" cy="276999"/>
            </a:xfrm>
            <a:prstGeom prst="rect">
              <a:avLst/>
            </a:prstGeom>
            <a:noFill/>
          </p:spPr>
          <p:txBody>
            <a:bodyPr wrap="none" rtlCol="0">
              <a:spAutoFit/>
            </a:bodyPr>
            <a:lstStyle/>
            <a:p>
              <a:r>
                <a:rPr lang="en-US" sz="1200" dirty="0">
                  <a:solidFill>
                    <a:schemeClr val="bg1"/>
                  </a:solidFill>
                </a:rPr>
                <a:t>+3</a:t>
              </a:r>
            </a:p>
          </p:txBody>
        </p:sp>
        <p:sp>
          <p:nvSpPr>
            <p:cNvPr id="24" name="TextBox 23">
              <a:extLst>
                <a:ext uri="{FF2B5EF4-FFF2-40B4-BE49-F238E27FC236}">
                  <a16:creationId xmlns:a16="http://schemas.microsoft.com/office/drawing/2014/main" id="{8C06A370-88DA-E818-2A20-DC2D5EE115EF}"/>
                </a:ext>
              </a:extLst>
            </p:cNvPr>
            <p:cNvSpPr txBox="1"/>
            <p:nvPr/>
          </p:nvSpPr>
          <p:spPr>
            <a:xfrm>
              <a:off x="5561083" y="1312625"/>
              <a:ext cx="340158" cy="276999"/>
            </a:xfrm>
            <a:prstGeom prst="rect">
              <a:avLst/>
            </a:prstGeom>
            <a:noFill/>
          </p:spPr>
          <p:txBody>
            <a:bodyPr wrap="none" rtlCol="0">
              <a:spAutoFit/>
            </a:bodyPr>
            <a:lstStyle/>
            <a:p>
              <a:r>
                <a:rPr lang="en-US" sz="1200" dirty="0">
                  <a:solidFill>
                    <a:schemeClr val="bg1"/>
                  </a:solidFill>
                </a:rPr>
                <a:t>+4</a:t>
              </a:r>
            </a:p>
          </p:txBody>
        </p:sp>
      </p:grpSp>
      <p:pic>
        <p:nvPicPr>
          <p:cNvPr id="28" name="Picture 27" descr="A x-ray of teeth&#10;&#10;Description automatically generated">
            <a:extLst>
              <a:ext uri="{FF2B5EF4-FFF2-40B4-BE49-F238E27FC236}">
                <a16:creationId xmlns:a16="http://schemas.microsoft.com/office/drawing/2014/main" id="{68F180C1-628D-E4B8-B18F-DBA8C1D859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04110" y="3969903"/>
            <a:ext cx="4694182" cy="2307056"/>
          </a:xfrm>
          <a:prstGeom prst="rect">
            <a:avLst/>
          </a:prstGeom>
        </p:spPr>
      </p:pic>
      <p:sp>
        <p:nvSpPr>
          <p:cNvPr id="30" name="TextBox 29">
            <a:extLst>
              <a:ext uri="{FF2B5EF4-FFF2-40B4-BE49-F238E27FC236}">
                <a16:creationId xmlns:a16="http://schemas.microsoft.com/office/drawing/2014/main" id="{AA13A26C-ADEF-B80D-DC44-F4BA19FD1675}"/>
              </a:ext>
            </a:extLst>
          </p:cNvPr>
          <p:cNvSpPr txBox="1"/>
          <p:nvPr/>
        </p:nvSpPr>
        <p:spPr>
          <a:xfrm>
            <a:off x="7470246" y="3075057"/>
            <a:ext cx="4161910" cy="707886"/>
          </a:xfrm>
          <a:prstGeom prst="rect">
            <a:avLst/>
          </a:prstGeom>
          <a:noFill/>
        </p:spPr>
        <p:txBody>
          <a:bodyPr wrap="none" rtlCol="0">
            <a:spAutoFit/>
          </a:bodyPr>
          <a:lstStyle/>
          <a:p>
            <a:pPr algn="ctr"/>
            <a:r>
              <a:rPr lang="en-US" sz="2000" dirty="0">
                <a:solidFill>
                  <a:srgbClr val="FF0000"/>
                </a:solidFill>
              </a:rPr>
              <a:t>Red = Cranial wedge ostectomy cuts</a:t>
            </a:r>
          </a:p>
          <a:p>
            <a:pPr algn="ctr"/>
            <a:r>
              <a:rPr lang="en-US" sz="2000" dirty="0">
                <a:solidFill>
                  <a:srgbClr val="00B050"/>
                </a:solidFill>
              </a:rPr>
              <a:t>Green = Caudal wedge ostectomy cuts</a:t>
            </a:r>
          </a:p>
        </p:txBody>
      </p:sp>
    </p:spTree>
    <p:extLst>
      <p:ext uri="{BB962C8B-B14F-4D97-AF65-F5344CB8AC3E}">
        <p14:creationId xmlns:p14="http://schemas.microsoft.com/office/powerpoint/2010/main" val="152370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llage of medical workers in a room&#10;&#10;Description automatically generated">
            <a:extLst>
              <a:ext uri="{FF2B5EF4-FFF2-40B4-BE49-F238E27FC236}">
                <a16:creationId xmlns:a16="http://schemas.microsoft.com/office/drawing/2014/main" id="{AE7D7EA5-20E6-30EE-1664-B44C947B08F3}"/>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r="-5"/>
          <a:stretch/>
        </p:blipFill>
        <p:spPr>
          <a:xfrm>
            <a:off x="102005" y="1694546"/>
            <a:ext cx="4804104" cy="4882100"/>
          </a:xfrm>
          <a:prstGeom prst="rect">
            <a:avLst/>
          </a:prstGeom>
        </p:spPr>
      </p:pic>
      <p:sp>
        <p:nvSpPr>
          <p:cNvPr id="4" name="Text Placeholder 3">
            <a:extLst>
              <a:ext uri="{FF2B5EF4-FFF2-40B4-BE49-F238E27FC236}">
                <a16:creationId xmlns:a16="http://schemas.microsoft.com/office/drawing/2014/main" id="{6CC0E29C-207E-861C-A0A3-7A65073FA375}"/>
              </a:ext>
            </a:extLst>
          </p:cNvPr>
          <p:cNvSpPr>
            <a:spLocks noGrp="1"/>
          </p:cNvSpPr>
          <p:nvPr>
            <p:ph type="body" sz="half" idx="2"/>
          </p:nvPr>
        </p:nvSpPr>
        <p:spPr>
          <a:xfrm>
            <a:off x="5426300" y="2751953"/>
            <a:ext cx="6584148" cy="4495771"/>
          </a:xfrm>
        </p:spPr>
        <p:txBody>
          <a:bodyPr vert="horz" lIns="91440" tIns="45720" rIns="91440" bIns="45720" rtlCol="0">
            <a:normAutofit/>
          </a:bodyPr>
          <a:lstStyle/>
          <a:p>
            <a:pPr marL="285750" indent="-228600">
              <a:spcAft>
                <a:spcPts val="600"/>
              </a:spcAft>
              <a:buFont typeface="Arial" panose="020B0604020202020204" pitchFamily="34" charset="0"/>
              <a:buChar char="•"/>
            </a:pPr>
            <a:r>
              <a:rPr lang="en-US" sz="2400"/>
              <a:t>Caudal wedge ostectomy performed on 2 cadavers to assess feasibility</a:t>
            </a:r>
          </a:p>
          <a:p>
            <a:pPr marL="285750" indent="-228600">
              <a:spcAft>
                <a:spcPts val="600"/>
              </a:spcAft>
              <a:buFont typeface="Arial" panose="020B0604020202020204" pitchFamily="34" charset="0"/>
              <a:buChar char="•"/>
            </a:pPr>
            <a:r>
              <a:rPr lang="en-US" sz="2400"/>
              <a:t>CT pre- and postoperatively</a:t>
            </a:r>
          </a:p>
          <a:p>
            <a:pPr marL="800100" lvl="1" indent="-228600">
              <a:spcAft>
                <a:spcPts val="600"/>
              </a:spcAft>
              <a:buFont typeface="Arial" panose="020B0604020202020204" pitchFamily="34" charset="0"/>
              <a:buChar char="•"/>
            </a:pPr>
            <a:r>
              <a:rPr lang="en-US" sz="2400"/>
              <a:t>CT</a:t>
            </a:r>
          </a:p>
          <a:p>
            <a:endParaRPr lang="en-US" sz="2000" dirty="0"/>
          </a:p>
        </p:txBody>
      </p:sp>
      <p:sp>
        <p:nvSpPr>
          <p:cNvPr id="8" name="Rectangle 7">
            <a:extLst>
              <a:ext uri="{FF2B5EF4-FFF2-40B4-BE49-F238E27FC236}">
                <a16:creationId xmlns:a16="http://schemas.microsoft.com/office/drawing/2014/main" id="{65DED8DA-47C9-FE4A-ADC6-18210035E29B}"/>
              </a:ext>
            </a:extLst>
          </p:cNvPr>
          <p:cNvSpPr/>
          <p:nvPr/>
        </p:nvSpPr>
        <p:spPr>
          <a:xfrm>
            <a:off x="-37055" y="-30631"/>
            <a:ext cx="12229055" cy="1506506"/>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kern="1200">
                <a:solidFill>
                  <a:schemeClr val="bg1"/>
                </a:solidFill>
                <a:latin typeface="+mj-lt"/>
                <a:ea typeface="+mj-ea"/>
                <a:cs typeface="+mj-cs"/>
              </a:rPr>
              <a:t>Materials and Methods Part B: </a:t>
            </a:r>
          </a:p>
          <a:p>
            <a:pPr algn="ctr"/>
            <a:r>
              <a:rPr lang="en-US" sz="4000" kern="1200">
                <a:solidFill>
                  <a:schemeClr val="bg1"/>
                </a:solidFill>
                <a:latin typeface="+mj-lt"/>
                <a:ea typeface="+mj-ea"/>
                <a:cs typeface="+mj-cs"/>
              </a:rPr>
              <a:t>Experimental Cadaveric Study</a:t>
            </a:r>
            <a:endParaRPr lang="en-US" sz="4000" dirty="0">
              <a:solidFill>
                <a:schemeClr val="bg1"/>
              </a:solidFill>
            </a:endParaRPr>
          </a:p>
        </p:txBody>
      </p:sp>
      <p:pic>
        <p:nvPicPr>
          <p:cNvPr id="2" name="Content Placeholder 4">
            <a:extLst>
              <a:ext uri="{FF2B5EF4-FFF2-40B4-BE49-F238E27FC236}">
                <a16:creationId xmlns:a16="http://schemas.microsoft.com/office/drawing/2014/main" id="{5B618ECA-A88F-7B7A-D7E1-286ECCC089E8}"/>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bwMode="auto">
          <a:xfrm>
            <a:off x="9706708" y="4865167"/>
            <a:ext cx="2414292" cy="18747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68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F395B4C-5F39-0069-65CD-55C6F7C5DFEE}"/>
              </a:ext>
            </a:extLst>
          </p:cNvPr>
          <p:cNvGraphicFramePr>
            <a:graphicFrameLocks noGrp="1"/>
          </p:cNvGraphicFramePr>
          <p:nvPr>
            <p:ph idx="1"/>
          </p:nvPr>
        </p:nvGraphicFramePr>
        <p:xfrm>
          <a:off x="5566611" y="1203157"/>
          <a:ext cx="6186653" cy="5470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ext Placeholder 3">
            <a:extLst>
              <a:ext uri="{FF2B5EF4-FFF2-40B4-BE49-F238E27FC236}">
                <a16:creationId xmlns:a16="http://schemas.microsoft.com/office/drawing/2014/main" id="{8A10B313-64C3-BCB3-708B-B0AD34ACCA2C}"/>
              </a:ext>
            </a:extLst>
          </p:cNvPr>
          <p:cNvGraphicFramePr/>
          <p:nvPr/>
        </p:nvGraphicFramePr>
        <p:xfrm>
          <a:off x="438736" y="1203157"/>
          <a:ext cx="4758906" cy="5290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7FAC98F8-A899-4570-6507-ACDCD34455D3}"/>
              </a:ext>
            </a:extLst>
          </p:cNvPr>
          <p:cNvSpPr/>
          <p:nvPr/>
        </p:nvSpPr>
        <p:spPr>
          <a:xfrm>
            <a:off x="-144379" y="-144380"/>
            <a:ext cx="12480758" cy="1074821"/>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Results: ‘Kissing Spine’ Grading </a:t>
            </a:r>
          </a:p>
        </p:txBody>
      </p:sp>
    </p:spTree>
    <p:extLst>
      <p:ext uri="{BB962C8B-B14F-4D97-AF65-F5344CB8AC3E}">
        <p14:creationId xmlns:p14="http://schemas.microsoft.com/office/powerpoint/2010/main" val="366449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 x-ray of a human spine&#10;&#10;Description automatically generated">
            <a:extLst>
              <a:ext uri="{FF2B5EF4-FFF2-40B4-BE49-F238E27FC236}">
                <a16:creationId xmlns:a16="http://schemas.microsoft.com/office/drawing/2014/main" id="{20EC49AA-B03F-E77D-4D42-77ED2B058E53}"/>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809727" y="4924618"/>
            <a:ext cx="5269560" cy="18158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7DAD7C1-B7A7-1B9D-0C5B-1111409BDD24}"/>
              </a:ext>
            </a:extLst>
          </p:cNvPr>
          <p:cNvSpPr>
            <a:spLocks noGrp="1"/>
          </p:cNvSpPr>
          <p:nvPr>
            <p:ph type="body" sz="half" idx="2"/>
          </p:nvPr>
        </p:nvSpPr>
        <p:spPr>
          <a:xfrm>
            <a:off x="228600" y="3189779"/>
            <a:ext cx="8089490" cy="2469187"/>
          </a:xfrm>
        </p:spPr>
        <p:txBody>
          <a:bodyPr vert="horz" lIns="91440" tIns="45720" rIns="91440" bIns="45720" rtlCol="0" anchor="ctr">
            <a:normAutofit/>
          </a:bodyPr>
          <a:lstStyle/>
          <a:p>
            <a:r>
              <a:rPr lang="en-US" sz="2400" b="1" dirty="0"/>
              <a:t>Exit Angles</a:t>
            </a:r>
          </a:p>
          <a:p>
            <a:pPr marL="285750" indent="-228600">
              <a:buFont typeface="Arial" panose="020B0604020202020204" pitchFamily="34" charset="0"/>
              <a:buChar char="•"/>
            </a:pPr>
            <a:r>
              <a:rPr lang="en-US" sz="2200" dirty="0"/>
              <a:t>Median difference from 90º significantly lower when using caudal vs cranial ostectomy for both cranially and caudally inclined groups (P &lt; 0.001)</a:t>
            </a:r>
          </a:p>
          <a:p>
            <a:pPr indent="-228600">
              <a:buFont typeface="Arial" panose="020B0604020202020204" pitchFamily="34" charset="0"/>
              <a:buChar char="•"/>
            </a:pPr>
            <a:endParaRPr lang="en-US" sz="2400" b="1" dirty="0"/>
          </a:p>
          <a:p>
            <a:pPr indent="-228600">
              <a:buFont typeface="Arial" panose="020B0604020202020204" pitchFamily="34" charset="0"/>
              <a:buChar char="•"/>
            </a:pPr>
            <a:endParaRPr lang="en-US" sz="1400" dirty="0"/>
          </a:p>
        </p:txBody>
      </p:sp>
      <p:pic>
        <p:nvPicPr>
          <p:cNvPr id="7" name="Picture 6" descr="X-ray of a human foot&#10;&#10;Description automatically generated">
            <a:extLst>
              <a:ext uri="{FF2B5EF4-FFF2-40B4-BE49-F238E27FC236}">
                <a16:creationId xmlns:a16="http://schemas.microsoft.com/office/drawing/2014/main" id="{C6B6B80F-1E89-6E1A-FC14-661EC664C3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7150"/>
          <a:stretch/>
        </p:blipFill>
        <p:spPr>
          <a:xfrm>
            <a:off x="9793041" y="1482781"/>
            <a:ext cx="2286246" cy="2498718"/>
          </a:xfrm>
          <a:prstGeom prst="rect">
            <a:avLst/>
          </a:prstGeom>
          <a:effectLst/>
        </p:spPr>
      </p:pic>
      <p:sp>
        <p:nvSpPr>
          <p:cNvPr id="9" name="TextBox 8">
            <a:extLst>
              <a:ext uri="{FF2B5EF4-FFF2-40B4-BE49-F238E27FC236}">
                <a16:creationId xmlns:a16="http://schemas.microsoft.com/office/drawing/2014/main" id="{0B6A02BF-2A11-D041-3C3E-4047317C7528}"/>
              </a:ext>
            </a:extLst>
          </p:cNvPr>
          <p:cNvSpPr txBox="1"/>
          <p:nvPr/>
        </p:nvSpPr>
        <p:spPr>
          <a:xfrm>
            <a:off x="8936947" y="3705414"/>
            <a:ext cx="3288632" cy="584775"/>
          </a:xfrm>
          <a:prstGeom prst="rect">
            <a:avLst/>
          </a:prstGeom>
          <a:noFill/>
        </p:spPr>
        <p:txBody>
          <a:bodyPr wrap="square">
            <a:spAutoFit/>
          </a:bodyPr>
          <a:lstStyle/>
          <a:p>
            <a:pPr algn="ctr"/>
            <a:r>
              <a:rPr lang="en-US" sz="1600" dirty="0">
                <a:solidFill>
                  <a:srgbClr val="00B050"/>
                </a:solidFill>
                <a:ea typeface="Verdana" panose="020B0604030504040204" pitchFamily="34" charset="0"/>
                <a:cs typeface="Verdana" panose="020B0604030504040204" pitchFamily="34" charset="0"/>
              </a:rPr>
              <a:t>A – Exit angle for caudal ostectomy</a:t>
            </a:r>
          </a:p>
          <a:p>
            <a:pPr algn="ctr"/>
            <a:r>
              <a:rPr lang="en-US" sz="1600" dirty="0">
                <a:solidFill>
                  <a:srgbClr val="FF0000"/>
                </a:solidFill>
                <a:ea typeface="Verdana" panose="020B0604030504040204" pitchFamily="34" charset="0"/>
                <a:cs typeface="Verdana" panose="020B0604030504040204" pitchFamily="34" charset="0"/>
              </a:rPr>
              <a:t>B – Exit angle for cranial ostectomy</a:t>
            </a:r>
          </a:p>
        </p:txBody>
      </p:sp>
      <p:sp>
        <p:nvSpPr>
          <p:cNvPr id="13" name="Rectangle 12">
            <a:extLst>
              <a:ext uri="{FF2B5EF4-FFF2-40B4-BE49-F238E27FC236}">
                <a16:creationId xmlns:a16="http://schemas.microsoft.com/office/drawing/2014/main" id="{F9BF6DD3-0769-2C1D-8FBD-D88C3185D8B0}"/>
              </a:ext>
            </a:extLst>
          </p:cNvPr>
          <p:cNvSpPr/>
          <p:nvPr/>
        </p:nvSpPr>
        <p:spPr>
          <a:xfrm>
            <a:off x="0" y="0"/>
            <a:ext cx="12192000" cy="1027456"/>
          </a:xfrm>
          <a:prstGeom prst="rect">
            <a:avLst/>
          </a:prstGeom>
          <a:gradFill flip="none" rotWithShape="1">
            <a:gsLst>
              <a:gs pos="68000">
                <a:srgbClr val="012860"/>
              </a:gs>
              <a:gs pos="24000">
                <a:srgbClr val="355BA0"/>
              </a:gs>
              <a:gs pos="100000">
                <a:srgbClr val="00143E"/>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Results: Area and Exit angle</a:t>
            </a:r>
          </a:p>
        </p:txBody>
      </p:sp>
      <p:sp>
        <p:nvSpPr>
          <p:cNvPr id="19" name="TextBox 18">
            <a:extLst>
              <a:ext uri="{FF2B5EF4-FFF2-40B4-BE49-F238E27FC236}">
                <a16:creationId xmlns:a16="http://schemas.microsoft.com/office/drawing/2014/main" id="{8267C072-F140-8CA3-ABDC-73D25C4635DC}"/>
              </a:ext>
            </a:extLst>
          </p:cNvPr>
          <p:cNvSpPr txBox="1"/>
          <p:nvPr/>
        </p:nvSpPr>
        <p:spPr>
          <a:xfrm>
            <a:off x="228600" y="1623522"/>
            <a:ext cx="9047805" cy="1138773"/>
          </a:xfrm>
          <a:prstGeom prst="rect">
            <a:avLst/>
          </a:prstGeom>
          <a:noFill/>
        </p:spPr>
        <p:txBody>
          <a:bodyPr wrap="square">
            <a:spAutoFit/>
          </a:bodyPr>
          <a:lstStyle/>
          <a:p>
            <a:r>
              <a:rPr lang="en-US" sz="2400" b="1" dirty="0"/>
              <a:t>Area</a:t>
            </a:r>
            <a:endParaRPr lang="en-US" sz="2400" dirty="0"/>
          </a:p>
          <a:p>
            <a:pPr marL="285750" indent="-228600">
              <a:buFont typeface="Arial" panose="020B0604020202020204" pitchFamily="34" charset="0"/>
              <a:buChar char="•"/>
            </a:pPr>
            <a:r>
              <a:rPr lang="en-US" sz="2200" dirty="0"/>
              <a:t>Mean area significantly lower for caudal vs cranial wedge ostectomies for both cranially and caudally inclined DSPs (p &lt; 0.001)</a:t>
            </a:r>
          </a:p>
        </p:txBody>
      </p:sp>
    </p:spTree>
    <p:extLst>
      <p:ext uri="{BB962C8B-B14F-4D97-AF65-F5344CB8AC3E}">
        <p14:creationId xmlns:p14="http://schemas.microsoft.com/office/powerpoint/2010/main" val="3399773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3562</Words>
  <Application>Microsoft Macintosh PowerPoint</Application>
  <PresentationFormat>Widescreen</PresentationFormat>
  <Paragraphs>281</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Office Theme</vt:lpstr>
      <vt:lpstr>Investigation of a novel surgical approach for the treatment of kissing spines in horses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a novel surgical approach for the treatment of kissing spines in horses</dc:title>
  <dc:subject/>
  <dc:creator>MacDonald, Eilidh</dc:creator>
  <cp:keywords/>
  <dc:description/>
  <cp:lastModifiedBy>MacDonald, Eilidh</cp:lastModifiedBy>
  <cp:revision>7</cp:revision>
  <dcterms:created xsi:type="dcterms:W3CDTF">2023-12-07T08:43:31Z</dcterms:created>
  <dcterms:modified xsi:type="dcterms:W3CDTF">2023-12-07T10:43:03Z</dcterms:modified>
  <cp:category/>
</cp:coreProperties>
</file>