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handoutMasterIdLst>
    <p:handoutMasterId r:id="rId16"/>
  </p:handoutMasterIdLst>
  <p:sldIdLst>
    <p:sldId id="256" r:id="rId2"/>
    <p:sldId id="259" r:id="rId3"/>
    <p:sldId id="260" r:id="rId4"/>
    <p:sldId id="274" r:id="rId5"/>
    <p:sldId id="262" r:id="rId6"/>
    <p:sldId id="265" r:id="rId7"/>
    <p:sldId id="266" r:id="rId8"/>
    <p:sldId id="267" r:id="rId9"/>
    <p:sldId id="271" r:id="rId10"/>
    <p:sldId id="263" r:id="rId11"/>
    <p:sldId id="275" r:id="rId12"/>
    <p:sldId id="268" r:id="rId13"/>
    <p:sldId id="270" r:id="rId14"/>
  </p:sldIdLst>
  <p:sldSz cx="12192000" cy="6858000"/>
  <p:notesSz cx="6873875" cy="100615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18D4CD1-91BE-4843-953A-53E5834D48CD}">
          <p14:sldIdLst>
            <p14:sldId id="256"/>
            <p14:sldId id="259"/>
            <p14:sldId id="260"/>
            <p14:sldId id="274"/>
            <p14:sldId id="262"/>
            <p14:sldId id="265"/>
            <p14:sldId id="266"/>
            <p14:sldId id="267"/>
            <p14:sldId id="271"/>
            <p14:sldId id="263"/>
            <p14:sldId id="275"/>
            <p14:sldId id="268"/>
            <p14:sldId id="2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12" userDrawn="1">
          <p15:clr>
            <a:srgbClr val="A4A3A4"/>
          </p15:clr>
        </p15:guide>
        <p15:guide id="4" orient="horz" pos="1752"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gjb7cVAr+R4UmSGHqyUKNA6tRhW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5C6D13-06E3-5C7D-D370-30A839FBFDBC}" name="Wylie, Alex" initials="AW" userId="S::hlawyli2@liverpool.ac.uk::9c3d6d4d-f81a-4cc2-864c-125c7faa0251" providerId="AD"/>
  <p188:author id="{3FB18584-C7AA-2E5E-160B-AC525714A04A}" name="Alex Wylie" initials="AW" userId="bfab25a584932441" providerId="Windows Live"/>
  <p188:author id="{566349F2-8C29-8D14-1CC6-C22E8B1FDE17}" name="Wylie, Rob" initials="WR" userId="S::rwylie3@kpmg.com.au::cde094d8-90d1-4fdb-af68-202f9d1fbb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AFF"/>
    <a:srgbClr val="F4B1BF"/>
    <a:srgbClr val="0B2265"/>
    <a:srgbClr val="404040"/>
    <a:srgbClr val="E6BF5C"/>
    <a:srgbClr val="CC99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01A742-53AD-472D-A243-C19D30E00D3D}">
  <a:tblStyle styleId="{9301A742-53AD-472D-A243-C19D30E00D3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p:scale>
          <a:sx n="70" d="100"/>
          <a:sy n="70" d="100"/>
        </p:scale>
        <p:origin x="1138" y="235"/>
      </p:cViewPr>
      <p:guideLst>
        <p:guide orient="horz" pos="2160"/>
        <p:guide pos="3840"/>
        <p:guide orient="horz" pos="1412"/>
        <p:guide orient="horz" pos="175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333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CC990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CC990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CC9900"/>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CC9900"/>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FD924DD-66C9-418A-9F9D-F1079DDE1233}" type="doc">
      <dgm:prSet loTypeId="urn:microsoft.com/office/officeart/2005/8/layout/process1" loCatId="process" qsTypeId="urn:microsoft.com/office/officeart/2005/8/quickstyle/simple2" qsCatId="simple" csTypeId="urn:microsoft.com/office/officeart/2005/8/colors/accent1_2" csCatId="accent1" phldr="1"/>
      <dgm:spPr/>
    </dgm:pt>
    <dgm:pt modelId="{150DDF84-E6F0-48AE-A85E-CAE6F2021B30}">
      <dgm:prSet phldrT="[Text]"/>
      <dgm:spPr/>
      <dgm:t>
        <a:bodyPr/>
        <a:lstStyle/>
        <a:p>
          <a:r>
            <a:rPr lang="en-GB" dirty="0"/>
            <a:t>Obtain Teeth Following Extraction</a:t>
          </a:r>
        </a:p>
      </dgm:t>
    </dgm:pt>
    <dgm:pt modelId="{D3468C4E-EFB6-41C9-87D1-72C29FC660A3}" type="parTrans" cxnId="{BF442944-C701-429B-B7C0-97068B5453CB}">
      <dgm:prSet/>
      <dgm:spPr/>
      <dgm:t>
        <a:bodyPr/>
        <a:lstStyle/>
        <a:p>
          <a:endParaRPr lang="en-GB" dirty="0"/>
        </a:p>
      </dgm:t>
    </dgm:pt>
    <dgm:pt modelId="{695FF9D9-CAE7-43C0-A94E-5B3D56BD5DAC}" type="sibTrans" cxnId="{BF442944-C701-429B-B7C0-97068B5453CB}">
      <dgm:prSet/>
      <dgm:spPr/>
      <dgm:t>
        <a:bodyPr/>
        <a:lstStyle/>
        <a:p>
          <a:endParaRPr lang="en-GB" dirty="0"/>
        </a:p>
      </dgm:t>
    </dgm:pt>
    <dgm:pt modelId="{5EDC675E-6FD6-4034-8A32-7AC14206A450}">
      <dgm:prSet phldrT="[Text]"/>
      <dgm:spPr/>
      <dgm:t>
        <a:bodyPr/>
        <a:lstStyle/>
        <a:p>
          <a:r>
            <a:rPr lang="en-GB" dirty="0"/>
            <a:t>Isolate Cementum From Diseased and Healthy Teeth</a:t>
          </a:r>
        </a:p>
      </dgm:t>
    </dgm:pt>
    <dgm:pt modelId="{22F83A56-59DA-4B12-8849-1F5EC0EF28B8}" type="parTrans" cxnId="{3399555D-72A7-4379-84D0-9657C8B54D39}">
      <dgm:prSet/>
      <dgm:spPr/>
      <dgm:t>
        <a:bodyPr/>
        <a:lstStyle/>
        <a:p>
          <a:endParaRPr lang="en-GB" dirty="0"/>
        </a:p>
      </dgm:t>
    </dgm:pt>
    <dgm:pt modelId="{A1546FFC-29E5-49D0-9DBC-52C5CB865D27}" type="sibTrans" cxnId="{3399555D-72A7-4379-84D0-9657C8B54D39}">
      <dgm:prSet/>
      <dgm:spPr/>
      <dgm:t>
        <a:bodyPr/>
        <a:lstStyle/>
        <a:p>
          <a:endParaRPr lang="en-GB" dirty="0"/>
        </a:p>
      </dgm:t>
    </dgm:pt>
    <dgm:pt modelId="{1AF9EC47-13CF-46D7-8084-0ACCDB453AE0}">
      <dgm:prSet phldrT="[Text]"/>
      <dgm:spPr/>
      <dgm:t>
        <a:bodyPr/>
        <a:lstStyle/>
        <a:p>
          <a:r>
            <a:rPr lang="en-GB" dirty="0"/>
            <a:t>Run Proteomics</a:t>
          </a:r>
        </a:p>
      </dgm:t>
    </dgm:pt>
    <dgm:pt modelId="{5783FB7A-15C8-4D16-BEF0-7129E1850315}" type="parTrans" cxnId="{4E9ED066-608D-43B7-984D-956AA3FC7579}">
      <dgm:prSet/>
      <dgm:spPr/>
      <dgm:t>
        <a:bodyPr/>
        <a:lstStyle/>
        <a:p>
          <a:endParaRPr lang="en-GB" dirty="0"/>
        </a:p>
      </dgm:t>
    </dgm:pt>
    <dgm:pt modelId="{386502D7-9823-44C7-8A2B-514375DAAF50}" type="sibTrans" cxnId="{4E9ED066-608D-43B7-984D-956AA3FC7579}">
      <dgm:prSet/>
      <dgm:spPr/>
      <dgm:t>
        <a:bodyPr/>
        <a:lstStyle/>
        <a:p>
          <a:endParaRPr lang="en-GB" dirty="0"/>
        </a:p>
      </dgm:t>
    </dgm:pt>
    <dgm:pt modelId="{52323D10-C712-437D-9655-8FA9B7D44073}">
      <dgm:prSet/>
      <dgm:spPr/>
      <dgm:t>
        <a:bodyPr/>
        <a:lstStyle/>
        <a:p>
          <a:r>
            <a:rPr lang="en-GB" dirty="0"/>
            <a:t>Extract Proteins Contained in Cementum</a:t>
          </a:r>
        </a:p>
      </dgm:t>
    </dgm:pt>
    <dgm:pt modelId="{62166AA9-3CC0-4228-9675-361B038D5D19}" type="parTrans" cxnId="{623679C2-392A-40D2-B716-969ED3C4ED2A}">
      <dgm:prSet/>
      <dgm:spPr/>
      <dgm:t>
        <a:bodyPr/>
        <a:lstStyle/>
        <a:p>
          <a:endParaRPr lang="en-GB" dirty="0"/>
        </a:p>
      </dgm:t>
    </dgm:pt>
    <dgm:pt modelId="{B756C852-FB72-4E2F-8F55-4BBDEF5D154B}" type="sibTrans" cxnId="{623679C2-392A-40D2-B716-969ED3C4ED2A}">
      <dgm:prSet/>
      <dgm:spPr/>
      <dgm:t>
        <a:bodyPr/>
        <a:lstStyle/>
        <a:p>
          <a:endParaRPr lang="en-GB" dirty="0"/>
        </a:p>
      </dgm:t>
    </dgm:pt>
    <dgm:pt modelId="{E66C2DF2-EB56-47D1-8AFC-638CA25409CF}">
      <dgm:prSet/>
      <dgm:spPr/>
      <dgm:t>
        <a:bodyPr/>
        <a:lstStyle/>
        <a:p>
          <a:r>
            <a:rPr lang="en-GB" dirty="0"/>
            <a:t>Modify Sample to Run Correctly for Proteomics</a:t>
          </a:r>
        </a:p>
      </dgm:t>
    </dgm:pt>
    <dgm:pt modelId="{980F80D8-F82A-4DDC-A868-9F66437F167C}" type="parTrans" cxnId="{80D1AA26-11D8-41D1-9FBC-C2A770879360}">
      <dgm:prSet/>
      <dgm:spPr/>
      <dgm:t>
        <a:bodyPr/>
        <a:lstStyle/>
        <a:p>
          <a:endParaRPr lang="en-GB" dirty="0"/>
        </a:p>
      </dgm:t>
    </dgm:pt>
    <dgm:pt modelId="{21931AE0-E130-4E42-95C4-705BE12A37FD}" type="sibTrans" cxnId="{80D1AA26-11D8-41D1-9FBC-C2A770879360}">
      <dgm:prSet/>
      <dgm:spPr/>
      <dgm:t>
        <a:bodyPr/>
        <a:lstStyle/>
        <a:p>
          <a:endParaRPr lang="en-GB" dirty="0"/>
        </a:p>
      </dgm:t>
    </dgm:pt>
    <dgm:pt modelId="{E7B12B6F-3420-4D1E-8E3D-ECC2FF5F81EF}" type="pres">
      <dgm:prSet presAssocID="{9FD924DD-66C9-418A-9F9D-F1079DDE1233}" presName="Name0" presStyleCnt="0">
        <dgm:presLayoutVars>
          <dgm:dir/>
          <dgm:resizeHandles val="exact"/>
        </dgm:presLayoutVars>
      </dgm:prSet>
      <dgm:spPr/>
    </dgm:pt>
    <dgm:pt modelId="{48E90F2D-88C4-4DE7-93C2-21398825109E}" type="pres">
      <dgm:prSet presAssocID="{150DDF84-E6F0-48AE-A85E-CAE6F2021B30}" presName="node" presStyleLbl="node1" presStyleIdx="0" presStyleCnt="5" custLinFactNeighborX="14429">
        <dgm:presLayoutVars>
          <dgm:bulletEnabled val="1"/>
        </dgm:presLayoutVars>
      </dgm:prSet>
      <dgm:spPr/>
    </dgm:pt>
    <dgm:pt modelId="{18DCC01B-49C2-445F-979C-EA242D076698}" type="pres">
      <dgm:prSet presAssocID="{695FF9D9-CAE7-43C0-A94E-5B3D56BD5DAC}" presName="sibTrans" presStyleLbl="sibTrans2D1" presStyleIdx="0" presStyleCnt="4"/>
      <dgm:spPr/>
    </dgm:pt>
    <dgm:pt modelId="{918E4059-EE7D-4A71-AB2D-485C1B1B4A56}" type="pres">
      <dgm:prSet presAssocID="{695FF9D9-CAE7-43C0-A94E-5B3D56BD5DAC}" presName="connectorText" presStyleLbl="sibTrans2D1" presStyleIdx="0" presStyleCnt="4"/>
      <dgm:spPr/>
    </dgm:pt>
    <dgm:pt modelId="{1F6D2D96-4DAD-4C2D-A205-65009C38E99C}" type="pres">
      <dgm:prSet presAssocID="{5EDC675E-6FD6-4034-8A32-7AC14206A450}" presName="node" presStyleLbl="node1" presStyleIdx="1" presStyleCnt="5">
        <dgm:presLayoutVars>
          <dgm:bulletEnabled val="1"/>
        </dgm:presLayoutVars>
      </dgm:prSet>
      <dgm:spPr/>
    </dgm:pt>
    <dgm:pt modelId="{77F86015-0C2C-4102-943A-7B54FEB9D8FD}" type="pres">
      <dgm:prSet presAssocID="{A1546FFC-29E5-49D0-9DBC-52C5CB865D27}" presName="sibTrans" presStyleLbl="sibTrans2D1" presStyleIdx="1" presStyleCnt="4"/>
      <dgm:spPr/>
    </dgm:pt>
    <dgm:pt modelId="{61318D04-E6C9-4B1E-9494-EFDE95E4E900}" type="pres">
      <dgm:prSet presAssocID="{A1546FFC-29E5-49D0-9DBC-52C5CB865D27}" presName="connectorText" presStyleLbl="sibTrans2D1" presStyleIdx="1" presStyleCnt="4"/>
      <dgm:spPr/>
    </dgm:pt>
    <dgm:pt modelId="{07BB6323-A96B-4596-95BB-0AE9D821DC4C}" type="pres">
      <dgm:prSet presAssocID="{52323D10-C712-437D-9655-8FA9B7D44073}" presName="node" presStyleLbl="node1" presStyleIdx="2" presStyleCnt="5">
        <dgm:presLayoutVars>
          <dgm:bulletEnabled val="1"/>
        </dgm:presLayoutVars>
      </dgm:prSet>
      <dgm:spPr/>
    </dgm:pt>
    <dgm:pt modelId="{2788CD52-0552-4B4B-86D4-E94B7919093A}" type="pres">
      <dgm:prSet presAssocID="{B756C852-FB72-4E2F-8F55-4BBDEF5D154B}" presName="sibTrans" presStyleLbl="sibTrans2D1" presStyleIdx="2" presStyleCnt="4"/>
      <dgm:spPr/>
    </dgm:pt>
    <dgm:pt modelId="{521F469D-177E-4682-AAE1-6B4BCC49F61E}" type="pres">
      <dgm:prSet presAssocID="{B756C852-FB72-4E2F-8F55-4BBDEF5D154B}" presName="connectorText" presStyleLbl="sibTrans2D1" presStyleIdx="2" presStyleCnt="4"/>
      <dgm:spPr/>
    </dgm:pt>
    <dgm:pt modelId="{98856A71-5CAC-42C2-B9ED-3E8558FFC5D7}" type="pres">
      <dgm:prSet presAssocID="{E66C2DF2-EB56-47D1-8AFC-638CA25409CF}" presName="node" presStyleLbl="node1" presStyleIdx="3" presStyleCnt="5">
        <dgm:presLayoutVars>
          <dgm:bulletEnabled val="1"/>
        </dgm:presLayoutVars>
      </dgm:prSet>
      <dgm:spPr/>
    </dgm:pt>
    <dgm:pt modelId="{A13924E6-4E3B-4E90-8A25-2B716C1C0892}" type="pres">
      <dgm:prSet presAssocID="{21931AE0-E130-4E42-95C4-705BE12A37FD}" presName="sibTrans" presStyleLbl="sibTrans2D1" presStyleIdx="3" presStyleCnt="4"/>
      <dgm:spPr/>
    </dgm:pt>
    <dgm:pt modelId="{7668084A-9866-403D-A373-90D6A1612422}" type="pres">
      <dgm:prSet presAssocID="{21931AE0-E130-4E42-95C4-705BE12A37FD}" presName="connectorText" presStyleLbl="sibTrans2D1" presStyleIdx="3" presStyleCnt="4"/>
      <dgm:spPr/>
    </dgm:pt>
    <dgm:pt modelId="{0417ECB0-A5D8-40A5-B79C-796152475BCE}" type="pres">
      <dgm:prSet presAssocID="{1AF9EC47-13CF-46D7-8084-0ACCDB453AE0}" presName="node" presStyleLbl="node1" presStyleIdx="4" presStyleCnt="5" custLinFactNeighborY="-1016">
        <dgm:presLayoutVars>
          <dgm:bulletEnabled val="1"/>
        </dgm:presLayoutVars>
      </dgm:prSet>
      <dgm:spPr/>
    </dgm:pt>
  </dgm:ptLst>
  <dgm:cxnLst>
    <dgm:cxn modelId="{1DF83C04-8880-4D0D-9FFE-CC416015E12E}" type="presOf" srcId="{695FF9D9-CAE7-43C0-A94E-5B3D56BD5DAC}" destId="{18DCC01B-49C2-445F-979C-EA242D076698}" srcOrd="0" destOrd="0" presId="urn:microsoft.com/office/officeart/2005/8/layout/process1"/>
    <dgm:cxn modelId="{26024A12-7EF3-4DB0-9FAA-5B74B306494A}" type="presOf" srcId="{695FF9D9-CAE7-43C0-A94E-5B3D56BD5DAC}" destId="{918E4059-EE7D-4A71-AB2D-485C1B1B4A56}" srcOrd="1" destOrd="0" presId="urn:microsoft.com/office/officeart/2005/8/layout/process1"/>
    <dgm:cxn modelId="{80D1AA26-11D8-41D1-9FBC-C2A770879360}" srcId="{9FD924DD-66C9-418A-9F9D-F1079DDE1233}" destId="{E66C2DF2-EB56-47D1-8AFC-638CA25409CF}" srcOrd="3" destOrd="0" parTransId="{980F80D8-F82A-4DDC-A868-9F66437F167C}" sibTransId="{21931AE0-E130-4E42-95C4-705BE12A37FD}"/>
    <dgm:cxn modelId="{4495E035-7165-41C2-A6FD-F7F963AD206F}" type="presOf" srcId="{A1546FFC-29E5-49D0-9DBC-52C5CB865D27}" destId="{77F86015-0C2C-4102-943A-7B54FEB9D8FD}" srcOrd="0" destOrd="0" presId="urn:microsoft.com/office/officeart/2005/8/layout/process1"/>
    <dgm:cxn modelId="{3399555D-72A7-4379-84D0-9657C8B54D39}" srcId="{9FD924DD-66C9-418A-9F9D-F1079DDE1233}" destId="{5EDC675E-6FD6-4034-8A32-7AC14206A450}" srcOrd="1" destOrd="0" parTransId="{22F83A56-59DA-4B12-8849-1F5EC0EF28B8}" sibTransId="{A1546FFC-29E5-49D0-9DBC-52C5CB865D27}"/>
    <dgm:cxn modelId="{AB85A65F-B69F-447B-8875-A8BF1646AC00}" type="presOf" srcId="{1AF9EC47-13CF-46D7-8084-0ACCDB453AE0}" destId="{0417ECB0-A5D8-40A5-B79C-796152475BCE}" srcOrd="0" destOrd="0" presId="urn:microsoft.com/office/officeart/2005/8/layout/process1"/>
    <dgm:cxn modelId="{BF442944-C701-429B-B7C0-97068B5453CB}" srcId="{9FD924DD-66C9-418A-9F9D-F1079DDE1233}" destId="{150DDF84-E6F0-48AE-A85E-CAE6F2021B30}" srcOrd="0" destOrd="0" parTransId="{D3468C4E-EFB6-41C9-87D1-72C29FC660A3}" sibTransId="{695FF9D9-CAE7-43C0-A94E-5B3D56BD5DAC}"/>
    <dgm:cxn modelId="{B3F2BB44-BB12-410C-B92E-3478472EFFDF}" type="presOf" srcId="{A1546FFC-29E5-49D0-9DBC-52C5CB865D27}" destId="{61318D04-E6C9-4B1E-9494-EFDE95E4E900}" srcOrd="1" destOrd="0" presId="urn:microsoft.com/office/officeart/2005/8/layout/process1"/>
    <dgm:cxn modelId="{4E9ED066-608D-43B7-984D-956AA3FC7579}" srcId="{9FD924DD-66C9-418A-9F9D-F1079DDE1233}" destId="{1AF9EC47-13CF-46D7-8084-0ACCDB453AE0}" srcOrd="4" destOrd="0" parTransId="{5783FB7A-15C8-4D16-BEF0-7129E1850315}" sibTransId="{386502D7-9823-44C7-8A2B-514375DAAF50}"/>
    <dgm:cxn modelId="{72678876-EB1E-4B60-9D28-AFB3A2E1833B}" type="presOf" srcId="{5EDC675E-6FD6-4034-8A32-7AC14206A450}" destId="{1F6D2D96-4DAD-4C2D-A205-65009C38E99C}" srcOrd="0" destOrd="0" presId="urn:microsoft.com/office/officeart/2005/8/layout/process1"/>
    <dgm:cxn modelId="{A4BF787F-B8F2-4BF3-9323-EF1899BCFF2D}" type="presOf" srcId="{21931AE0-E130-4E42-95C4-705BE12A37FD}" destId="{A13924E6-4E3B-4E90-8A25-2B716C1C0892}" srcOrd="0" destOrd="0" presId="urn:microsoft.com/office/officeart/2005/8/layout/process1"/>
    <dgm:cxn modelId="{388BD691-AB9B-4A43-B5E4-D78D09A7CCA7}" type="presOf" srcId="{B756C852-FB72-4E2F-8F55-4BBDEF5D154B}" destId="{521F469D-177E-4682-AAE1-6B4BCC49F61E}" srcOrd="1" destOrd="0" presId="urn:microsoft.com/office/officeart/2005/8/layout/process1"/>
    <dgm:cxn modelId="{F2FE6B9A-E282-41CB-A6BD-5C11E2030A6A}" type="presOf" srcId="{52323D10-C712-437D-9655-8FA9B7D44073}" destId="{07BB6323-A96B-4596-95BB-0AE9D821DC4C}" srcOrd="0" destOrd="0" presId="urn:microsoft.com/office/officeart/2005/8/layout/process1"/>
    <dgm:cxn modelId="{C0AE3EC1-6F0B-464F-94D5-B9C43EA002E7}" type="presOf" srcId="{21931AE0-E130-4E42-95C4-705BE12A37FD}" destId="{7668084A-9866-403D-A373-90D6A1612422}" srcOrd="1" destOrd="0" presId="urn:microsoft.com/office/officeart/2005/8/layout/process1"/>
    <dgm:cxn modelId="{623679C2-392A-40D2-B716-969ED3C4ED2A}" srcId="{9FD924DD-66C9-418A-9F9D-F1079DDE1233}" destId="{52323D10-C712-437D-9655-8FA9B7D44073}" srcOrd="2" destOrd="0" parTransId="{62166AA9-3CC0-4228-9675-361B038D5D19}" sibTransId="{B756C852-FB72-4E2F-8F55-4BBDEF5D154B}"/>
    <dgm:cxn modelId="{FC82E7C8-42D8-46EB-88B1-1CCFDA08DC02}" type="presOf" srcId="{150DDF84-E6F0-48AE-A85E-CAE6F2021B30}" destId="{48E90F2D-88C4-4DE7-93C2-21398825109E}" srcOrd="0" destOrd="0" presId="urn:microsoft.com/office/officeart/2005/8/layout/process1"/>
    <dgm:cxn modelId="{A3BF1CD3-88D8-45CA-812D-542F2E0F530E}" type="presOf" srcId="{E66C2DF2-EB56-47D1-8AFC-638CA25409CF}" destId="{98856A71-5CAC-42C2-B9ED-3E8558FFC5D7}" srcOrd="0" destOrd="0" presId="urn:microsoft.com/office/officeart/2005/8/layout/process1"/>
    <dgm:cxn modelId="{E20B95D9-5728-4A0F-B7C7-903E29B5ADB8}" type="presOf" srcId="{9FD924DD-66C9-418A-9F9D-F1079DDE1233}" destId="{E7B12B6F-3420-4D1E-8E3D-ECC2FF5F81EF}" srcOrd="0" destOrd="0" presId="urn:microsoft.com/office/officeart/2005/8/layout/process1"/>
    <dgm:cxn modelId="{A11212E0-30E5-4C98-8D67-1693B5B99F43}" type="presOf" srcId="{B756C852-FB72-4E2F-8F55-4BBDEF5D154B}" destId="{2788CD52-0552-4B4B-86D4-E94B7919093A}" srcOrd="0" destOrd="0" presId="urn:microsoft.com/office/officeart/2005/8/layout/process1"/>
    <dgm:cxn modelId="{FBFE7A9B-F11B-496C-B776-740FCE22F152}" type="presParOf" srcId="{E7B12B6F-3420-4D1E-8E3D-ECC2FF5F81EF}" destId="{48E90F2D-88C4-4DE7-93C2-21398825109E}" srcOrd="0" destOrd="0" presId="urn:microsoft.com/office/officeart/2005/8/layout/process1"/>
    <dgm:cxn modelId="{AF495AC9-2F3D-4A6E-B35C-2277EC43D9B8}" type="presParOf" srcId="{E7B12B6F-3420-4D1E-8E3D-ECC2FF5F81EF}" destId="{18DCC01B-49C2-445F-979C-EA242D076698}" srcOrd="1" destOrd="0" presId="urn:microsoft.com/office/officeart/2005/8/layout/process1"/>
    <dgm:cxn modelId="{685E7392-4226-4038-B870-DD58C6ED3B27}" type="presParOf" srcId="{18DCC01B-49C2-445F-979C-EA242D076698}" destId="{918E4059-EE7D-4A71-AB2D-485C1B1B4A56}" srcOrd="0" destOrd="0" presId="urn:microsoft.com/office/officeart/2005/8/layout/process1"/>
    <dgm:cxn modelId="{AB40C5D6-5B79-44C3-95A5-28C15C0F51C1}" type="presParOf" srcId="{E7B12B6F-3420-4D1E-8E3D-ECC2FF5F81EF}" destId="{1F6D2D96-4DAD-4C2D-A205-65009C38E99C}" srcOrd="2" destOrd="0" presId="urn:microsoft.com/office/officeart/2005/8/layout/process1"/>
    <dgm:cxn modelId="{1AB090A3-0EF8-4C3C-9074-62E7249B1B13}" type="presParOf" srcId="{E7B12B6F-3420-4D1E-8E3D-ECC2FF5F81EF}" destId="{77F86015-0C2C-4102-943A-7B54FEB9D8FD}" srcOrd="3" destOrd="0" presId="urn:microsoft.com/office/officeart/2005/8/layout/process1"/>
    <dgm:cxn modelId="{FDC7DB03-0A01-469F-BAA3-0DA456F28326}" type="presParOf" srcId="{77F86015-0C2C-4102-943A-7B54FEB9D8FD}" destId="{61318D04-E6C9-4B1E-9494-EFDE95E4E900}" srcOrd="0" destOrd="0" presId="urn:microsoft.com/office/officeart/2005/8/layout/process1"/>
    <dgm:cxn modelId="{F5C05D97-2534-41BF-BEBE-CD6BA4C45B9F}" type="presParOf" srcId="{E7B12B6F-3420-4D1E-8E3D-ECC2FF5F81EF}" destId="{07BB6323-A96B-4596-95BB-0AE9D821DC4C}" srcOrd="4" destOrd="0" presId="urn:microsoft.com/office/officeart/2005/8/layout/process1"/>
    <dgm:cxn modelId="{A462EB72-CB8F-48E2-911A-5D6747F9A5C0}" type="presParOf" srcId="{E7B12B6F-3420-4D1E-8E3D-ECC2FF5F81EF}" destId="{2788CD52-0552-4B4B-86D4-E94B7919093A}" srcOrd="5" destOrd="0" presId="urn:microsoft.com/office/officeart/2005/8/layout/process1"/>
    <dgm:cxn modelId="{61B43B60-A64F-4CFB-B7B9-29072CE9CC3F}" type="presParOf" srcId="{2788CD52-0552-4B4B-86D4-E94B7919093A}" destId="{521F469D-177E-4682-AAE1-6B4BCC49F61E}" srcOrd="0" destOrd="0" presId="urn:microsoft.com/office/officeart/2005/8/layout/process1"/>
    <dgm:cxn modelId="{421639C3-D4E7-454D-8180-220DAB36C102}" type="presParOf" srcId="{E7B12B6F-3420-4D1E-8E3D-ECC2FF5F81EF}" destId="{98856A71-5CAC-42C2-B9ED-3E8558FFC5D7}" srcOrd="6" destOrd="0" presId="urn:microsoft.com/office/officeart/2005/8/layout/process1"/>
    <dgm:cxn modelId="{5F3B7F65-27F6-4A42-94AB-6BAC0EBEAEB6}" type="presParOf" srcId="{E7B12B6F-3420-4D1E-8E3D-ECC2FF5F81EF}" destId="{A13924E6-4E3B-4E90-8A25-2B716C1C0892}" srcOrd="7" destOrd="0" presId="urn:microsoft.com/office/officeart/2005/8/layout/process1"/>
    <dgm:cxn modelId="{225CCBA4-32D9-4D4C-B3C1-A58C4419725C}" type="presParOf" srcId="{A13924E6-4E3B-4E90-8A25-2B716C1C0892}" destId="{7668084A-9866-403D-A373-90D6A1612422}" srcOrd="0" destOrd="0" presId="urn:microsoft.com/office/officeart/2005/8/layout/process1"/>
    <dgm:cxn modelId="{FFDB28BB-3B26-42B6-853A-A9AF2028B2CF}" type="presParOf" srcId="{E7B12B6F-3420-4D1E-8E3D-ECC2FF5F81EF}" destId="{0417ECB0-A5D8-40A5-B79C-796152475BCE}"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00206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CC990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CC9900"/>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CC9900"/>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CC990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00206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CC9900"/>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CC9900"/>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CC990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CC990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0B2265"/>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CC9900"/>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CC990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CC990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0B2265"/>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CC9900"/>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CC990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CC990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CC9900"/>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0B2265"/>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6944A1F-865E-4F33-AE1E-0DA7957DFE35}" type="doc">
      <dgm:prSet loTypeId="urn:microsoft.com/office/officeart/2005/8/layout/chevron1" loCatId="process" qsTypeId="urn:microsoft.com/office/officeart/2005/8/quickstyle/simple1" qsCatId="simple" csTypeId="urn:microsoft.com/office/officeart/2005/8/colors/accent1_2" csCatId="accent1" phldr="1"/>
      <dgm:spPr/>
    </dgm:pt>
    <dgm:pt modelId="{276075FC-E0F9-435F-A0C9-87AFE9855776}">
      <dgm:prSet phldrT="[Text]" custT="1"/>
      <dgm:spPr>
        <a:solidFill>
          <a:srgbClr val="CC9900"/>
        </a:solidFill>
      </dgm:spPr>
      <dgm:t>
        <a:bodyPr/>
        <a:lstStyle/>
        <a:p>
          <a:r>
            <a:rPr lang="en-GB" sz="1400" dirty="0"/>
            <a:t>Isolation of Cementum</a:t>
          </a:r>
        </a:p>
      </dgm:t>
    </dgm:pt>
    <dgm:pt modelId="{9C2C2702-AA70-4D84-B938-2B26428D2D21}" type="parTrans" cxnId="{3012231A-816C-4537-839A-B4A569BACF62}">
      <dgm:prSet/>
      <dgm:spPr/>
      <dgm:t>
        <a:bodyPr/>
        <a:lstStyle/>
        <a:p>
          <a:endParaRPr lang="en-GB" sz="1400"/>
        </a:p>
      </dgm:t>
    </dgm:pt>
    <dgm:pt modelId="{850A254E-3996-4977-98C7-758E96D65473}" type="sibTrans" cxnId="{3012231A-816C-4537-839A-B4A569BACF62}">
      <dgm:prSet/>
      <dgm:spPr/>
      <dgm:t>
        <a:bodyPr/>
        <a:lstStyle/>
        <a:p>
          <a:endParaRPr lang="en-GB" sz="1400"/>
        </a:p>
      </dgm:t>
    </dgm:pt>
    <dgm:pt modelId="{1263CB46-3026-4545-8929-98BD98EC684F}">
      <dgm:prSet phldrT="[Text]" custT="1"/>
      <dgm:spPr>
        <a:solidFill>
          <a:srgbClr val="CC9900"/>
        </a:solidFill>
      </dgm:spPr>
      <dgm:t>
        <a:bodyPr/>
        <a:lstStyle/>
        <a:p>
          <a:r>
            <a:rPr lang="en-GB" sz="1400" dirty="0"/>
            <a:t>Protein Extraction</a:t>
          </a:r>
        </a:p>
      </dgm:t>
    </dgm:pt>
    <dgm:pt modelId="{3E83E67F-682C-4CE0-AA96-56D796F9BB4B}" type="parTrans" cxnId="{AB289D56-F6E8-4C46-90C4-EDF93AE95C41}">
      <dgm:prSet/>
      <dgm:spPr/>
      <dgm:t>
        <a:bodyPr/>
        <a:lstStyle/>
        <a:p>
          <a:endParaRPr lang="en-GB" sz="1400"/>
        </a:p>
      </dgm:t>
    </dgm:pt>
    <dgm:pt modelId="{3D81406C-DF8D-4802-B445-452222D8101D}" type="sibTrans" cxnId="{AB289D56-F6E8-4C46-90C4-EDF93AE95C41}">
      <dgm:prSet/>
      <dgm:spPr/>
      <dgm:t>
        <a:bodyPr/>
        <a:lstStyle/>
        <a:p>
          <a:endParaRPr lang="en-GB" sz="1400"/>
        </a:p>
      </dgm:t>
    </dgm:pt>
    <dgm:pt modelId="{2D5A2E2F-9977-4D61-AA05-BA1524A3047D}">
      <dgm:prSet phldrT="[Text]" custT="1"/>
      <dgm:spPr>
        <a:solidFill>
          <a:srgbClr val="CC9900"/>
        </a:solidFill>
      </dgm:spPr>
      <dgm:t>
        <a:bodyPr/>
        <a:lstStyle/>
        <a:p>
          <a:r>
            <a:rPr lang="en-GB" sz="1400" dirty="0"/>
            <a:t>Proteomics Workflow</a:t>
          </a:r>
        </a:p>
      </dgm:t>
    </dgm:pt>
    <dgm:pt modelId="{783B5DD4-4842-4BE7-926D-14BDA4B8BBB0}" type="parTrans" cxnId="{B49201F4-2EF0-42B5-AA15-3FFFFE909C22}">
      <dgm:prSet/>
      <dgm:spPr/>
      <dgm:t>
        <a:bodyPr/>
        <a:lstStyle/>
        <a:p>
          <a:endParaRPr lang="en-GB" sz="1400"/>
        </a:p>
      </dgm:t>
    </dgm:pt>
    <dgm:pt modelId="{A98670A8-EBCE-407D-B149-DD4BCFF0A8F4}" type="sibTrans" cxnId="{B49201F4-2EF0-42B5-AA15-3FFFFE909C22}">
      <dgm:prSet/>
      <dgm:spPr/>
      <dgm:t>
        <a:bodyPr/>
        <a:lstStyle/>
        <a:p>
          <a:endParaRPr lang="en-GB" sz="1400"/>
        </a:p>
      </dgm:t>
    </dgm:pt>
    <dgm:pt modelId="{DE56800D-6927-4D07-9D87-958F825F7E43}">
      <dgm:prSet custT="1"/>
      <dgm:spPr>
        <a:solidFill>
          <a:srgbClr val="0B2265"/>
        </a:solidFill>
      </dgm:spPr>
      <dgm:t>
        <a:bodyPr/>
        <a:lstStyle/>
        <a:p>
          <a:r>
            <a:rPr lang="en-GB" sz="1400" dirty="0"/>
            <a:t>Data Analysis and Conclusion</a:t>
          </a:r>
        </a:p>
      </dgm:t>
    </dgm:pt>
    <dgm:pt modelId="{78319E00-5537-4693-94A2-18DED311EB33}" type="parTrans" cxnId="{85108CB2-94B8-41EA-9231-E8C141DA5EBE}">
      <dgm:prSet/>
      <dgm:spPr/>
      <dgm:t>
        <a:bodyPr/>
        <a:lstStyle/>
        <a:p>
          <a:endParaRPr lang="en-GB" sz="1400"/>
        </a:p>
      </dgm:t>
    </dgm:pt>
    <dgm:pt modelId="{B1A042D6-E3AA-4256-9B0C-2E8B32AC027E}" type="sibTrans" cxnId="{85108CB2-94B8-41EA-9231-E8C141DA5EBE}">
      <dgm:prSet/>
      <dgm:spPr/>
      <dgm:t>
        <a:bodyPr/>
        <a:lstStyle/>
        <a:p>
          <a:endParaRPr lang="en-GB" sz="1400"/>
        </a:p>
      </dgm:t>
    </dgm:pt>
    <dgm:pt modelId="{2D2C4D6E-8636-46EF-AD3C-431C40CD956A}" type="pres">
      <dgm:prSet presAssocID="{96944A1F-865E-4F33-AE1E-0DA7957DFE35}" presName="Name0" presStyleCnt="0">
        <dgm:presLayoutVars>
          <dgm:dir/>
          <dgm:animLvl val="lvl"/>
          <dgm:resizeHandles val="exact"/>
        </dgm:presLayoutVars>
      </dgm:prSet>
      <dgm:spPr/>
    </dgm:pt>
    <dgm:pt modelId="{7984894C-FE2E-4081-8D4A-CBE80E6C11F4}" type="pres">
      <dgm:prSet presAssocID="{276075FC-E0F9-435F-A0C9-87AFE9855776}" presName="parTxOnly" presStyleLbl="node1" presStyleIdx="0" presStyleCnt="4">
        <dgm:presLayoutVars>
          <dgm:chMax val="0"/>
          <dgm:chPref val="0"/>
          <dgm:bulletEnabled val="1"/>
        </dgm:presLayoutVars>
      </dgm:prSet>
      <dgm:spPr/>
    </dgm:pt>
    <dgm:pt modelId="{CD461D33-0DA9-4EF3-8BAC-971F2FBE2A75}" type="pres">
      <dgm:prSet presAssocID="{850A254E-3996-4977-98C7-758E96D65473}" presName="parTxOnlySpace" presStyleCnt="0"/>
      <dgm:spPr/>
    </dgm:pt>
    <dgm:pt modelId="{B5F59233-A8A6-4C5F-B01B-3CAD231CBC5E}" type="pres">
      <dgm:prSet presAssocID="{1263CB46-3026-4545-8929-98BD98EC684F}" presName="parTxOnly" presStyleLbl="node1" presStyleIdx="1" presStyleCnt="4">
        <dgm:presLayoutVars>
          <dgm:chMax val="0"/>
          <dgm:chPref val="0"/>
          <dgm:bulletEnabled val="1"/>
        </dgm:presLayoutVars>
      </dgm:prSet>
      <dgm:spPr/>
    </dgm:pt>
    <dgm:pt modelId="{4FC8D129-3A1E-4799-8B23-A5E8AAB8A9B2}" type="pres">
      <dgm:prSet presAssocID="{3D81406C-DF8D-4802-B445-452222D8101D}" presName="parTxOnlySpace" presStyleCnt="0"/>
      <dgm:spPr/>
    </dgm:pt>
    <dgm:pt modelId="{8D5707D4-4B9D-4DE8-8A33-24115BD5558E}" type="pres">
      <dgm:prSet presAssocID="{2D5A2E2F-9977-4D61-AA05-BA1524A3047D}" presName="parTxOnly" presStyleLbl="node1" presStyleIdx="2" presStyleCnt="4" custLinFactNeighborY="-5202">
        <dgm:presLayoutVars>
          <dgm:chMax val="0"/>
          <dgm:chPref val="0"/>
          <dgm:bulletEnabled val="1"/>
        </dgm:presLayoutVars>
      </dgm:prSet>
      <dgm:spPr/>
    </dgm:pt>
    <dgm:pt modelId="{3D2EC54A-BC8B-4BD0-943D-A826562909C3}" type="pres">
      <dgm:prSet presAssocID="{A98670A8-EBCE-407D-B149-DD4BCFF0A8F4}" presName="parTxOnlySpace" presStyleCnt="0"/>
      <dgm:spPr/>
    </dgm:pt>
    <dgm:pt modelId="{129CEB5D-42BE-477D-BAA8-40608499143A}" type="pres">
      <dgm:prSet presAssocID="{DE56800D-6927-4D07-9D87-958F825F7E43}" presName="parTxOnly" presStyleLbl="node1" presStyleIdx="3" presStyleCnt="4">
        <dgm:presLayoutVars>
          <dgm:chMax val="0"/>
          <dgm:chPref val="0"/>
          <dgm:bulletEnabled val="1"/>
        </dgm:presLayoutVars>
      </dgm:prSet>
      <dgm:spPr/>
    </dgm:pt>
  </dgm:ptLst>
  <dgm:cxnLst>
    <dgm:cxn modelId="{3012231A-816C-4537-839A-B4A569BACF62}" srcId="{96944A1F-865E-4F33-AE1E-0DA7957DFE35}" destId="{276075FC-E0F9-435F-A0C9-87AFE9855776}" srcOrd="0" destOrd="0" parTransId="{9C2C2702-AA70-4D84-B938-2B26428D2D21}" sibTransId="{850A254E-3996-4977-98C7-758E96D65473}"/>
    <dgm:cxn modelId="{57B5EC26-7FBF-4FF0-BE19-7983D8ADB0C5}" type="presOf" srcId="{96944A1F-865E-4F33-AE1E-0DA7957DFE35}" destId="{2D2C4D6E-8636-46EF-AD3C-431C40CD956A}" srcOrd="0" destOrd="0" presId="urn:microsoft.com/office/officeart/2005/8/layout/chevron1"/>
    <dgm:cxn modelId="{A53C3D34-7396-42B3-821D-8E500A9A256F}" type="presOf" srcId="{2D5A2E2F-9977-4D61-AA05-BA1524A3047D}" destId="{8D5707D4-4B9D-4DE8-8A33-24115BD5558E}" srcOrd="0" destOrd="0" presId="urn:microsoft.com/office/officeart/2005/8/layout/chevron1"/>
    <dgm:cxn modelId="{AB289D56-F6E8-4C46-90C4-EDF93AE95C41}" srcId="{96944A1F-865E-4F33-AE1E-0DA7957DFE35}" destId="{1263CB46-3026-4545-8929-98BD98EC684F}" srcOrd="1" destOrd="0" parTransId="{3E83E67F-682C-4CE0-AA96-56D796F9BB4B}" sibTransId="{3D81406C-DF8D-4802-B445-452222D8101D}"/>
    <dgm:cxn modelId="{D5BAF580-D615-410D-B007-8C673BE44A11}" type="presOf" srcId="{1263CB46-3026-4545-8929-98BD98EC684F}" destId="{B5F59233-A8A6-4C5F-B01B-3CAD231CBC5E}" srcOrd="0" destOrd="0" presId="urn:microsoft.com/office/officeart/2005/8/layout/chevron1"/>
    <dgm:cxn modelId="{85108CB2-94B8-41EA-9231-E8C141DA5EBE}" srcId="{96944A1F-865E-4F33-AE1E-0DA7957DFE35}" destId="{DE56800D-6927-4D07-9D87-958F825F7E43}" srcOrd="3" destOrd="0" parTransId="{78319E00-5537-4693-94A2-18DED311EB33}" sibTransId="{B1A042D6-E3AA-4256-9B0C-2E8B32AC027E}"/>
    <dgm:cxn modelId="{865195B2-859F-4101-B8DE-4FE4F0767547}" type="presOf" srcId="{276075FC-E0F9-435F-A0C9-87AFE9855776}" destId="{7984894C-FE2E-4081-8D4A-CBE80E6C11F4}" srcOrd="0" destOrd="0" presId="urn:microsoft.com/office/officeart/2005/8/layout/chevron1"/>
    <dgm:cxn modelId="{363A42CD-0D51-4906-915A-28DFC46BE149}" type="presOf" srcId="{DE56800D-6927-4D07-9D87-958F825F7E43}" destId="{129CEB5D-42BE-477D-BAA8-40608499143A}" srcOrd="0" destOrd="0" presId="urn:microsoft.com/office/officeart/2005/8/layout/chevron1"/>
    <dgm:cxn modelId="{B49201F4-2EF0-42B5-AA15-3FFFFE909C22}" srcId="{96944A1F-865E-4F33-AE1E-0DA7957DFE35}" destId="{2D5A2E2F-9977-4D61-AA05-BA1524A3047D}" srcOrd="2" destOrd="0" parTransId="{783B5DD4-4842-4BE7-926D-14BDA4B8BBB0}" sibTransId="{A98670A8-EBCE-407D-B149-DD4BCFF0A8F4}"/>
    <dgm:cxn modelId="{A2597A19-7982-452C-880E-1B171BF4A190}" type="presParOf" srcId="{2D2C4D6E-8636-46EF-AD3C-431C40CD956A}" destId="{7984894C-FE2E-4081-8D4A-CBE80E6C11F4}" srcOrd="0" destOrd="0" presId="urn:microsoft.com/office/officeart/2005/8/layout/chevron1"/>
    <dgm:cxn modelId="{72924164-5AC0-47FD-97B3-51AA11694379}" type="presParOf" srcId="{2D2C4D6E-8636-46EF-AD3C-431C40CD956A}" destId="{CD461D33-0DA9-4EF3-8BAC-971F2FBE2A75}" srcOrd="1" destOrd="0" presId="urn:microsoft.com/office/officeart/2005/8/layout/chevron1"/>
    <dgm:cxn modelId="{7CB7D5C5-B4CE-4FB3-AA79-C804D995DF82}" type="presParOf" srcId="{2D2C4D6E-8636-46EF-AD3C-431C40CD956A}" destId="{B5F59233-A8A6-4C5F-B01B-3CAD231CBC5E}" srcOrd="2" destOrd="0" presId="urn:microsoft.com/office/officeart/2005/8/layout/chevron1"/>
    <dgm:cxn modelId="{96BD938D-3925-4FA6-99CC-A5F1DBC0B21B}" type="presParOf" srcId="{2D2C4D6E-8636-46EF-AD3C-431C40CD956A}" destId="{4FC8D129-3A1E-4799-8B23-A5E8AAB8A9B2}" srcOrd="3" destOrd="0" presId="urn:microsoft.com/office/officeart/2005/8/layout/chevron1"/>
    <dgm:cxn modelId="{C92E12A9-1DB4-46DD-9D38-E058E4AFCD43}" type="presParOf" srcId="{2D2C4D6E-8636-46EF-AD3C-431C40CD956A}" destId="{8D5707D4-4B9D-4DE8-8A33-24115BD5558E}" srcOrd="4" destOrd="0" presId="urn:microsoft.com/office/officeart/2005/8/layout/chevron1"/>
    <dgm:cxn modelId="{8FBDFE2C-0593-442D-8667-27C9FB10ECB0}" type="presParOf" srcId="{2D2C4D6E-8636-46EF-AD3C-431C40CD956A}" destId="{3D2EC54A-BC8B-4BD0-943D-A826562909C3}" srcOrd="5" destOrd="0" presId="urn:microsoft.com/office/officeart/2005/8/layout/chevron1"/>
    <dgm:cxn modelId="{274FD08A-A8EC-41F6-8703-26E71AB9DDE9}" type="presParOf" srcId="{2D2C4D6E-8636-46EF-AD3C-431C40CD956A}" destId="{129CEB5D-42BE-477D-BAA8-4060849914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90F2D-88C4-4DE7-93C2-21398825109E}">
      <dsp:nvSpPr>
        <dsp:cNvPr id="0" name=""/>
        <dsp:cNvSpPr/>
      </dsp:nvSpPr>
      <dsp:spPr>
        <a:xfrm>
          <a:off x="97773" y="681707"/>
          <a:ext cx="1604367" cy="168458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Obtain Teeth Following Extraction</a:t>
          </a:r>
        </a:p>
      </dsp:txBody>
      <dsp:txXfrm>
        <a:off x="144763" y="728697"/>
        <a:ext cx="1510387" cy="1590605"/>
      </dsp:txXfrm>
    </dsp:sp>
    <dsp:sp modelId="{18DCC01B-49C2-445F-979C-EA242D076698}">
      <dsp:nvSpPr>
        <dsp:cNvPr id="0" name=""/>
        <dsp:cNvSpPr/>
      </dsp:nvSpPr>
      <dsp:spPr>
        <a:xfrm>
          <a:off x="1839427" y="1325058"/>
          <a:ext cx="291049" cy="39788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1839427" y="1404635"/>
        <a:ext cx="203734" cy="238729"/>
      </dsp:txXfrm>
    </dsp:sp>
    <dsp:sp modelId="{1F6D2D96-4DAD-4C2D-A205-65009C38E99C}">
      <dsp:nvSpPr>
        <dsp:cNvPr id="0" name=""/>
        <dsp:cNvSpPr/>
      </dsp:nvSpPr>
      <dsp:spPr>
        <a:xfrm>
          <a:off x="2251289" y="681707"/>
          <a:ext cx="1604367" cy="168458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Isolate Cementum From Diseased and Healthy Teeth</a:t>
          </a:r>
        </a:p>
      </dsp:txBody>
      <dsp:txXfrm>
        <a:off x="2298279" y="728697"/>
        <a:ext cx="1510387" cy="1590605"/>
      </dsp:txXfrm>
    </dsp:sp>
    <dsp:sp modelId="{77F86015-0C2C-4102-943A-7B54FEB9D8FD}">
      <dsp:nvSpPr>
        <dsp:cNvPr id="0" name=""/>
        <dsp:cNvSpPr/>
      </dsp:nvSpPr>
      <dsp:spPr>
        <a:xfrm>
          <a:off x="4016093" y="1325058"/>
          <a:ext cx="340125" cy="39788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4016093" y="1404635"/>
        <a:ext cx="238088" cy="238729"/>
      </dsp:txXfrm>
    </dsp:sp>
    <dsp:sp modelId="{07BB6323-A96B-4596-95BB-0AE9D821DC4C}">
      <dsp:nvSpPr>
        <dsp:cNvPr id="0" name=""/>
        <dsp:cNvSpPr/>
      </dsp:nvSpPr>
      <dsp:spPr>
        <a:xfrm>
          <a:off x="4497403" y="681707"/>
          <a:ext cx="1604367" cy="168458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Extract Proteins Contained in Cementum</a:t>
          </a:r>
        </a:p>
      </dsp:txBody>
      <dsp:txXfrm>
        <a:off x="4544393" y="728697"/>
        <a:ext cx="1510387" cy="1590605"/>
      </dsp:txXfrm>
    </dsp:sp>
    <dsp:sp modelId="{2788CD52-0552-4B4B-86D4-E94B7919093A}">
      <dsp:nvSpPr>
        <dsp:cNvPr id="0" name=""/>
        <dsp:cNvSpPr/>
      </dsp:nvSpPr>
      <dsp:spPr>
        <a:xfrm>
          <a:off x="6262207" y="1325058"/>
          <a:ext cx="340125" cy="39788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6262207" y="1404635"/>
        <a:ext cx="238088" cy="238729"/>
      </dsp:txXfrm>
    </dsp:sp>
    <dsp:sp modelId="{98856A71-5CAC-42C2-B9ED-3E8558FFC5D7}">
      <dsp:nvSpPr>
        <dsp:cNvPr id="0" name=""/>
        <dsp:cNvSpPr/>
      </dsp:nvSpPr>
      <dsp:spPr>
        <a:xfrm>
          <a:off x="6743518" y="681707"/>
          <a:ext cx="1604367" cy="168458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Modify Sample to Run Correctly for Proteomics</a:t>
          </a:r>
        </a:p>
      </dsp:txBody>
      <dsp:txXfrm>
        <a:off x="6790508" y="728697"/>
        <a:ext cx="1510387" cy="1590605"/>
      </dsp:txXfrm>
    </dsp:sp>
    <dsp:sp modelId="{A13924E6-4E3B-4E90-8A25-2B716C1C0892}">
      <dsp:nvSpPr>
        <dsp:cNvPr id="0" name=""/>
        <dsp:cNvSpPr/>
      </dsp:nvSpPr>
      <dsp:spPr>
        <a:xfrm rot="21573805">
          <a:off x="8508317" y="1316427"/>
          <a:ext cx="340135" cy="39788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8508318" y="1396393"/>
        <a:ext cx="238095" cy="238729"/>
      </dsp:txXfrm>
    </dsp:sp>
    <dsp:sp modelId="{0417ECB0-A5D8-40A5-B79C-796152475BCE}">
      <dsp:nvSpPr>
        <dsp:cNvPr id="0" name=""/>
        <dsp:cNvSpPr/>
      </dsp:nvSpPr>
      <dsp:spPr>
        <a:xfrm>
          <a:off x="8989632" y="664591"/>
          <a:ext cx="1604367" cy="168458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Run Proteomics</a:t>
          </a:r>
        </a:p>
      </dsp:txBody>
      <dsp:txXfrm>
        <a:off x="9036622" y="711581"/>
        <a:ext cx="1510387" cy="1590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0B2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0B2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0B2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94C-FE2E-4081-8D4A-CBE80E6C11F4}">
      <dsp:nvSpPr>
        <dsp:cNvPr id="0" name=""/>
        <dsp:cNvSpPr/>
      </dsp:nvSpPr>
      <dsp:spPr>
        <a:xfrm>
          <a:off x="5523"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Isolation of Cementum</a:t>
          </a:r>
        </a:p>
      </dsp:txBody>
      <dsp:txXfrm>
        <a:off x="184901" y="0"/>
        <a:ext cx="2856331" cy="358755"/>
      </dsp:txXfrm>
    </dsp:sp>
    <dsp:sp modelId="{B5F59233-A8A6-4C5F-B01B-3CAD231CBC5E}">
      <dsp:nvSpPr>
        <dsp:cNvPr id="0" name=""/>
        <dsp:cNvSpPr/>
      </dsp:nvSpPr>
      <dsp:spPr>
        <a:xfrm>
          <a:off x="2899100"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Protein Extraction</a:t>
          </a:r>
        </a:p>
      </dsp:txBody>
      <dsp:txXfrm>
        <a:off x="3078478" y="0"/>
        <a:ext cx="2856331" cy="358755"/>
      </dsp:txXfrm>
    </dsp:sp>
    <dsp:sp modelId="{8D5707D4-4B9D-4DE8-8A33-24115BD5558E}">
      <dsp:nvSpPr>
        <dsp:cNvPr id="0" name=""/>
        <dsp:cNvSpPr/>
      </dsp:nvSpPr>
      <dsp:spPr>
        <a:xfrm>
          <a:off x="5792678" y="0"/>
          <a:ext cx="3215086" cy="358755"/>
        </a:xfrm>
        <a:prstGeom prst="chevron">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Proteomics Workflow</a:t>
          </a:r>
        </a:p>
      </dsp:txBody>
      <dsp:txXfrm>
        <a:off x="5972056" y="0"/>
        <a:ext cx="2856331" cy="358755"/>
      </dsp:txXfrm>
    </dsp:sp>
    <dsp:sp modelId="{129CEB5D-42BE-477D-BAA8-40608499143A}">
      <dsp:nvSpPr>
        <dsp:cNvPr id="0" name=""/>
        <dsp:cNvSpPr/>
      </dsp:nvSpPr>
      <dsp:spPr>
        <a:xfrm>
          <a:off x="8686255" y="0"/>
          <a:ext cx="3215086" cy="358755"/>
        </a:xfrm>
        <a:prstGeom prst="chevron">
          <a:avLst/>
        </a:prstGeom>
        <a:solidFill>
          <a:srgbClr val="0B2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Data Analysis and Conclusion</a:t>
          </a:r>
        </a:p>
      </dsp:txBody>
      <dsp:txXfrm>
        <a:off x="8865633" y="0"/>
        <a:ext cx="2856331" cy="3587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6912AF-5028-8E8C-64A0-19E29C1A4AC1}"/>
              </a:ext>
            </a:extLst>
          </p:cNvPr>
          <p:cNvSpPr>
            <a:spLocks noGrp="1"/>
          </p:cNvSpPr>
          <p:nvPr>
            <p:ph type="hdr" sz="quarter"/>
          </p:nvPr>
        </p:nvSpPr>
        <p:spPr>
          <a:xfrm>
            <a:off x="0" y="0"/>
            <a:ext cx="2978150" cy="5048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59B503D-A1D8-D33B-8BBA-B97B1F0EA421}"/>
              </a:ext>
            </a:extLst>
          </p:cNvPr>
          <p:cNvSpPr>
            <a:spLocks noGrp="1"/>
          </p:cNvSpPr>
          <p:nvPr>
            <p:ph type="dt" sz="quarter" idx="1"/>
          </p:nvPr>
        </p:nvSpPr>
        <p:spPr>
          <a:xfrm>
            <a:off x="3894138" y="0"/>
            <a:ext cx="2978150" cy="504825"/>
          </a:xfrm>
          <a:prstGeom prst="rect">
            <a:avLst/>
          </a:prstGeom>
        </p:spPr>
        <p:txBody>
          <a:bodyPr vert="horz" lIns="91440" tIns="45720" rIns="91440" bIns="45720" rtlCol="0"/>
          <a:lstStyle>
            <a:lvl1pPr algn="r">
              <a:defRPr sz="1200"/>
            </a:lvl1pPr>
          </a:lstStyle>
          <a:p>
            <a:fld id="{3E170324-271B-40CC-95AF-896197BA3F8D}" type="datetimeFigureOut">
              <a:rPr lang="en-GB" smtClean="0"/>
              <a:t>05/12/2023</a:t>
            </a:fld>
            <a:endParaRPr lang="en-GB"/>
          </a:p>
        </p:txBody>
      </p:sp>
      <p:sp>
        <p:nvSpPr>
          <p:cNvPr id="4" name="Footer Placeholder 3">
            <a:extLst>
              <a:ext uri="{FF2B5EF4-FFF2-40B4-BE49-F238E27FC236}">
                <a16:creationId xmlns:a16="http://schemas.microsoft.com/office/drawing/2014/main" id="{3B7AE982-FFA8-88C4-5E18-609DCD65B4E6}"/>
              </a:ext>
            </a:extLst>
          </p:cNvPr>
          <p:cNvSpPr>
            <a:spLocks noGrp="1"/>
          </p:cNvSpPr>
          <p:nvPr>
            <p:ph type="ftr" sz="quarter" idx="2"/>
          </p:nvPr>
        </p:nvSpPr>
        <p:spPr>
          <a:xfrm>
            <a:off x="0" y="9556750"/>
            <a:ext cx="2978150" cy="5048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37917EE-3E59-0EE7-3FE9-1128AAC7D3DA}"/>
              </a:ext>
            </a:extLst>
          </p:cNvPr>
          <p:cNvSpPr>
            <a:spLocks noGrp="1"/>
          </p:cNvSpPr>
          <p:nvPr>
            <p:ph type="sldNum" sz="quarter" idx="3"/>
          </p:nvPr>
        </p:nvSpPr>
        <p:spPr>
          <a:xfrm>
            <a:off x="3894138" y="9556750"/>
            <a:ext cx="2978150" cy="504825"/>
          </a:xfrm>
          <a:prstGeom prst="rect">
            <a:avLst/>
          </a:prstGeom>
        </p:spPr>
        <p:txBody>
          <a:bodyPr vert="horz" lIns="91440" tIns="45720" rIns="91440" bIns="45720" rtlCol="0" anchor="b"/>
          <a:lstStyle>
            <a:lvl1pPr algn="r">
              <a:defRPr sz="1200"/>
            </a:lvl1pPr>
          </a:lstStyle>
          <a:p>
            <a:fld id="{18A7E4F9-BFB4-4573-9B1C-435F0528D95D}" type="slidenum">
              <a:rPr lang="en-GB" smtClean="0"/>
              <a:t>‹#›</a:t>
            </a:fld>
            <a:endParaRPr lang="en-GB"/>
          </a:p>
        </p:txBody>
      </p:sp>
    </p:spTree>
    <p:extLst>
      <p:ext uri="{BB962C8B-B14F-4D97-AF65-F5344CB8AC3E}">
        <p14:creationId xmlns:p14="http://schemas.microsoft.com/office/powerpoint/2010/main" val="249698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8150" cy="5032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94138" y="0"/>
            <a:ext cx="2978150" cy="5032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84138" y="754063"/>
            <a:ext cx="6705600" cy="3773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7388" y="4779963"/>
            <a:ext cx="5499100" cy="4527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56750"/>
            <a:ext cx="2978150" cy="5032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94138" y="9556750"/>
            <a:ext cx="2978150" cy="5032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84138" y="754063"/>
            <a:ext cx="6705600" cy="3773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 name="Google Shape;36;p1:notes"/>
          <p:cNvSpPr txBox="1">
            <a:spLocks noGrp="1"/>
          </p:cNvSpPr>
          <p:nvPr>
            <p:ph type="body" idx="1"/>
          </p:nvPr>
        </p:nvSpPr>
        <p:spPr>
          <a:xfrm>
            <a:off x="687388" y="4779963"/>
            <a:ext cx="5499100" cy="45275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Photo source - https://pferdezahnarzt.pro/wp-content/uploads/2015/09/praep.jpg </a:t>
            </a:r>
            <a:endParaRPr dirty="0"/>
          </a:p>
        </p:txBody>
      </p:sp>
      <p:sp>
        <p:nvSpPr>
          <p:cNvPr id="37" name="Google Shape;37;p1:notes"/>
          <p:cNvSpPr txBox="1">
            <a:spLocks noGrp="1"/>
          </p:cNvSpPr>
          <p:nvPr>
            <p:ph type="sldNum" idx="12"/>
          </p:nvPr>
        </p:nvSpPr>
        <p:spPr>
          <a:xfrm>
            <a:off x="3894138" y="9556750"/>
            <a:ext cx="2978150" cy="5032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Graph shows up and down regulated proteins, Further to the left/right = More downregulated/upregulated, Further to the top = lower p value/More significant -&gt; more confidence</a:t>
            </a:r>
          </a:p>
          <a:p>
            <a:r>
              <a:rPr lang="en-GB" dirty="0"/>
              <a:t>Vice versa with bottom.</a:t>
            </a:r>
          </a:p>
          <a:p>
            <a:r>
              <a:rPr lang="en-GB" baseline="0" dirty="0"/>
              <a:t>What is significant? the answer is twice as high and with a p value below 0.05</a:t>
            </a:r>
          </a:p>
          <a:p>
            <a:r>
              <a:rPr lang="en-GB" baseline="0" dirty="0"/>
              <a:t>Go through this slowly, make sure to say that there’s lots of differences and not entirely sure what most of it means. </a:t>
            </a:r>
          </a:p>
          <a:p>
            <a:r>
              <a:rPr lang="en-GB" baseline="0" dirty="0"/>
              <a:t>Talk about what it means for neutrophil proteins to be up-regulated (i.e. they’re white blood cells, which may indicate an inflammatory response)</a:t>
            </a:r>
          </a:p>
          <a:p>
            <a:r>
              <a:rPr lang="en-GB" baseline="0" dirty="0"/>
              <a:t>Really interestingly BPI is up-regulated which is a protein that is involved in the response to gram negative bacteria – this study …. https://pubmed.ncbi.nlm.nih.gov/23742079/</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Found that gram negative bacteria such as </a:t>
            </a:r>
            <a:r>
              <a:rPr lang="en-GB" sz="1200" b="1" i="0" u="none" strike="noStrike" cap="none" dirty="0">
                <a:solidFill>
                  <a:schemeClr val="dk1"/>
                </a:solidFill>
                <a:effectLst/>
                <a:latin typeface="Calibri"/>
                <a:ea typeface="Calibri"/>
                <a:cs typeface="Calibri"/>
                <a:sym typeface="Calibri"/>
              </a:rPr>
              <a:t>Treponema and </a:t>
            </a:r>
            <a:r>
              <a:rPr lang="en-GB" sz="1200" b="1" i="0" u="none" strike="noStrike" cap="none" dirty="0" err="1">
                <a:solidFill>
                  <a:schemeClr val="dk1"/>
                </a:solidFill>
                <a:effectLst/>
                <a:latin typeface="Calibri"/>
                <a:ea typeface="Calibri"/>
                <a:cs typeface="Calibri"/>
                <a:sym typeface="Calibri"/>
              </a:rPr>
              <a:t>Tannerella</a:t>
            </a:r>
            <a:r>
              <a:rPr lang="en-GB" sz="1200" b="1" i="0" u="none" strike="noStrike" cap="none" dirty="0">
                <a:solidFill>
                  <a:schemeClr val="dk1"/>
                </a:solidFill>
                <a:effectLst/>
                <a:latin typeface="Calibri"/>
                <a:ea typeface="Calibri"/>
                <a:cs typeface="Calibri"/>
                <a:sym typeface="Calibri"/>
              </a:rPr>
              <a:t> are higher in </a:t>
            </a:r>
            <a:r>
              <a:rPr lang="en-GB" sz="1200" b="1" i="0" u="none" strike="noStrike" cap="none" dirty="0" err="1">
                <a:solidFill>
                  <a:schemeClr val="dk1"/>
                </a:solidFill>
                <a:effectLst/>
                <a:latin typeface="Calibri"/>
                <a:ea typeface="Calibri"/>
                <a:cs typeface="Calibri"/>
                <a:sym typeface="Calibri"/>
              </a:rPr>
              <a:t>eotrh</a:t>
            </a:r>
            <a:r>
              <a:rPr lang="en-GB" sz="1200" b="1" i="0" u="none" strike="noStrike" cap="none" dirty="0">
                <a:solidFill>
                  <a:schemeClr val="dk1"/>
                </a:solidFill>
                <a:effectLst/>
                <a:latin typeface="Calibri"/>
                <a:ea typeface="Calibri"/>
                <a:cs typeface="Calibri"/>
                <a:sym typeface="Calibri"/>
              </a:rPr>
              <a:t>.</a:t>
            </a:r>
            <a:r>
              <a:rPr lang="en-GB" sz="1200" b="1" i="0" u="none" strike="noStrike" cap="none" baseline="0" dirty="0">
                <a:solidFill>
                  <a:schemeClr val="dk1"/>
                </a:solidFill>
                <a:effectLst/>
                <a:latin typeface="Calibri"/>
                <a:ea typeface="Calibri"/>
                <a:cs typeface="Calibri"/>
                <a:sym typeface="Calibri"/>
              </a:rPr>
              <a:t> Interesting so maybe the symptoms are due to not only the bacteria but also the response to the bacteria and what effect that may have on the cells </a:t>
            </a:r>
            <a:endParaRPr lang="en-GB" sz="1200" b="1" i="0" u="none" strike="noStrike" cap="none" dirty="0">
              <a:solidFill>
                <a:schemeClr val="dk1"/>
              </a:solidFill>
              <a:effectLst/>
              <a:latin typeface="Calibri"/>
              <a:ea typeface="Calibri"/>
              <a:cs typeface="Calibri"/>
              <a:sym typeface="Calibri"/>
            </a:endParaRPr>
          </a:p>
          <a:p>
            <a:endParaRPr lang="en-GB" dirty="0"/>
          </a:p>
          <a:p>
            <a:r>
              <a:rPr lang="en-GB" dirty="0"/>
              <a:t>Common set values for proteomics determines what is upregulated.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10</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975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dirty="0"/>
              <a:t>6 diff proteins = Calreticulin, Fibronectin, </a:t>
            </a:r>
            <a:r>
              <a:rPr lang="en-GB" dirty="0" err="1"/>
              <a:t>Periostin</a:t>
            </a:r>
            <a:r>
              <a:rPr lang="en-GB" dirty="0"/>
              <a:t>, Neutrophil Elastase, Bactericidal PI, Cathepsin-G</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dirty="0"/>
              <a:t>BPI^^ (??) +/- GAPDH</a:t>
            </a:r>
          </a:p>
          <a:p>
            <a:endParaRPr lang="en-GB" dirty="0"/>
          </a:p>
          <a:p>
            <a:r>
              <a:rPr lang="en-GB" dirty="0"/>
              <a:t>Project was going really well, in terms of tooth processing, and the proteomics data, but only up until validation. </a:t>
            </a:r>
          </a:p>
          <a:p>
            <a:r>
              <a:rPr lang="en-GB" dirty="0"/>
              <a:t>J</a:t>
            </a:r>
            <a:r>
              <a:rPr lang="en-GB" baseline="0" dirty="0"/>
              <a:t>ust need to mention that it will take a bit of time to optimise all these things but could be done in the future.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Said that western blots may not be appropriate and someone may ask why. Can try ELISA or immunohistochemistry. </a:t>
            </a:r>
          </a:p>
          <a:p>
            <a:endParaRPr lang="en-GB" dirty="0"/>
          </a:p>
          <a:p>
            <a:r>
              <a:rPr lang="en-GB" dirty="0"/>
              <a:t>Western blot didn’t work properly, had a few problems</a:t>
            </a:r>
          </a:p>
          <a:p>
            <a:r>
              <a:rPr lang="en-GB" dirty="0"/>
              <a:t>Western blot = looking for one protein rather than all the proteins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11</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807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4:notes"/>
          <p:cNvSpPr txBox="1">
            <a:spLocks noGrp="1"/>
          </p:cNvSpPr>
          <p:nvPr>
            <p:ph type="body" idx="1"/>
          </p:nvPr>
        </p:nvSpPr>
        <p:spPr>
          <a:xfrm>
            <a:off x="687388" y="4779963"/>
            <a:ext cx="5499000" cy="452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Can talk about how I got the project, where I did it, what I did</a:t>
            </a:r>
            <a:endParaRPr dirty="0"/>
          </a:p>
        </p:txBody>
      </p:sp>
      <p:sp>
        <p:nvSpPr>
          <p:cNvPr id="60" name="Google Shape;60;p4:notes"/>
          <p:cNvSpPr>
            <a:spLocks noGrp="1" noRot="1" noChangeAspect="1"/>
          </p:cNvSpPr>
          <p:nvPr>
            <p:ph type="sldImg" idx="2"/>
          </p:nvPr>
        </p:nvSpPr>
        <p:spPr>
          <a:xfrm>
            <a:off x="84138" y="754063"/>
            <a:ext cx="6705600" cy="3773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54063"/>
            <a:ext cx="6705600" cy="3773487"/>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Unknown cause, </a:t>
            </a:r>
            <a:r>
              <a:rPr lang="en-GB" dirty="0"/>
              <a:t>2004 first described-&gt; 2008 termed EOTRH</a:t>
            </a:r>
          </a:p>
          <a:p>
            <a:r>
              <a:rPr lang="en-GB" dirty="0"/>
              <a:t>mechanical strain to the periodontal ligament allowing bacteria to grow (change in size and angle of teeth in older horses)</a:t>
            </a:r>
          </a:p>
          <a:p>
            <a:r>
              <a:rPr lang="en-GB" dirty="0"/>
              <a:t>gum inflammation </a:t>
            </a:r>
          </a:p>
          <a:p>
            <a:r>
              <a:rPr lang="en-GB" dirty="0"/>
              <a:t>Bacteria</a:t>
            </a:r>
          </a:p>
          <a:p>
            <a:r>
              <a:rPr lang="en-GB" dirty="0"/>
              <a:t>Owners notice huge bounce back in their horses after extraction</a:t>
            </a:r>
          </a:p>
          <a:p>
            <a:r>
              <a:rPr lang="en-GB" baseline="0" dirty="0"/>
              <a:t>make sure to emphasise the images on the bottom right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3</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728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Cementum affected but also periodontal ligament and other tissues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665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2) Diseased ones have been determined by an equine dentist and tend to come from older horses to be sure. can also elaborate on this to say you used QLF-D to image them to look for clinical signs. Can also mention how </a:t>
            </a:r>
            <a:r>
              <a:rPr lang="en-GB" baseline="0" dirty="0" err="1"/>
              <a:t>microCT</a:t>
            </a:r>
            <a:r>
              <a:rPr lang="en-GB" baseline="0" dirty="0"/>
              <a:t> could be useful in determining this. </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725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u="none" baseline="0" dirty="0"/>
              <a:t>QLF = </a:t>
            </a:r>
            <a:r>
              <a:rPr lang="en-GB" b="0" i="0" u="none" dirty="0">
                <a:solidFill>
                  <a:srgbClr val="8E24AA"/>
                </a:solidFill>
                <a:effectLst/>
                <a:latin typeface="Roboto" panose="02000000000000000000" pitchFamily="2" charset="0"/>
              </a:rPr>
              <a:t>Quantitative light-induced fluorescence</a:t>
            </a:r>
            <a:endParaRPr lang="en-GB" u="none"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269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a:t>
            </a:r>
            <a:r>
              <a:rPr lang="en-GB" baseline="0" dirty="0"/>
              <a:t>not go into too much detail as people wont </a:t>
            </a:r>
            <a:r>
              <a:rPr lang="en-GB" baseline="0" dirty="0" err="1"/>
              <a:t>underdstand</a:t>
            </a:r>
            <a:r>
              <a:rPr lang="en-GB" baseline="0" dirty="0"/>
              <a:t>. </a:t>
            </a:r>
          </a:p>
          <a:p>
            <a:endParaRPr lang="en-GB" baseline="0" dirty="0"/>
          </a:p>
          <a:p>
            <a:pPr>
              <a:buAutoNum type="arabicParenR"/>
            </a:pPr>
            <a:r>
              <a:rPr lang="en-GB" baseline="0" dirty="0"/>
              <a:t>Hard to get proteins out of dental tissues because they are hard and insoluble. Why is this? They contain a mineral called hydroxyapatite. </a:t>
            </a:r>
          </a:p>
          <a:p>
            <a:pPr>
              <a:buAutoNum type="arabicParenR"/>
            </a:pPr>
            <a:r>
              <a:rPr lang="en-GB" baseline="0" dirty="0"/>
              <a:t>The proteins we are interested in bind to these quite strongly so we need to remove them. </a:t>
            </a:r>
          </a:p>
          <a:p>
            <a:pPr>
              <a:buAutoNum type="arabicParenR"/>
            </a:pPr>
            <a:r>
              <a:rPr lang="en-GB" baseline="0" dirty="0"/>
              <a:t>Therefore we use a chelating agent, to remove these minerals. </a:t>
            </a:r>
          </a:p>
          <a:p>
            <a:pPr>
              <a:buAutoNum type="arabicParenR"/>
            </a:pPr>
            <a:r>
              <a:rPr lang="en-GB" b="1" baseline="0" dirty="0"/>
              <a:t>This then leaves our proteins free in the sample ready to be solubilised in guanidine hydrochloride. </a:t>
            </a:r>
          </a:p>
          <a:p>
            <a:pPr>
              <a:buAutoNum type="arabicParenR"/>
            </a:pPr>
            <a:r>
              <a:rPr lang="en-GB" baseline="0" dirty="0"/>
              <a:t>This a fancy chemical which is very good at solubilising proteins. </a:t>
            </a:r>
          </a:p>
          <a:p>
            <a:pPr>
              <a:buAutoNum type="arabicParenR"/>
            </a:pPr>
            <a:endParaRPr lang="en-GB" baseline="0" dirty="0"/>
          </a:p>
          <a:p>
            <a:pPr marL="228600" indent="0">
              <a:buNone/>
            </a:pPr>
            <a:r>
              <a:rPr lang="en-GB" baseline="0" dirty="0"/>
              <a:t>The blue bits are proteins and the rods and hydroxyapatite./ “</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53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EDTA ruins any biochemistry experiments you want to do so it needs removing</a:t>
            </a:r>
          </a:p>
          <a:p>
            <a:r>
              <a:rPr lang="en-GB" baseline="0" dirty="0"/>
              <a:t>explain the image on the right is a troubleshooting experiments, the idea is that the amount of protein in water should stay the same</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1828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them into peptides, -&gt; peptides make proteins.</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Keep it simple, mass spec is a complex tool to tell us more about the overall protein profile of a given tissue/solution.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This can then tell us about how these tissues are behaving, is there inflammation? are the cells under stress? are there biological changes? </a:t>
            </a:r>
            <a:r>
              <a:rPr lang="en-GB" baseline="0" dirty="0" err="1"/>
              <a:t>ect</a:t>
            </a:r>
            <a:r>
              <a:rPr lang="en-GB" baseline="0" dirty="0"/>
              <a:t>.</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baseline="0" dirty="0"/>
              <a:t>To use this technique, we have to process our proteins to peptides (bricks of a house).</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4202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7" descr="title"/>
          <p:cNvPicPr preferRelativeResize="0"/>
          <p:nvPr/>
        </p:nvPicPr>
        <p:blipFill rotWithShape="1">
          <a:blip r:embed="rId2">
            <a:alphaModFix/>
          </a:blip>
          <a:srcRect/>
          <a:stretch/>
        </p:blipFill>
        <p:spPr>
          <a:xfrm>
            <a:off x="1" y="-3175"/>
            <a:ext cx="2952751" cy="6861175"/>
          </a:xfrm>
          <a:prstGeom prst="rect">
            <a:avLst/>
          </a:prstGeom>
          <a:noFill/>
          <a:ln>
            <a:noFill/>
          </a:ln>
        </p:spPr>
      </p:pic>
      <p:pic>
        <p:nvPicPr>
          <p:cNvPr id="14" name="Google Shape;14;p27" descr="title"/>
          <p:cNvPicPr preferRelativeResize="0"/>
          <p:nvPr/>
        </p:nvPicPr>
        <p:blipFill rotWithShape="1">
          <a:blip r:embed="rId3">
            <a:alphaModFix/>
          </a:blip>
          <a:srcRect/>
          <a:stretch/>
        </p:blipFill>
        <p:spPr>
          <a:xfrm>
            <a:off x="1143000" y="0"/>
            <a:ext cx="11049000" cy="6861175"/>
          </a:xfrm>
          <a:prstGeom prst="rect">
            <a:avLst/>
          </a:prstGeom>
          <a:noFill/>
          <a:ln>
            <a:noFill/>
          </a:ln>
        </p:spPr>
      </p:pic>
      <p:pic>
        <p:nvPicPr>
          <p:cNvPr id="15" name="Google Shape;15;p27" descr="title"/>
          <p:cNvPicPr preferRelativeResize="0"/>
          <p:nvPr/>
        </p:nvPicPr>
        <p:blipFill rotWithShape="1">
          <a:blip r:embed="rId4">
            <a:alphaModFix/>
          </a:blip>
          <a:srcRect/>
          <a:stretch/>
        </p:blipFill>
        <p:spPr>
          <a:xfrm>
            <a:off x="0" y="0"/>
            <a:ext cx="11430000" cy="6858000"/>
          </a:xfrm>
          <a:prstGeom prst="rect">
            <a:avLst/>
          </a:prstGeom>
          <a:noFill/>
          <a:ln>
            <a:noFill/>
          </a:ln>
        </p:spPr>
      </p:pic>
      <p:cxnSp>
        <p:nvCxnSpPr>
          <p:cNvPr id="16" name="Google Shape;16;p27"/>
          <p:cNvCxnSpPr/>
          <p:nvPr/>
        </p:nvCxnSpPr>
        <p:spPr>
          <a:xfrm>
            <a:off x="5238751" y="1500189"/>
            <a:ext cx="0" cy="2643187"/>
          </a:xfrm>
          <a:prstGeom prst="straightConnector1">
            <a:avLst/>
          </a:prstGeom>
          <a:noFill/>
          <a:ln w="53975" cap="flat" cmpd="sng">
            <a:solidFill>
              <a:schemeClr val="lt1"/>
            </a:solidFill>
            <a:prstDash val="solid"/>
            <a:round/>
            <a:headEnd type="none" w="sm" len="sm"/>
            <a:tailEnd type="none" w="sm" len="sm"/>
          </a:ln>
        </p:spPr>
      </p:cxnSp>
      <p:sp>
        <p:nvSpPr>
          <p:cNvPr id="17" name="Google Shape;17;p27"/>
          <p:cNvSpPr txBox="1">
            <a:spLocks noGrp="1"/>
          </p:cNvSpPr>
          <p:nvPr>
            <p:ph type="subTitle" idx="1"/>
          </p:nvPr>
        </p:nvSpPr>
        <p:spPr>
          <a:xfrm>
            <a:off x="5333995" y="3714752"/>
            <a:ext cx="6096043" cy="928694"/>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chemeClr val="lt1"/>
              </a:buClr>
              <a:buSzPts val="2400"/>
              <a:buNone/>
              <a:defRPr sz="2400">
                <a:solidFill>
                  <a:schemeClr val="lt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7"/>
          <p:cNvSpPr txBox="1">
            <a:spLocks noGrp="1"/>
          </p:cNvSpPr>
          <p:nvPr>
            <p:ph type="title"/>
          </p:nvPr>
        </p:nvSpPr>
        <p:spPr>
          <a:xfrm>
            <a:off x="5333995" y="1928802"/>
            <a:ext cx="6096043" cy="135731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 name="Picture 2">
            <a:extLst>
              <a:ext uri="{FF2B5EF4-FFF2-40B4-BE49-F238E27FC236}">
                <a16:creationId xmlns:a16="http://schemas.microsoft.com/office/drawing/2014/main" id="{E90DDC6F-4304-4315-8A13-132A009274D5}"/>
              </a:ext>
            </a:extLst>
          </p:cNvPr>
          <p:cNvPicPr>
            <a:picLocks noChangeAspect="1"/>
          </p:cNvPicPr>
          <p:nvPr userDrawn="1"/>
        </p:nvPicPr>
        <p:blipFill>
          <a:blip r:embed="rId5"/>
          <a:stretch>
            <a:fillRect/>
          </a:stretch>
        </p:blipFill>
        <p:spPr>
          <a:xfrm>
            <a:off x="104859" y="5473895"/>
            <a:ext cx="4619541" cy="1280461"/>
          </a:xfrm>
          <a:prstGeom prst="round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
          <p:cNvSpPr/>
          <p:nvPr/>
        </p:nvSpPr>
        <p:spPr>
          <a:xfrm>
            <a:off x="0" y="1"/>
            <a:ext cx="12192000" cy="1071563"/>
          </a:xfrm>
          <a:prstGeom prst="rect">
            <a:avLst/>
          </a:prstGeom>
          <a:solidFill>
            <a:srgbClr val="0B2265"/>
          </a:solidFill>
          <a:ln w="25400" cap="flat" cmpd="sng">
            <a:solidFill>
              <a:srgbClr val="0B226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29"/>
          <p:cNvSpPr txBox="1">
            <a:spLocks noGrp="1"/>
          </p:cNvSpPr>
          <p:nvPr>
            <p:ph type="title"/>
          </p:nvPr>
        </p:nvSpPr>
        <p:spPr>
          <a:xfrm>
            <a:off x="2952728" y="0"/>
            <a:ext cx="9239272"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571461" y="1643051"/>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81000" algn="l">
              <a:lnSpc>
                <a:spcPct val="100000"/>
              </a:lnSpc>
              <a:spcBef>
                <a:spcPts val="480"/>
              </a:spcBef>
              <a:spcAft>
                <a:spcPts val="0"/>
              </a:spcAft>
              <a:buClr>
                <a:srgbClr val="366092"/>
              </a:buClr>
              <a:buSzPts val="2400"/>
              <a:buChar char="•"/>
              <a:defRPr>
                <a:solidFill>
                  <a:srgbClr val="366092"/>
                </a:solidFill>
              </a:defRPr>
            </a:lvl3pPr>
            <a:lvl4pPr marL="1828800" lvl="3" indent="-355600" algn="l">
              <a:lnSpc>
                <a:spcPct val="100000"/>
              </a:lnSpc>
              <a:spcBef>
                <a:spcPts val="400"/>
              </a:spcBef>
              <a:spcAft>
                <a:spcPts val="0"/>
              </a:spcAft>
              <a:buClr>
                <a:srgbClr val="366092"/>
              </a:buClr>
              <a:buSzPts val="2000"/>
              <a:buChar char="–"/>
              <a:defRPr>
                <a:solidFill>
                  <a:srgbClr val="366092"/>
                </a:solidFill>
              </a:defRPr>
            </a:lvl4pPr>
            <a:lvl5pPr marL="2286000" lvl="4" indent="-355600" algn="l">
              <a:lnSpc>
                <a:spcPct val="100000"/>
              </a:lnSpc>
              <a:spcBef>
                <a:spcPts val="400"/>
              </a:spcBef>
              <a:spcAft>
                <a:spcPts val="0"/>
              </a:spcAft>
              <a:buClr>
                <a:srgbClr val="366092"/>
              </a:buClr>
              <a:buSzPts val="2000"/>
              <a:buChar char="»"/>
              <a:defRPr>
                <a:solidFill>
                  <a:srgbClr val="366092"/>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B7FA6590-6475-3044-3606-620A3810BDDF}"/>
              </a:ext>
            </a:extLst>
          </p:cNvPr>
          <p:cNvPicPr>
            <a:picLocks noChangeAspect="1"/>
          </p:cNvPicPr>
          <p:nvPr userDrawn="1"/>
        </p:nvPicPr>
        <p:blipFill>
          <a:blip r:embed="rId2"/>
          <a:stretch>
            <a:fillRect/>
          </a:stretch>
        </p:blipFill>
        <p:spPr>
          <a:xfrm>
            <a:off x="215900" y="276855"/>
            <a:ext cx="2506134" cy="589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30"/>
          <p:cNvSpPr/>
          <p:nvPr/>
        </p:nvSpPr>
        <p:spPr>
          <a:xfrm>
            <a:off x="0" y="1"/>
            <a:ext cx="12192000" cy="1071563"/>
          </a:xfrm>
          <a:prstGeom prst="rect">
            <a:avLst/>
          </a:prstGeom>
          <a:solidFill>
            <a:srgbClr val="0B2265"/>
          </a:solidFill>
          <a:ln w="25400" cap="flat" cmpd="sng">
            <a:solidFill>
              <a:srgbClr val="0B226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30"/>
          <p:cNvSpPr txBox="1">
            <a:spLocks noGrp="1"/>
          </p:cNvSpPr>
          <p:nvPr>
            <p:ph type="title"/>
          </p:nvPr>
        </p:nvSpPr>
        <p:spPr>
          <a:xfrm>
            <a:off x="2952728" y="0"/>
            <a:ext cx="9239272"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1484AAB-6583-CD15-B3C5-78416B4AFE22}"/>
              </a:ext>
            </a:extLst>
          </p:cNvPr>
          <p:cNvPicPr>
            <a:picLocks noChangeAspect="1"/>
          </p:cNvPicPr>
          <p:nvPr userDrawn="1"/>
        </p:nvPicPr>
        <p:blipFill>
          <a:blip r:embed="rId2"/>
          <a:stretch>
            <a:fillRect/>
          </a:stretch>
        </p:blipFill>
        <p:spPr>
          <a:xfrm>
            <a:off x="215900" y="276855"/>
            <a:ext cx="2506134" cy="589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2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5.png"/><Relationship Id="rId5" Type="http://schemas.openxmlformats.org/officeDocument/2006/relationships/diagramQuickStyle" Target="../diagrams/quickStyle3.xm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diagramLayout" Target="../diagrams/layout3.xml"/><Relationship Id="rId9" Type="http://schemas.openxmlformats.org/officeDocument/2006/relationships/image" Target="../media/image23.pn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2.png"/><Relationship Id="rId5" Type="http://schemas.openxmlformats.org/officeDocument/2006/relationships/diagramQuickStyle" Target="../diagrams/quickStyle4.xml"/><Relationship Id="rId10" Type="http://schemas.microsoft.com/office/2007/relationships/hdphoto" Target="../media/hdphoto3.wdp"/><Relationship Id="rId4" Type="http://schemas.openxmlformats.org/officeDocument/2006/relationships/diagramLayout" Target="../diagrams/layout4.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35.png"/><Relationship Id="rId4" Type="http://schemas.openxmlformats.org/officeDocument/2006/relationships/diagramLayout" Target="../diagrams/layout5.xml"/><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a:spLocks noGrp="1"/>
          </p:cNvSpPr>
          <p:nvPr>
            <p:ph type="subTitle" idx="1"/>
          </p:nvPr>
        </p:nvSpPr>
        <p:spPr>
          <a:xfrm>
            <a:off x="5612336" y="3723749"/>
            <a:ext cx="4572000" cy="707886"/>
          </a:xfrm>
          <a:prstGeom prst="rect">
            <a:avLst/>
          </a:prstGeom>
          <a:noFill/>
          <a:ln>
            <a:noFill/>
          </a:ln>
        </p:spPr>
        <p:txBody>
          <a:bodyPr spcFirstLastPara="1" wrap="square" lIns="91425" tIns="45700" rIns="91425" bIns="45700" anchor="t" anchorCtr="0">
            <a:noAutofit/>
          </a:bodyPr>
          <a:lstStyle/>
          <a:p>
            <a:pPr marL="0" indent="0" algn="l">
              <a:spcBef>
                <a:spcPts val="0"/>
              </a:spcBef>
              <a:buSzPts val="2000"/>
            </a:pPr>
            <a:endParaRPr sz="2000" i="1" dirty="0"/>
          </a:p>
          <a:p>
            <a:pPr marL="0" indent="0" algn="l">
              <a:spcBef>
                <a:spcPts val="0"/>
              </a:spcBef>
              <a:buSzPts val="2000"/>
            </a:pPr>
            <a:endParaRPr sz="2000" i="1" dirty="0"/>
          </a:p>
          <a:p>
            <a:pPr marL="0" indent="0" algn="l">
              <a:spcBef>
                <a:spcPts val="0"/>
              </a:spcBef>
              <a:buSzPts val="2000"/>
            </a:pPr>
            <a:endParaRPr sz="2000" i="1" dirty="0"/>
          </a:p>
          <a:p>
            <a:pPr marL="0" indent="0" algn="l">
              <a:spcBef>
                <a:spcPts val="0"/>
              </a:spcBef>
              <a:buSzPts val="2000"/>
            </a:pPr>
            <a:endParaRPr sz="2000" i="1" dirty="0"/>
          </a:p>
        </p:txBody>
      </p:sp>
      <p:sp>
        <p:nvSpPr>
          <p:cNvPr id="40" name="Google Shape;40;p1"/>
          <p:cNvSpPr txBox="1">
            <a:spLocks noGrp="1"/>
          </p:cNvSpPr>
          <p:nvPr>
            <p:ph type="title"/>
          </p:nvPr>
        </p:nvSpPr>
        <p:spPr>
          <a:xfrm>
            <a:off x="5512925" y="1877961"/>
            <a:ext cx="5086249" cy="1706892"/>
          </a:xfrm>
          <a:prstGeom prst="rect">
            <a:avLst/>
          </a:prstGeom>
          <a:noFill/>
          <a:ln>
            <a:noFill/>
          </a:ln>
        </p:spPr>
        <p:txBody>
          <a:bodyPr spcFirstLastPara="1" wrap="square" lIns="91425" tIns="45700" rIns="91425" bIns="45700" anchor="b" anchorCtr="0">
            <a:noAutofit/>
          </a:bodyPr>
          <a:lstStyle/>
          <a:p>
            <a:r>
              <a:rPr lang="en-GB" sz="2600" dirty="0"/>
              <a:t>Investigation of the Biochemical </a:t>
            </a:r>
            <a:r>
              <a:rPr lang="en-GB" sz="2600" dirty="0">
                <a:latin typeface="Calibri" panose="020F0502020204030204" pitchFamily="34" charset="0"/>
                <a:cs typeface="Calibri" panose="020F0502020204030204" pitchFamily="34" charset="0"/>
              </a:rPr>
              <a:t>M</a:t>
            </a:r>
            <a:r>
              <a:rPr lang="en-GB" sz="2600" dirty="0">
                <a:latin typeface="Calibri" panose="020F0502020204030204" pitchFamily="34" charset="0"/>
                <a:ea typeface="Calibri" panose="020F0502020204030204" pitchFamily="34" charset="0"/>
                <a:cs typeface="Calibri" panose="020F0502020204030204" pitchFamily="34" charset="0"/>
              </a:rPr>
              <a:t>echanisms</a:t>
            </a:r>
            <a:r>
              <a:rPr lang="en-GB" sz="2600" dirty="0"/>
              <a:t> associated with</a:t>
            </a:r>
            <a:br>
              <a:rPr lang="en-GB" sz="2600" dirty="0"/>
            </a:br>
            <a:r>
              <a:rPr lang="en-GB" sz="2600" dirty="0"/>
              <a:t>Equine Odontoclastic Tooth Resorption and </a:t>
            </a:r>
            <a:r>
              <a:rPr lang="en-GB" sz="2600" dirty="0" err="1"/>
              <a:t>Hypercementosis</a:t>
            </a:r>
            <a:endParaRPr sz="2600" dirty="0"/>
          </a:p>
        </p:txBody>
      </p:sp>
      <p:sp>
        <p:nvSpPr>
          <p:cNvPr id="3" name="TextBox 2">
            <a:extLst>
              <a:ext uri="{FF2B5EF4-FFF2-40B4-BE49-F238E27FC236}">
                <a16:creationId xmlns:a16="http://schemas.microsoft.com/office/drawing/2014/main" id="{859CD77F-53C7-7537-8DAF-62BBC20C7D0E}"/>
              </a:ext>
            </a:extLst>
          </p:cNvPr>
          <p:cNvSpPr txBox="1"/>
          <p:nvPr/>
        </p:nvSpPr>
        <p:spPr>
          <a:xfrm>
            <a:off x="5512924" y="3723748"/>
            <a:ext cx="5086249" cy="707886"/>
          </a:xfrm>
          <a:prstGeom prst="rect">
            <a:avLst/>
          </a:prstGeom>
          <a:noFill/>
        </p:spPr>
        <p:txBody>
          <a:bodyPr wrap="square" rtlCol="0">
            <a:spAutoFit/>
          </a:bodyPr>
          <a:lstStyle/>
          <a:p>
            <a:pPr algn="ctr"/>
            <a:r>
              <a:rPr lang="en-GB" sz="2000" i="1" dirty="0">
                <a:solidFill>
                  <a:schemeClr val="bg1"/>
                </a:solidFill>
                <a:latin typeface="Calibri" panose="020F0502020204030204" pitchFamily="34" charset="0"/>
                <a:ea typeface="Calibri" panose="020F0502020204030204" pitchFamily="34" charset="0"/>
                <a:cs typeface="Calibri" panose="020F0502020204030204" pitchFamily="34" charset="0"/>
              </a:rPr>
              <a:t>Alex Wylie – Fourth year Veterinary Science Student</a:t>
            </a:r>
          </a:p>
        </p:txBody>
      </p:sp>
      <p:sp>
        <p:nvSpPr>
          <p:cNvPr id="5" name="TextBox 4">
            <a:extLst>
              <a:ext uri="{FF2B5EF4-FFF2-40B4-BE49-F238E27FC236}">
                <a16:creationId xmlns:a16="http://schemas.microsoft.com/office/drawing/2014/main" id="{43484875-A742-CF9A-25FE-4C23A92B1423}"/>
              </a:ext>
            </a:extLst>
          </p:cNvPr>
          <p:cNvSpPr txBox="1"/>
          <p:nvPr/>
        </p:nvSpPr>
        <p:spPr>
          <a:xfrm>
            <a:off x="5562629" y="4570529"/>
            <a:ext cx="4986836" cy="923330"/>
          </a:xfrm>
          <a:prstGeom prst="rect">
            <a:avLst/>
          </a:prstGeom>
          <a:noFill/>
        </p:spPr>
        <p:txBody>
          <a:bodyPr wrap="square">
            <a:spAutoFit/>
          </a:bodyPr>
          <a:lstStyle/>
          <a:p>
            <a:pPr algn="ctr">
              <a:buClr>
                <a:srgbClr val="FFFFFF"/>
              </a:buClr>
              <a:buSzPts val="2000"/>
              <a:defRPr/>
            </a:pPr>
            <a:r>
              <a:rPr lang="en-GB" sz="1800" i="1" dirty="0">
                <a:solidFill>
                  <a:srgbClr val="FFFFFF"/>
                </a:solidFill>
                <a:latin typeface="Calibri"/>
                <a:ea typeface="Calibri"/>
                <a:cs typeface="Calibri"/>
                <a:sym typeface="Calibri"/>
              </a:rPr>
              <a:t>Supervisor: Prof. Mandy Peffers &amp; Anders Jensen</a:t>
            </a:r>
            <a:endParaRPr lang="en-GB" sz="1800" dirty="0">
              <a:solidFill>
                <a:srgbClr val="FFFFFF"/>
              </a:solidFill>
              <a:latin typeface="Calibri"/>
              <a:ea typeface="Calibri"/>
              <a:cs typeface="Calibri"/>
              <a:sym typeface="Calibri"/>
            </a:endParaRPr>
          </a:p>
          <a:p>
            <a:pPr algn="ctr">
              <a:buClr>
                <a:srgbClr val="FFFFFF"/>
              </a:buClr>
              <a:buSzPts val="2000"/>
              <a:defRPr/>
            </a:pPr>
            <a:r>
              <a:rPr lang="en-GB" sz="1800" i="1" dirty="0">
                <a:solidFill>
                  <a:srgbClr val="FFFFFF"/>
                </a:solidFill>
                <a:latin typeface="Calibri"/>
                <a:ea typeface="Calibri"/>
                <a:cs typeface="Calibri"/>
                <a:sym typeface="Calibri"/>
              </a:rPr>
              <a:t>Institute of Life Course and Medical Sciences,</a:t>
            </a:r>
          </a:p>
          <a:p>
            <a:pPr algn="ctr">
              <a:buClr>
                <a:srgbClr val="FFFFFF"/>
              </a:buClr>
              <a:buSzPts val="2000"/>
              <a:defRPr/>
            </a:pPr>
            <a:r>
              <a:rPr lang="en-GB" sz="1800" i="1" dirty="0">
                <a:solidFill>
                  <a:srgbClr val="FFFFFF"/>
                </a:solidFill>
                <a:latin typeface="Calibri"/>
                <a:ea typeface="Calibri"/>
                <a:cs typeface="Calibri"/>
                <a:sym typeface="Calibri"/>
              </a:rPr>
              <a:t>Faculty of Health &amp; Life Sciences</a:t>
            </a:r>
          </a:p>
        </p:txBody>
      </p:sp>
      <p:pic>
        <p:nvPicPr>
          <p:cNvPr id="7" name="Picture 6">
            <a:extLst>
              <a:ext uri="{FF2B5EF4-FFF2-40B4-BE49-F238E27FC236}">
                <a16:creationId xmlns:a16="http://schemas.microsoft.com/office/drawing/2014/main" id="{A39604BC-9DEF-188A-2AD7-B780762A09B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r="6320" b="6320"/>
          <a:stretch/>
        </p:blipFill>
        <p:spPr>
          <a:xfrm>
            <a:off x="1819230" y="2975745"/>
            <a:ext cx="3054637" cy="2290979"/>
          </a:xfrm>
          <a:prstGeom prst="roundRect">
            <a:avLst>
              <a:gd name="adj" fmla="val 4323"/>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A4A3028-8484-9A05-63AA-8A91C1C5BADD}"/>
              </a:ext>
            </a:extLst>
          </p:cNvPr>
          <p:cNvPicPr>
            <a:picLocks noChangeAspect="1"/>
          </p:cNvPicPr>
          <p:nvPr/>
        </p:nvPicPr>
        <p:blipFill>
          <a:blip r:embed="rId5"/>
          <a:stretch>
            <a:fillRect/>
          </a:stretch>
        </p:blipFill>
        <p:spPr>
          <a:xfrm>
            <a:off x="123093" y="235916"/>
            <a:ext cx="3744473" cy="2495491"/>
          </a:xfrm>
          <a:prstGeom prst="roundRect">
            <a:avLst>
              <a:gd name="adj" fmla="val 6468"/>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E8F574-E8C0-E4DA-9936-74DA279A6EC6}"/>
              </a:ext>
            </a:extLst>
          </p:cNvPr>
          <p:cNvPicPr>
            <a:picLocks noChangeAspect="1"/>
          </p:cNvPicPr>
          <p:nvPr/>
        </p:nvPicPr>
        <p:blipFill>
          <a:blip r:embed="rId6"/>
          <a:stretch>
            <a:fillRect/>
          </a:stretch>
        </p:blipFill>
        <p:spPr>
          <a:xfrm>
            <a:off x="4724228" y="5700755"/>
            <a:ext cx="243861" cy="998307"/>
          </a:xfrm>
          <a:prstGeom prst="rect">
            <a:avLst/>
          </a:prstGeom>
        </p:spPr>
      </p:pic>
      <p:pic>
        <p:nvPicPr>
          <p:cNvPr id="8" name="Picture 7">
            <a:extLst>
              <a:ext uri="{FF2B5EF4-FFF2-40B4-BE49-F238E27FC236}">
                <a16:creationId xmlns:a16="http://schemas.microsoft.com/office/drawing/2014/main" id="{A20C105B-6B7C-483F-5620-8A335B773F16}"/>
              </a:ext>
            </a:extLst>
          </p:cNvPr>
          <p:cNvPicPr>
            <a:picLocks noChangeAspect="1"/>
          </p:cNvPicPr>
          <p:nvPr/>
        </p:nvPicPr>
        <p:blipFill>
          <a:blip r:embed="rId7"/>
          <a:stretch>
            <a:fillRect/>
          </a:stretch>
        </p:blipFill>
        <p:spPr>
          <a:xfrm>
            <a:off x="9376819" y="5632753"/>
            <a:ext cx="2444708" cy="951058"/>
          </a:xfrm>
          <a:prstGeom prst="roundRect">
            <a:avLst>
              <a:gd name="adj" fmla="val 10944"/>
            </a:avLst>
          </a:prstGeom>
          <a:effectLst>
            <a:outerShdw blurRad="50800" dist="38100" dir="2700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6572-8E20-9469-B252-27299621808C}"/>
              </a:ext>
            </a:extLst>
          </p:cNvPr>
          <p:cNvSpPr>
            <a:spLocks noGrp="1"/>
          </p:cNvSpPr>
          <p:nvPr>
            <p:ph type="title"/>
          </p:nvPr>
        </p:nvSpPr>
        <p:spPr/>
        <p:txBody>
          <a:bodyPr/>
          <a:lstStyle/>
          <a:p>
            <a:r>
              <a:rPr lang="en-GB" dirty="0"/>
              <a:t>Results</a:t>
            </a:r>
          </a:p>
        </p:txBody>
      </p:sp>
      <p:sp>
        <p:nvSpPr>
          <p:cNvPr id="3" name="Text Placeholder 2">
            <a:extLst>
              <a:ext uri="{FF2B5EF4-FFF2-40B4-BE49-F238E27FC236}">
                <a16:creationId xmlns:a16="http://schemas.microsoft.com/office/drawing/2014/main" id="{66E52098-65ED-E238-C29C-F4FBC2FEDC15}"/>
              </a:ext>
            </a:extLst>
          </p:cNvPr>
          <p:cNvSpPr>
            <a:spLocks noGrp="1"/>
          </p:cNvSpPr>
          <p:nvPr>
            <p:ph type="body" idx="1"/>
          </p:nvPr>
        </p:nvSpPr>
        <p:spPr>
          <a:xfrm>
            <a:off x="310197" y="2646206"/>
            <a:ext cx="6107131" cy="4525963"/>
          </a:xfrm>
        </p:spPr>
        <p:txBody>
          <a:bodyPr vert="horz" lIns="0" tIns="45720" rIns="0" bIns="45720" rtlCol="0">
            <a:normAutofit/>
          </a:bodyPr>
          <a:lstStyle/>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We identified 1154 unique proteins across all 10 samples.</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In EOTRH samples, 136 and 194 different proteins found to be up and down regulated, respectively. The remaining 824 proteins were either equally expressed, or up/down-regulation was non-significant.</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Notably, neutrophil-expressed proteins such as Cathepsin-G, Elastase, Bactericidal permeability-increasing (BPI) protein were all up regulated in diseased teeth. Known biomarkers of periodontal disease, such as Superoxide Dismutase and Calreticulin were also up regulated in diseased teeth.</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Markers of periodontal ligament (PDL), such as Annexin and </a:t>
            </a:r>
            <a:r>
              <a:rPr lang="en-GB" sz="1600" kern="1200" dirty="0" err="1">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Periostin</a:t>
            </a: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 were down regulated in disease, suggesting the loss of functional PDL attachment.</a:t>
            </a:r>
          </a:p>
        </p:txBody>
      </p:sp>
      <p:graphicFrame>
        <p:nvGraphicFramePr>
          <p:cNvPr id="4" name="Content Placeholder 3">
            <a:extLst>
              <a:ext uri="{FF2B5EF4-FFF2-40B4-BE49-F238E27FC236}">
                <a16:creationId xmlns:a16="http://schemas.microsoft.com/office/drawing/2014/main" id="{5787FA81-177F-7B17-37DB-B188FE8E9DC6}"/>
              </a:ext>
            </a:extLst>
          </p:cNvPr>
          <p:cNvGraphicFramePr>
            <a:graphicFrameLocks/>
          </p:cNvGraphicFramePr>
          <p:nvPr>
            <p:extLst>
              <p:ext uri="{D42A27DB-BD31-4B8C-83A1-F6EECF244321}">
                <p14:modId xmlns:p14="http://schemas.microsoft.com/office/powerpoint/2010/main" val="3908894673"/>
              </p:ext>
            </p:extLst>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3970DBE2-C95B-A31C-19DE-E68CC08B012F}"/>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21209095-C069-11D7-1DD1-3FF0F6052311}"/>
              </a:ext>
            </a:extLst>
          </p:cNvPr>
          <p:cNvSpPr txBox="1">
            <a:spLocks/>
          </p:cNvSpPr>
          <p:nvPr/>
        </p:nvSpPr>
        <p:spPr>
          <a:xfrm>
            <a:off x="222585" y="2252629"/>
            <a:ext cx="4937760" cy="4817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6B02"/>
              </a:buClr>
              <a:buSzPct val="100000"/>
              <a:buFont typeface="Calibri" panose="020F0502020204030204" pitchFamily="34" charset="0"/>
              <a:buNone/>
              <a:tabLst/>
              <a:defRPr/>
            </a:pPr>
            <a:r>
              <a:rPr kumimoji="0" lang="en-GB" sz="2000" b="0" i="0" u="none" strike="noStrike" kern="1200" cap="all" spc="0" normalizeH="0" baseline="0" noProof="0" dirty="0">
                <a:ln>
                  <a:noFill/>
                </a:ln>
                <a:solidFill>
                  <a:srgbClr val="344068"/>
                </a:solidFill>
                <a:effectLst/>
                <a:uLnTx/>
                <a:uFillTx/>
                <a:latin typeface="Calibri" panose="020F0502020204030204" pitchFamily="34" charset="0"/>
                <a:ea typeface="Calibri" panose="020F0502020204030204" pitchFamily="34" charset="0"/>
                <a:cs typeface="Calibri" panose="020F0502020204030204" pitchFamily="34" charset="0"/>
              </a:rPr>
              <a:t>Findings</a:t>
            </a:r>
          </a:p>
        </p:txBody>
      </p:sp>
      <p:sp>
        <p:nvSpPr>
          <p:cNvPr id="8" name="Title 1">
            <a:extLst>
              <a:ext uri="{FF2B5EF4-FFF2-40B4-BE49-F238E27FC236}">
                <a16:creationId xmlns:a16="http://schemas.microsoft.com/office/drawing/2014/main" id="{CAF0AD2A-15EF-0D83-718A-A72ED0ECAA87}"/>
              </a:ext>
            </a:extLst>
          </p:cNvPr>
          <p:cNvSpPr txBox="1">
            <a:spLocks/>
          </p:cNvSpPr>
          <p:nvPr/>
        </p:nvSpPr>
        <p:spPr>
          <a:xfrm>
            <a:off x="167147" y="1680472"/>
            <a:ext cx="11906865" cy="481786"/>
          </a:xfrm>
          <a:prstGeom prst="rect">
            <a:avLst/>
          </a:prstGeom>
        </p:spPr>
        <p:txBody>
          <a:bodyPr vert="horz" lIns="91440" tIns="45720" rIns="91440" bIns="45720" rtlCol="0" anchor="b">
            <a:normAutofit lnSpcReduction="10000"/>
          </a:bodyPr>
          <a:lstStyle>
            <a:defPPr marR="0" lvl="0" algn="l" rtl="0">
              <a:lnSpc>
                <a:spcPct val="100000"/>
              </a:lnSpc>
              <a:spcBef>
                <a:spcPts val="0"/>
              </a:spcBef>
              <a:spcAft>
                <a:spcPts val="0"/>
              </a:spcAft>
            </a:defPPr>
            <a:lvl1pPr defTabSz="914400" eaLnBrk="1" latinLnBrk="0" hangingPunct="1">
              <a:lnSpc>
                <a:spcPct val="85000"/>
              </a:lnSpc>
              <a:spcBef>
                <a:spcPct val="0"/>
              </a:spcBef>
              <a:buClrTx/>
              <a:buNone/>
              <a:defRPr sz="3200" kern="1200" spc="-50" baseline="0">
                <a:solidFill>
                  <a:sysClr val="windowText" lastClr="000000">
                    <a:lumMod val="75000"/>
                    <a:lumOff val="25000"/>
                  </a:sysClr>
                </a:solidFill>
                <a:latin typeface="Calibri Light" panose="020F0302020204030204"/>
                <a:ea typeface="+mj-ea"/>
                <a:cs typeface="+mj-cs"/>
              </a:defRPr>
            </a:lvl1pPr>
          </a:lstStyle>
          <a:p>
            <a:r>
              <a:rPr lang="en-GB" dirty="0"/>
              <a:t>Data Analysis and Conclusion</a:t>
            </a:r>
          </a:p>
        </p:txBody>
      </p:sp>
      <p:pic>
        <p:nvPicPr>
          <p:cNvPr id="9" name="Google Shape;136;p17">
            <a:extLst>
              <a:ext uri="{FF2B5EF4-FFF2-40B4-BE49-F238E27FC236}">
                <a16:creationId xmlns:a16="http://schemas.microsoft.com/office/drawing/2014/main" id="{47BAF40C-26BF-C0FF-8A1F-7E36B7272ACF}"/>
              </a:ext>
            </a:extLst>
          </p:cNvPr>
          <p:cNvPicPr preferRelativeResize="0"/>
          <p:nvPr/>
        </p:nvPicPr>
        <p:blipFill rotWithShape="1">
          <a:blip r:embed="rId8">
            <a:alphaModFix/>
          </a:blip>
          <a:srcRect t="4016"/>
          <a:stretch/>
        </p:blipFill>
        <p:spPr>
          <a:xfrm>
            <a:off x="6417328" y="2729331"/>
            <a:ext cx="5786575" cy="3839234"/>
          </a:xfrm>
          <a:prstGeom prst="rect">
            <a:avLst/>
          </a:prstGeom>
          <a:noFill/>
          <a:ln>
            <a:noFill/>
          </a:ln>
        </p:spPr>
      </p:pic>
      <p:sp>
        <p:nvSpPr>
          <p:cNvPr id="10" name="Google Shape;135;p17">
            <a:extLst>
              <a:ext uri="{FF2B5EF4-FFF2-40B4-BE49-F238E27FC236}">
                <a16:creationId xmlns:a16="http://schemas.microsoft.com/office/drawing/2014/main" id="{93379601-6FE8-C0BF-6558-E6D1CF291D80}"/>
              </a:ext>
            </a:extLst>
          </p:cNvPr>
          <p:cNvSpPr/>
          <p:nvPr/>
        </p:nvSpPr>
        <p:spPr>
          <a:xfrm>
            <a:off x="11142512" y="2380283"/>
            <a:ext cx="931500" cy="283500"/>
          </a:xfrm>
          <a:prstGeom prst="roundRect">
            <a:avLst>
              <a:gd name="adj" fmla="val 16667"/>
            </a:avLst>
          </a:prstGeom>
          <a:solidFill>
            <a:srgbClr val="F4B1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Helvetica Neue"/>
                <a:ea typeface="Helvetica Neue"/>
                <a:cs typeface="Helvetica Neue"/>
                <a:sym typeface="Helvetica Neue"/>
              </a:rPr>
              <a:t>BPI</a:t>
            </a:r>
            <a:endParaRPr sz="1000" dirty="0">
              <a:latin typeface="Helvetica Neue"/>
              <a:ea typeface="Helvetica Neue"/>
              <a:cs typeface="Helvetica Neue"/>
              <a:sym typeface="Helvetica Neue"/>
            </a:endParaRPr>
          </a:p>
        </p:txBody>
      </p:sp>
      <p:sp>
        <p:nvSpPr>
          <p:cNvPr id="11" name="Google Shape;135;p17">
            <a:extLst>
              <a:ext uri="{FF2B5EF4-FFF2-40B4-BE49-F238E27FC236}">
                <a16:creationId xmlns:a16="http://schemas.microsoft.com/office/drawing/2014/main" id="{F8112564-E865-8783-13C7-03893A8EC699}"/>
              </a:ext>
            </a:extLst>
          </p:cNvPr>
          <p:cNvSpPr/>
          <p:nvPr/>
        </p:nvSpPr>
        <p:spPr>
          <a:xfrm>
            <a:off x="11142512" y="1984536"/>
            <a:ext cx="931500" cy="283500"/>
          </a:xfrm>
          <a:prstGeom prst="roundRect">
            <a:avLst>
              <a:gd name="adj" fmla="val 16667"/>
            </a:avLst>
          </a:prstGeom>
          <a:solidFill>
            <a:srgbClr val="F4B1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Helvetica Neue"/>
                <a:ea typeface="Helvetica Neue"/>
                <a:cs typeface="Helvetica Neue"/>
                <a:sym typeface="Helvetica Neue"/>
              </a:rPr>
              <a:t>Cathepsin-G</a:t>
            </a:r>
            <a:endParaRPr sz="1000" dirty="0">
              <a:latin typeface="Helvetica Neue"/>
              <a:ea typeface="Helvetica Neue"/>
              <a:cs typeface="Helvetica Neue"/>
              <a:sym typeface="Helvetica Neue"/>
            </a:endParaRPr>
          </a:p>
        </p:txBody>
      </p:sp>
      <p:sp>
        <p:nvSpPr>
          <p:cNvPr id="12" name="Google Shape;135;p17">
            <a:extLst>
              <a:ext uri="{FF2B5EF4-FFF2-40B4-BE49-F238E27FC236}">
                <a16:creationId xmlns:a16="http://schemas.microsoft.com/office/drawing/2014/main" id="{0426AD59-7C8C-0AD3-F984-191C1BAAF6BE}"/>
              </a:ext>
            </a:extLst>
          </p:cNvPr>
          <p:cNvSpPr/>
          <p:nvPr/>
        </p:nvSpPr>
        <p:spPr>
          <a:xfrm>
            <a:off x="11142512" y="1603873"/>
            <a:ext cx="931500" cy="283500"/>
          </a:xfrm>
          <a:prstGeom prst="roundRect">
            <a:avLst>
              <a:gd name="adj" fmla="val 16667"/>
            </a:avLst>
          </a:prstGeom>
          <a:solidFill>
            <a:srgbClr val="F4B1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Helvetica Neue"/>
                <a:ea typeface="Helvetica Neue"/>
                <a:cs typeface="Helvetica Neue"/>
                <a:sym typeface="Helvetica Neue"/>
              </a:rPr>
              <a:t>Elastase</a:t>
            </a:r>
            <a:endParaRPr sz="1000" dirty="0">
              <a:latin typeface="Helvetica Neue"/>
              <a:ea typeface="Helvetica Neue"/>
              <a:cs typeface="Helvetica Neue"/>
              <a:sym typeface="Helvetica Neue"/>
            </a:endParaRPr>
          </a:p>
        </p:txBody>
      </p:sp>
      <p:sp>
        <p:nvSpPr>
          <p:cNvPr id="13" name="Google Shape;139;p17">
            <a:extLst>
              <a:ext uri="{FF2B5EF4-FFF2-40B4-BE49-F238E27FC236}">
                <a16:creationId xmlns:a16="http://schemas.microsoft.com/office/drawing/2014/main" id="{55C8A037-1D67-3C37-4489-4221D83A97C8}"/>
              </a:ext>
            </a:extLst>
          </p:cNvPr>
          <p:cNvSpPr/>
          <p:nvPr/>
        </p:nvSpPr>
        <p:spPr>
          <a:xfrm rot="10800000" flipH="1">
            <a:off x="10321899" y="4126426"/>
            <a:ext cx="172200" cy="175800"/>
          </a:xfrm>
          <a:prstGeom prst="ellipse">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14" name="Google Shape;139;p17">
            <a:extLst>
              <a:ext uri="{FF2B5EF4-FFF2-40B4-BE49-F238E27FC236}">
                <a16:creationId xmlns:a16="http://schemas.microsoft.com/office/drawing/2014/main" id="{D4157562-B65A-EE5F-FDCC-1893E697CE98}"/>
              </a:ext>
            </a:extLst>
          </p:cNvPr>
          <p:cNvSpPr/>
          <p:nvPr/>
        </p:nvSpPr>
        <p:spPr>
          <a:xfrm rot="10800000" flipH="1">
            <a:off x="10452936" y="4278827"/>
            <a:ext cx="172200" cy="175800"/>
          </a:xfrm>
          <a:prstGeom prst="ellipse">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15" name="Google Shape;139;p17">
            <a:extLst>
              <a:ext uri="{FF2B5EF4-FFF2-40B4-BE49-F238E27FC236}">
                <a16:creationId xmlns:a16="http://schemas.microsoft.com/office/drawing/2014/main" id="{F6247357-93B0-96B8-6032-DB9099850C26}"/>
              </a:ext>
            </a:extLst>
          </p:cNvPr>
          <p:cNvSpPr/>
          <p:nvPr/>
        </p:nvSpPr>
        <p:spPr>
          <a:xfrm rot="10800000" flipH="1">
            <a:off x="10823252" y="4097264"/>
            <a:ext cx="172200" cy="175800"/>
          </a:xfrm>
          <a:prstGeom prst="ellipse">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cxnSp>
        <p:nvCxnSpPr>
          <p:cNvPr id="17" name="Connector: Elbow 16">
            <a:extLst>
              <a:ext uri="{FF2B5EF4-FFF2-40B4-BE49-F238E27FC236}">
                <a16:creationId xmlns:a16="http://schemas.microsoft.com/office/drawing/2014/main" id="{3C1788DB-C058-0E19-0B4E-651515F32AB9}"/>
              </a:ext>
            </a:extLst>
          </p:cNvPr>
          <p:cNvCxnSpPr>
            <a:cxnSpLocks/>
            <a:stCxn id="10" idx="1"/>
            <a:endCxn id="15" idx="4"/>
          </p:cNvCxnSpPr>
          <p:nvPr/>
        </p:nvCxnSpPr>
        <p:spPr>
          <a:xfrm rot="10800000" flipV="1">
            <a:off x="10909352" y="2522032"/>
            <a:ext cx="233160" cy="1575231"/>
          </a:xfrm>
          <a:prstGeom prst="bentConnector2">
            <a:avLst/>
          </a:prstGeom>
          <a:ln/>
        </p:spPr>
        <p:style>
          <a:lnRef idx="1">
            <a:schemeClr val="accent2"/>
          </a:lnRef>
          <a:fillRef idx="0">
            <a:schemeClr val="accent2"/>
          </a:fillRef>
          <a:effectRef idx="0">
            <a:schemeClr val="accent2"/>
          </a:effectRef>
          <a:fontRef idx="minor">
            <a:schemeClr val="tx1"/>
          </a:fontRef>
        </p:style>
      </p:cxnSp>
      <p:cxnSp>
        <p:nvCxnSpPr>
          <p:cNvPr id="19" name="Connector: Elbow 18">
            <a:extLst>
              <a:ext uri="{FF2B5EF4-FFF2-40B4-BE49-F238E27FC236}">
                <a16:creationId xmlns:a16="http://schemas.microsoft.com/office/drawing/2014/main" id="{E16CFBA2-FF1C-A78D-0386-82F3540FDCF2}"/>
              </a:ext>
            </a:extLst>
          </p:cNvPr>
          <p:cNvCxnSpPr>
            <a:cxnSpLocks/>
            <a:stCxn id="11" idx="1"/>
            <a:endCxn id="14" idx="4"/>
          </p:cNvCxnSpPr>
          <p:nvPr/>
        </p:nvCxnSpPr>
        <p:spPr>
          <a:xfrm rot="10800000" flipV="1">
            <a:off x="10539036" y="2126285"/>
            <a:ext cx="603476" cy="2152541"/>
          </a:xfrm>
          <a:prstGeom prst="bentConnector2">
            <a:avLst/>
          </a:prstGeom>
          <a:ln/>
        </p:spPr>
        <p:style>
          <a:lnRef idx="1">
            <a:schemeClr val="accent2"/>
          </a:lnRef>
          <a:fillRef idx="0">
            <a:schemeClr val="accent2"/>
          </a:fillRef>
          <a:effectRef idx="0">
            <a:schemeClr val="accent2"/>
          </a:effectRef>
          <a:fontRef idx="minor">
            <a:schemeClr val="tx1"/>
          </a:fontRef>
        </p:style>
      </p:cxnSp>
      <p:cxnSp>
        <p:nvCxnSpPr>
          <p:cNvPr id="22" name="Connector: Elbow 21">
            <a:extLst>
              <a:ext uri="{FF2B5EF4-FFF2-40B4-BE49-F238E27FC236}">
                <a16:creationId xmlns:a16="http://schemas.microsoft.com/office/drawing/2014/main" id="{E0936506-99F8-D4EE-A0F6-36692D07B796}"/>
              </a:ext>
            </a:extLst>
          </p:cNvPr>
          <p:cNvCxnSpPr>
            <a:cxnSpLocks/>
            <a:stCxn id="12" idx="1"/>
            <a:endCxn id="13" idx="4"/>
          </p:cNvCxnSpPr>
          <p:nvPr/>
        </p:nvCxnSpPr>
        <p:spPr>
          <a:xfrm rot="10800000" flipV="1">
            <a:off x="10408000" y="1745622"/>
            <a:ext cx="734513" cy="2380803"/>
          </a:xfrm>
          <a:prstGeom prst="bentConnector2">
            <a:avLst/>
          </a:prstGeom>
          <a:ln/>
        </p:spPr>
        <p:style>
          <a:lnRef idx="1">
            <a:schemeClr val="accent2"/>
          </a:lnRef>
          <a:fillRef idx="0">
            <a:schemeClr val="accent2"/>
          </a:fillRef>
          <a:effectRef idx="0">
            <a:schemeClr val="accent2"/>
          </a:effectRef>
          <a:fontRef idx="minor">
            <a:schemeClr val="tx1"/>
          </a:fontRef>
        </p:style>
      </p:cxnSp>
      <p:sp>
        <p:nvSpPr>
          <p:cNvPr id="25" name="Google Shape;135;p17">
            <a:extLst>
              <a:ext uri="{FF2B5EF4-FFF2-40B4-BE49-F238E27FC236}">
                <a16:creationId xmlns:a16="http://schemas.microsoft.com/office/drawing/2014/main" id="{B52F2BCF-BA6F-0D67-B5CB-CD968CC11C84}"/>
              </a:ext>
            </a:extLst>
          </p:cNvPr>
          <p:cNvSpPr/>
          <p:nvPr/>
        </p:nvSpPr>
        <p:spPr>
          <a:xfrm>
            <a:off x="6665762" y="2240674"/>
            <a:ext cx="931500" cy="283500"/>
          </a:xfrm>
          <a:prstGeom prst="roundRect">
            <a:avLst>
              <a:gd name="adj" fmla="val 16667"/>
            </a:avLst>
          </a:prstGeom>
          <a:solidFill>
            <a:srgbClr val="94CA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err="1">
                <a:latin typeface="Helvetica Neue"/>
                <a:ea typeface="Helvetica Neue"/>
                <a:cs typeface="Helvetica Neue"/>
                <a:sym typeface="Helvetica Neue"/>
              </a:rPr>
              <a:t>Periostin</a:t>
            </a:r>
            <a:endParaRPr sz="1000" dirty="0">
              <a:latin typeface="Helvetica Neue"/>
              <a:ea typeface="Helvetica Neue"/>
              <a:cs typeface="Helvetica Neue"/>
              <a:sym typeface="Helvetica Neue"/>
            </a:endParaRPr>
          </a:p>
        </p:txBody>
      </p:sp>
      <p:sp>
        <p:nvSpPr>
          <p:cNvPr id="26" name="Google Shape;135;p17">
            <a:extLst>
              <a:ext uri="{FF2B5EF4-FFF2-40B4-BE49-F238E27FC236}">
                <a16:creationId xmlns:a16="http://schemas.microsoft.com/office/drawing/2014/main" id="{ED6C952B-A121-0275-57DA-676CE85E428F}"/>
              </a:ext>
            </a:extLst>
          </p:cNvPr>
          <p:cNvSpPr/>
          <p:nvPr/>
        </p:nvSpPr>
        <p:spPr>
          <a:xfrm>
            <a:off x="6665762" y="1844927"/>
            <a:ext cx="931500" cy="283500"/>
          </a:xfrm>
          <a:prstGeom prst="roundRect">
            <a:avLst>
              <a:gd name="adj" fmla="val 16667"/>
            </a:avLst>
          </a:prstGeom>
          <a:solidFill>
            <a:srgbClr val="94CA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latin typeface="Helvetica Neue"/>
                <a:ea typeface="Helvetica Neue"/>
                <a:cs typeface="Helvetica Neue"/>
                <a:sym typeface="Helvetica Neue"/>
              </a:rPr>
              <a:t>Annexin</a:t>
            </a:r>
            <a:endParaRPr sz="1000" dirty="0">
              <a:latin typeface="Helvetica Neue"/>
              <a:ea typeface="Helvetica Neue"/>
              <a:cs typeface="Helvetica Neue"/>
              <a:sym typeface="Helvetica Neue"/>
            </a:endParaRPr>
          </a:p>
        </p:txBody>
      </p:sp>
      <p:sp>
        <p:nvSpPr>
          <p:cNvPr id="27" name="Google Shape;139;p17">
            <a:extLst>
              <a:ext uri="{FF2B5EF4-FFF2-40B4-BE49-F238E27FC236}">
                <a16:creationId xmlns:a16="http://schemas.microsoft.com/office/drawing/2014/main" id="{14A4286C-544E-67C6-BB77-B778EF2E1508}"/>
              </a:ext>
            </a:extLst>
          </p:cNvPr>
          <p:cNvSpPr/>
          <p:nvPr/>
        </p:nvSpPr>
        <p:spPr>
          <a:xfrm rot="10800000" flipH="1">
            <a:off x="8834913" y="3753390"/>
            <a:ext cx="172200" cy="175800"/>
          </a:xfrm>
          <a:prstGeom prst="ellipse">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28" name="Google Shape;139;p17">
            <a:extLst>
              <a:ext uri="{FF2B5EF4-FFF2-40B4-BE49-F238E27FC236}">
                <a16:creationId xmlns:a16="http://schemas.microsoft.com/office/drawing/2014/main" id="{2C95B58B-E553-991D-0E30-2BC254F2EFE9}"/>
              </a:ext>
            </a:extLst>
          </p:cNvPr>
          <p:cNvSpPr/>
          <p:nvPr/>
        </p:nvSpPr>
        <p:spPr>
          <a:xfrm rot="10800000" flipH="1">
            <a:off x="8313118" y="4038526"/>
            <a:ext cx="172200" cy="175800"/>
          </a:xfrm>
          <a:prstGeom prst="ellipse">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cxnSp>
        <p:nvCxnSpPr>
          <p:cNvPr id="29" name="Connector: Elbow 28">
            <a:extLst>
              <a:ext uri="{FF2B5EF4-FFF2-40B4-BE49-F238E27FC236}">
                <a16:creationId xmlns:a16="http://schemas.microsoft.com/office/drawing/2014/main" id="{342F957B-7A05-6218-82D3-1522BF13E0F6}"/>
              </a:ext>
            </a:extLst>
          </p:cNvPr>
          <p:cNvCxnSpPr>
            <a:cxnSpLocks/>
            <a:stCxn id="26" idx="3"/>
            <a:endCxn id="27" idx="4"/>
          </p:cNvCxnSpPr>
          <p:nvPr/>
        </p:nvCxnSpPr>
        <p:spPr>
          <a:xfrm>
            <a:off x="7597262" y="1986677"/>
            <a:ext cx="1323751" cy="1766713"/>
          </a:xfrm>
          <a:prstGeom prst="bentConnector2">
            <a:avLst/>
          </a:prstGeom>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B3F1C602-AF32-116F-9170-FBB3E7BD1797}"/>
              </a:ext>
            </a:extLst>
          </p:cNvPr>
          <p:cNvCxnSpPr>
            <a:cxnSpLocks/>
            <a:stCxn id="25" idx="3"/>
            <a:endCxn id="28" idx="4"/>
          </p:cNvCxnSpPr>
          <p:nvPr/>
        </p:nvCxnSpPr>
        <p:spPr>
          <a:xfrm>
            <a:off x="7597262" y="2382424"/>
            <a:ext cx="801956" cy="1656102"/>
          </a:xfrm>
          <a:prstGeom prst="bentConnector2">
            <a:avLst/>
          </a:prstGeo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F33314B-B7D3-F31B-46B7-D282A8C69CFF}"/>
              </a:ext>
            </a:extLst>
          </p:cNvPr>
          <p:cNvSpPr txBox="1"/>
          <p:nvPr/>
        </p:nvSpPr>
        <p:spPr>
          <a:xfrm>
            <a:off x="7259724" y="6559040"/>
            <a:ext cx="3997088" cy="27241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000" dirty="0"/>
              <a:t>Volcano plot to show the upregulated and downregulated proteins</a:t>
            </a:r>
          </a:p>
        </p:txBody>
      </p:sp>
    </p:spTree>
    <p:extLst>
      <p:ext uri="{BB962C8B-B14F-4D97-AF65-F5344CB8AC3E}">
        <p14:creationId xmlns:p14="http://schemas.microsoft.com/office/powerpoint/2010/main" val="33161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6572-8E20-9469-B252-27299621808C}"/>
              </a:ext>
            </a:extLst>
          </p:cNvPr>
          <p:cNvSpPr>
            <a:spLocks noGrp="1"/>
          </p:cNvSpPr>
          <p:nvPr>
            <p:ph type="title"/>
          </p:nvPr>
        </p:nvSpPr>
        <p:spPr/>
        <p:txBody>
          <a:bodyPr/>
          <a:lstStyle/>
          <a:p>
            <a:r>
              <a:rPr lang="en-GB" dirty="0"/>
              <a:t>Results</a:t>
            </a:r>
          </a:p>
        </p:txBody>
      </p:sp>
      <p:sp>
        <p:nvSpPr>
          <p:cNvPr id="3" name="Text Placeholder 2">
            <a:extLst>
              <a:ext uri="{FF2B5EF4-FFF2-40B4-BE49-F238E27FC236}">
                <a16:creationId xmlns:a16="http://schemas.microsoft.com/office/drawing/2014/main" id="{66E52098-65ED-E238-C29C-F4FBC2FEDC15}"/>
              </a:ext>
            </a:extLst>
          </p:cNvPr>
          <p:cNvSpPr>
            <a:spLocks noGrp="1"/>
          </p:cNvSpPr>
          <p:nvPr>
            <p:ph type="body" idx="1"/>
          </p:nvPr>
        </p:nvSpPr>
        <p:spPr>
          <a:xfrm>
            <a:off x="310196" y="2558883"/>
            <a:ext cx="8115347" cy="4525963"/>
          </a:xfrm>
        </p:spPr>
        <p:txBody>
          <a:bodyPr vert="horz" lIns="0" tIns="45720" rIns="0" bIns="45720" rtlCol="0">
            <a:normAutofit/>
          </a:bodyPr>
          <a:lstStyle/>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Validation of the proteomic results is where things started to break down…</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This was done using Western Blotting.</a:t>
            </a:r>
          </a:p>
          <a:p>
            <a:pPr marL="709200" lvl="1" indent="-252000">
              <a:lnSpc>
                <a:spcPct val="110000"/>
              </a:lnSpc>
              <a:spcBef>
                <a:spcPts val="1200"/>
              </a:spcBef>
              <a:spcAft>
                <a:spcPts val="200"/>
              </a:spcAft>
              <a:buClr>
                <a:srgbClr val="B26B02"/>
              </a:buClr>
              <a:buSzPct val="100000"/>
              <a:buFont typeface="Wingdings" panose="05000000000000000000" pitchFamily="2" charset="2"/>
              <a:buChar char="Ø"/>
            </a:pPr>
            <a:r>
              <a:rPr lang="en-GB" sz="14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Proteins are separated by molecular weight using gel electrophoresis. The proteins are then stained with a specific antibody complementary to our protein of interest. This protein-antibody complex can then be identified via different methods.</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We used 6 different proteins with corresponding antibodies</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Western Blot didn’t work properly, and didn’t produce results that we were confident in.</a:t>
            </a:r>
          </a:p>
          <a:p>
            <a:pPr marL="252000" indent="-252000">
              <a:lnSpc>
                <a:spcPct val="110000"/>
              </a:lnSpc>
              <a:spcBef>
                <a:spcPts val="1200"/>
              </a:spcBef>
              <a:spcAft>
                <a:spcPts val="200"/>
              </a:spcAft>
              <a:buClr>
                <a:srgbClr val="B26B02"/>
              </a:buClr>
              <a:buSzPct val="100000"/>
              <a:buFont typeface="Wingdings" panose="05000000000000000000" pitchFamily="2" charset="2"/>
              <a:buChar char="Ø"/>
            </a:pPr>
            <a:r>
              <a:rPr lang="en-GB" sz="16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Several reasons for this:</a:t>
            </a:r>
          </a:p>
          <a:p>
            <a:pPr marL="709200" lvl="1" indent="-252000">
              <a:lnSpc>
                <a:spcPct val="50000"/>
              </a:lnSpc>
              <a:spcBef>
                <a:spcPts val="1200"/>
              </a:spcBef>
              <a:spcAft>
                <a:spcPts val="200"/>
              </a:spcAft>
              <a:buClr>
                <a:srgbClr val="B26B02"/>
              </a:buClr>
              <a:buSzPct val="100000"/>
              <a:buFont typeface="Wingdings" panose="05000000000000000000" pitchFamily="2" charset="2"/>
              <a:buChar char="Ø"/>
            </a:pPr>
            <a:r>
              <a:rPr lang="en-GB" sz="14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Non-horse, less specific antibodies used.</a:t>
            </a:r>
          </a:p>
          <a:p>
            <a:pPr marL="709200" lvl="1" indent="-252000">
              <a:lnSpc>
                <a:spcPct val="50000"/>
              </a:lnSpc>
              <a:spcBef>
                <a:spcPts val="1200"/>
              </a:spcBef>
              <a:spcAft>
                <a:spcPts val="200"/>
              </a:spcAft>
              <a:buClr>
                <a:srgbClr val="B26B02"/>
              </a:buClr>
              <a:buSzPct val="100000"/>
              <a:buFont typeface="Wingdings" panose="05000000000000000000" pitchFamily="2" charset="2"/>
              <a:buChar char="Ø"/>
            </a:pPr>
            <a:r>
              <a:rPr lang="en-GB" sz="14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Concentration of antibody and/or protein used too low.</a:t>
            </a:r>
          </a:p>
          <a:p>
            <a:pPr marL="709200" lvl="1" indent="-252000">
              <a:lnSpc>
                <a:spcPct val="50000"/>
              </a:lnSpc>
              <a:spcBef>
                <a:spcPts val="1200"/>
              </a:spcBef>
              <a:spcAft>
                <a:spcPts val="200"/>
              </a:spcAft>
              <a:buClr>
                <a:srgbClr val="B26B02"/>
              </a:buClr>
              <a:buSzPct val="100000"/>
              <a:buFont typeface="Wingdings" panose="05000000000000000000" pitchFamily="2" charset="2"/>
              <a:buChar char="Ø"/>
            </a:pPr>
            <a:r>
              <a:rPr lang="en-GB" sz="1400" kern="1200" dirty="0">
                <a:solidFill>
                  <a:sysClr val="windowText" lastClr="000000">
                    <a:lumMod val="75000"/>
                    <a:lumOff val="25000"/>
                  </a:sysClr>
                </a:solidFill>
                <a:latin typeface="Calibri" panose="020F0502020204030204" pitchFamily="34" charset="0"/>
                <a:ea typeface="Calibri" panose="020F0502020204030204" pitchFamily="34" charset="0"/>
                <a:cs typeface="Calibri" panose="020F0502020204030204" pitchFamily="34" charset="0"/>
                <a:sym typeface="Arial"/>
              </a:rPr>
              <a:t>Western blots may not be the most appropriate technique for this experiment.</a:t>
            </a:r>
          </a:p>
        </p:txBody>
      </p:sp>
      <p:graphicFrame>
        <p:nvGraphicFramePr>
          <p:cNvPr id="4" name="Content Placeholder 3">
            <a:extLst>
              <a:ext uri="{FF2B5EF4-FFF2-40B4-BE49-F238E27FC236}">
                <a16:creationId xmlns:a16="http://schemas.microsoft.com/office/drawing/2014/main" id="{5787FA81-177F-7B17-37DB-B188FE8E9DC6}"/>
              </a:ext>
            </a:extLst>
          </p:cNvPr>
          <p:cNvGraphicFramePr>
            <a:graphicFrameLocks/>
          </p:cNvGraphicFramePr>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3970DBE2-C95B-A31C-19DE-E68CC08B012F}"/>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21209095-C069-11D7-1DD1-3FF0F6052311}"/>
              </a:ext>
            </a:extLst>
          </p:cNvPr>
          <p:cNvSpPr txBox="1">
            <a:spLocks/>
          </p:cNvSpPr>
          <p:nvPr/>
        </p:nvSpPr>
        <p:spPr>
          <a:xfrm>
            <a:off x="222585" y="2252629"/>
            <a:ext cx="4937760" cy="4817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6B02"/>
              </a:buClr>
              <a:buSzPct val="100000"/>
              <a:buFont typeface="Calibri" panose="020F0502020204030204" pitchFamily="34" charset="0"/>
              <a:buNone/>
              <a:tabLst/>
              <a:defRPr/>
            </a:pPr>
            <a:r>
              <a:rPr kumimoji="0" lang="en-GB" sz="2000" b="0" i="0" u="none" strike="noStrike" kern="1200" cap="all" spc="0" normalizeH="0" baseline="0" noProof="0" dirty="0">
                <a:ln>
                  <a:noFill/>
                </a:ln>
                <a:solidFill>
                  <a:srgbClr val="344068"/>
                </a:solidFill>
                <a:effectLst/>
                <a:uLnTx/>
                <a:uFillTx/>
                <a:latin typeface="Calibri" panose="020F0502020204030204" pitchFamily="34" charset="0"/>
                <a:ea typeface="Calibri" panose="020F0502020204030204" pitchFamily="34" charset="0"/>
                <a:cs typeface="Calibri" panose="020F0502020204030204" pitchFamily="34" charset="0"/>
              </a:rPr>
              <a:t>Validation</a:t>
            </a:r>
          </a:p>
        </p:txBody>
      </p:sp>
      <p:sp>
        <p:nvSpPr>
          <p:cNvPr id="8" name="Title 1">
            <a:extLst>
              <a:ext uri="{FF2B5EF4-FFF2-40B4-BE49-F238E27FC236}">
                <a16:creationId xmlns:a16="http://schemas.microsoft.com/office/drawing/2014/main" id="{CAF0AD2A-15EF-0D83-718A-A72ED0ECAA87}"/>
              </a:ext>
            </a:extLst>
          </p:cNvPr>
          <p:cNvSpPr txBox="1">
            <a:spLocks/>
          </p:cNvSpPr>
          <p:nvPr/>
        </p:nvSpPr>
        <p:spPr>
          <a:xfrm>
            <a:off x="167147" y="1683774"/>
            <a:ext cx="11906865" cy="481786"/>
          </a:xfrm>
          <a:prstGeom prst="rect">
            <a:avLst/>
          </a:prstGeom>
        </p:spPr>
        <p:txBody>
          <a:bodyPr vert="horz" lIns="91440" tIns="45720" rIns="91440" bIns="45720" rtlCol="0" anchor="b">
            <a:normAutofit lnSpcReduction="10000"/>
          </a:bodyPr>
          <a:lstStyle>
            <a:defPPr marR="0" lvl="0" algn="l" rtl="0">
              <a:lnSpc>
                <a:spcPct val="100000"/>
              </a:lnSpc>
              <a:spcBef>
                <a:spcPts val="0"/>
              </a:spcBef>
              <a:spcAft>
                <a:spcPts val="0"/>
              </a:spcAft>
            </a:defPPr>
            <a:lvl1pPr defTabSz="914400" eaLnBrk="1" latinLnBrk="0" hangingPunct="1">
              <a:lnSpc>
                <a:spcPct val="85000"/>
              </a:lnSpc>
              <a:spcBef>
                <a:spcPct val="0"/>
              </a:spcBef>
              <a:buClrTx/>
              <a:buNone/>
              <a:defRPr sz="3200" kern="1200" spc="-50" baseline="0">
                <a:solidFill>
                  <a:sysClr val="windowText" lastClr="000000">
                    <a:lumMod val="75000"/>
                    <a:lumOff val="25000"/>
                  </a:sysClr>
                </a:solidFill>
                <a:latin typeface="Calibri Light" panose="020F0302020204030204"/>
                <a:ea typeface="+mj-ea"/>
                <a:cs typeface="+mj-cs"/>
              </a:defRPr>
            </a:lvl1pPr>
          </a:lstStyle>
          <a:p>
            <a:r>
              <a:rPr lang="en-GB" dirty="0"/>
              <a:t>Data Analysis and Conclusion</a:t>
            </a:r>
          </a:p>
        </p:txBody>
      </p:sp>
      <p:pic>
        <p:nvPicPr>
          <p:cNvPr id="16" name="Picture 15">
            <a:extLst>
              <a:ext uri="{FF2B5EF4-FFF2-40B4-BE49-F238E27FC236}">
                <a16:creationId xmlns:a16="http://schemas.microsoft.com/office/drawing/2014/main" id="{C5475320-F5BC-CCC9-FA94-B5E55B79EAF0}"/>
              </a:ext>
            </a:extLst>
          </p:cNvPr>
          <p:cNvPicPr>
            <a:picLocks noChangeAspect="1"/>
          </p:cNvPicPr>
          <p:nvPr/>
        </p:nvPicPr>
        <p:blipFill>
          <a:blip r:embed="rId8"/>
          <a:stretch>
            <a:fillRect/>
          </a:stretch>
        </p:blipFill>
        <p:spPr>
          <a:xfrm>
            <a:off x="8477498" y="3592257"/>
            <a:ext cx="3261643" cy="2872989"/>
          </a:xfrm>
          <a:prstGeom prst="roundRect">
            <a:avLst>
              <a:gd name="adj" fmla="val 6816"/>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411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3A94-2D95-0C1E-B468-6265299B88EA}"/>
              </a:ext>
            </a:extLst>
          </p:cNvPr>
          <p:cNvSpPr>
            <a:spLocks noGrp="1"/>
          </p:cNvSpPr>
          <p:nvPr>
            <p:ph type="title"/>
          </p:nvPr>
        </p:nvSpPr>
        <p:spPr/>
        <p:txBody>
          <a:bodyPr/>
          <a:lstStyle/>
          <a:p>
            <a:r>
              <a:rPr lang="en-GB" dirty="0"/>
              <a:t>Conclusion &amp; Future Work</a:t>
            </a:r>
          </a:p>
        </p:txBody>
      </p:sp>
      <p:cxnSp>
        <p:nvCxnSpPr>
          <p:cNvPr id="4" name="Straight Connector 3">
            <a:extLst>
              <a:ext uri="{FF2B5EF4-FFF2-40B4-BE49-F238E27FC236}">
                <a16:creationId xmlns:a16="http://schemas.microsoft.com/office/drawing/2014/main" id="{252ADB9F-44DD-D65B-D164-51F10F14AC5A}"/>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AD1388C-8023-7EA8-ADBF-9960B37EDC6B}"/>
              </a:ext>
            </a:extLst>
          </p:cNvPr>
          <p:cNvSpPr txBox="1"/>
          <p:nvPr/>
        </p:nvSpPr>
        <p:spPr>
          <a:xfrm>
            <a:off x="755765" y="1691090"/>
            <a:ext cx="10680471" cy="950553"/>
          </a:xfrm>
          <a:prstGeom prst="roundRect">
            <a:avLst>
              <a:gd name="adj" fmla="val 6721"/>
            </a:avLst>
          </a:prstGeom>
          <a:solidFill>
            <a:srgbClr val="0B2265">
              <a:alpha val="10000"/>
            </a:srgbClr>
          </a:solidFill>
          <a:ln w="19050">
            <a:solidFill>
              <a:srgbClr val="0B2265"/>
            </a:solidFill>
          </a:ln>
        </p:spPr>
        <p:txBody>
          <a:bodyPr wrap="square" lIns="252000" rtlCol="0" anchor="ct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During this experiment, we have shown a proteomic shift associated with EOTRH, providing us with a further insight into the development of the disease.</a:t>
            </a:r>
          </a:p>
        </p:txBody>
      </p:sp>
      <p:sp>
        <p:nvSpPr>
          <p:cNvPr id="14" name="TextBox 13">
            <a:extLst>
              <a:ext uri="{FF2B5EF4-FFF2-40B4-BE49-F238E27FC236}">
                <a16:creationId xmlns:a16="http://schemas.microsoft.com/office/drawing/2014/main" id="{3310E8E5-84A2-20B9-8F64-BD4C31319EDB}"/>
              </a:ext>
            </a:extLst>
          </p:cNvPr>
          <p:cNvSpPr txBox="1"/>
          <p:nvPr/>
        </p:nvSpPr>
        <p:spPr>
          <a:xfrm>
            <a:off x="755764" y="2953723"/>
            <a:ext cx="10680471" cy="950553"/>
          </a:xfrm>
          <a:prstGeom prst="roundRect">
            <a:avLst>
              <a:gd name="adj" fmla="val 6721"/>
            </a:avLst>
          </a:prstGeom>
          <a:solidFill>
            <a:srgbClr val="0B2265">
              <a:alpha val="10000"/>
            </a:srgbClr>
          </a:solidFill>
          <a:ln w="19050">
            <a:solidFill>
              <a:srgbClr val="0B2265"/>
            </a:solidFill>
          </a:ln>
        </p:spPr>
        <p:txBody>
          <a:bodyPr wrap="square" lIns="252000" rtlCol="0" anchor="ctr">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The up-regulation of inflammatory markers may indicate the observed symptoms are due to a response to bacteria found in EOTRH. </a:t>
            </a:r>
          </a:p>
        </p:txBody>
      </p:sp>
      <p:sp>
        <p:nvSpPr>
          <p:cNvPr id="3" name="TextBox 2">
            <a:extLst>
              <a:ext uri="{FF2B5EF4-FFF2-40B4-BE49-F238E27FC236}">
                <a16:creationId xmlns:a16="http://schemas.microsoft.com/office/drawing/2014/main" id="{227227B8-094C-1DAB-F45F-C82A2A47C438}"/>
              </a:ext>
            </a:extLst>
          </p:cNvPr>
          <p:cNvSpPr txBox="1"/>
          <p:nvPr/>
        </p:nvSpPr>
        <p:spPr>
          <a:xfrm>
            <a:off x="755765" y="4140287"/>
            <a:ext cx="10680471" cy="2202640"/>
          </a:xfrm>
          <a:prstGeom prst="roundRect">
            <a:avLst>
              <a:gd name="adj" fmla="val 6721"/>
            </a:avLst>
          </a:prstGeom>
          <a:solidFill>
            <a:srgbClr val="0B2265">
              <a:alpha val="10000"/>
            </a:srgbClr>
          </a:solidFill>
          <a:ln w="19050">
            <a:solidFill>
              <a:srgbClr val="0B2265"/>
            </a:solidFill>
          </a:ln>
        </p:spPr>
        <p:txBody>
          <a:bodyPr wrap="square" lIns="252000" rtlCol="0" anchor="ctr">
            <a:no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In future for EOTRH, more experiments could be carried out to further understand this reasonably unknown disease. A few ideas include c</a:t>
            </a:r>
            <a:r>
              <a:rPr lang="en-GB" sz="2400" dirty="0">
                <a:latin typeface="Calibri" panose="020F0502020204030204" pitchFamily="34" charset="0"/>
                <a:ea typeface="Calibri" panose="020F0502020204030204" pitchFamily="34" charset="0"/>
                <a:cs typeface="Calibri" panose="020F0502020204030204" pitchFamily="34" charset="0"/>
              </a:rPr>
              <a:t>haracterising dental-derived stem cells in healthy ageing horses and EOTRH, investigating globally the types of bacteria in healthy ageing horses and EOTRH, Quantifying proteomics changes in other important cells and tissues of the tooth effected by EOTRH.</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430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9095-8AD5-C5CC-C479-C71F947E8A57}"/>
              </a:ext>
            </a:extLst>
          </p:cNvPr>
          <p:cNvSpPr>
            <a:spLocks noGrp="1"/>
          </p:cNvSpPr>
          <p:nvPr>
            <p:ph type="title"/>
          </p:nvPr>
        </p:nvSpPr>
        <p:spPr/>
        <p:txBody>
          <a:bodyPr/>
          <a:lstStyle/>
          <a:p>
            <a:r>
              <a:rPr lang="en-GB" dirty="0"/>
              <a:t>Acknowledgments </a:t>
            </a:r>
          </a:p>
        </p:txBody>
      </p:sp>
      <p:sp>
        <p:nvSpPr>
          <p:cNvPr id="3" name="Text Placeholder 2">
            <a:extLst>
              <a:ext uri="{FF2B5EF4-FFF2-40B4-BE49-F238E27FC236}">
                <a16:creationId xmlns:a16="http://schemas.microsoft.com/office/drawing/2014/main" id="{BEE66ABA-9DEB-5C71-541A-80909EB099AB}"/>
              </a:ext>
            </a:extLst>
          </p:cNvPr>
          <p:cNvSpPr>
            <a:spLocks noGrp="1"/>
          </p:cNvSpPr>
          <p:nvPr>
            <p:ph type="body" idx="1"/>
          </p:nvPr>
        </p:nvSpPr>
        <p:spPr>
          <a:xfrm>
            <a:off x="675633" y="1705298"/>
            <a:ext cx="5524540" cy="4525963"/>
          </a:xfrm>
        </p:spPr>
        <p:txBody>
          <a:bodyPr/>
          <a:lstStyle/>
          <a:p>
            <a:r>
              <a:rPr lang="en-AU" sz="1600" b="1" dirty="0"/>
              <a:t>Gerald Leigh Charitable Trust &amp; Beaufort Cottage Educational Trust</a:t>
            </a:r>
          </a:p>
          <a:p>
            <a:pPr lvl="1"/>
            <a:r>
              <a:rPr lang="en-AU" sz="1400" dirty="0"/>
              <a:t>For funding and organising this Summer Scholarship </a:t>
            </a:r>
          </a:p>
          <a:p>
            <a:r>
              <a:rPr lang="en-AU" sz="1600" b="1" dirty="0"/>
              <a:t>University of Liverpool, Institute of Life Course and Medical Science</a:t>
            </a:r>
          </a:p>
          <a:p>
            <a:pPr lvl="1"/>
            <a:r>
              <a:rPr lang="en-AU" sz="1400" dirty="0"/>
              <a:t>Prof. Mandy </a:t>
            </a:r>
            <a:r>
              <a:rPr lang="en-AU" sz="1400" dirty="0" err="1"/>
              <a:t>Peffers</a:t>
            </a:r>
            <a:r>
              <a:rPr lang="en-AU" sz="1400" dirty="0"/>
              <a:t> &amp; Anders Jensen, for and providing unlimited help during the project. Lisa </a:t>
            </a:r>
            <a:r>
              <a:rPr lang="en-AU" sz="1400" dirty="0" err="1"/>
              <a:t>Aldag-Caparrelli</a:t>
            </a:r>
            <a:r>
              <a:rPr lang="en-AU" sz="1400" dirty="0"/>
              <a:t> for being a great lab partner</a:t>
            </a:r>
          </a:p>
          <a:p>
            <a:r>
              <a:rPr lang="en-AU" sz="1600" b="1" dirty="0"/>
              <a:t>North Wales Equine Dental Practice</a:t>
            </a:r>
          </a:p>
          <a:p>
            <a:pPr lvl="1"/>
            <a:r>
              <a:rPr lang="en-AU" sz="1400" dirty="0"/>
              <a:t>Dr. Andy </a:t>
            </a:r>
            <a:r>
              <a:rPr lang="en-AU" sz="1400" dirty="0" err="1"/>
              <a:t>Peffers</a:t>
            </a:r>
            <a:r>
              <a:rPr lang="en-AU" sz="1400" dirty="0"/>
              <a:t>, allowing me to observe incisor extractions and provide diseased samples</a:t>
            </a:r>
          </a:p>
          <a:p>
            <a:pPr>
              <a:lnSpc>
                <a:spcPct val="100000"/>
              </a:lnSpc>
            </a:pPr>
            <a:r>
              <a:rPr lang="en-GB" sz="1600" b="1" dirty="0"/>
              <a:t>University of Liverpool Dental School Research Wing</a:t>
            </a:r>
          </a:p>
          <a:p>
            <a:pPr lvl="1"/>
            <a:r>
              <a:rPr lang="en-GB" sz="1400" dirty="0"/>
              <a:t>Lee Cooper, for allowing the use of his dental lab and equipment</a:t>
            </a:r>
          </a:p>
          <a:p>
            <a:endParaRPr lang="en-AU" sz="1800" dirty="0"/>
          </a:p>
          <a:p>
            <a:endParaRPr lang="en-AU" dirty="0"/>
          </a:p>
        </p:txBody>
      </p:sp>
      <p:cxnSp>
        <p:nvCxnSpPr>
          <p:cNvPr id="4" name="Straight Connector 3">
            <a:extLst>
              <a:ext uri="{FF2B5EF4-FFF2-40B4-BE49-F238E27FC236}">
                <a16:creationId xmlns:a16="http://schemas.microsoft.com/office/drawing/2014/main" id="{74EC92AE-59DE-0DF0-EB0B-4C1844CF40E5}"/>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46B812C-E98B-0BAF-035B-89E7152BC69A}"/>
              </a:ext>
            </a:extLst>
          </p:cNvPr>
          <p:cNvPicPr>
            <a:picLocks noChangeAspect="1"/>
          </p:cNvPicPr>
          <p:nvPr/>
        </p:nvPicPr>
        <p:blipFill rotWithShape="1">
          <a:blip r:embed="rId2"/>
          <a:srcRect l="5845" r="7480"/>
          <a:stretch/>
        </p:blipFill>
        <p:spPr>
          <a:xfrm>
            <a:off x="350552" y="5482004"/>
            <a:ext cx="2305439" cy="776555"/>
          </a:xfrm>
          <a:prstGeom prst="rect">
            <a:avLst/>
          </a:prstGeom>
        </p:spPr>
      </p:pic>
      <p:pic>
        <p:nvPicPr>
          <p:cNvPr id="6" name="Google Shape;183;p25" descr="Logo&#10;&#10;Description automatically generated with medium confidence">
            <a:extLst>
              <a:ext uri="{FF2B5EF4-FFF2-40B4-BE49-F238E27FC236}">
                <a16:creationId xmlns:a16="http://schemas.microsoft.com/office/drawing/2014/main" id="{0E3B0366-E154-BD17-264D-19039C1F2999}"/>
              </a:ext>
            </a:extLst>
          </p:cNvPr>
          <p:cNvPicPr preferRelativeResize="0"/>
          <p:nvPr/>
        </p:nvPicPr>
        <p:blipFill rotWithShape="1">
          <a:blip r:embed="rId3">
            <a:alphaModFix/>
          </a:blip>
          <a:srcRect/>
          <a:stretch/>
        </p:blipFill>
        <p:spPr>
          <a:xfrm>
            <a:off x="2876528" y="5490020"/>
            <a:ext cx="2440522" cy="949092"/>
          </a:xfrm>
          <a:prstGeom prst="rect">
            <a:avLst/>
          </a:prstGeom>
          <a:noFill/>
          <a:ln>
            <a:noFill/>
          </a:ln>
        </p:spPr>
      </p:pic>
      <p:pic>
        <p:nvPicPr>
          <p:cNvPr id="7" name="Picture 6">
            <a:extLst>
              <a:ext uri="{FF2B5EF4-FFF2-40B4-BE49-F238E27FC236}">
                <a16:creationId xmlns:a16="http://schemas.microsoft.com/office/drawing/2014/main" id="{F81CF4AA-51F1-018A-0611-D810A66C1128}"/>
              </a:ext>
            </a:extLst>
          </p:cNvPr>
          <p:cNvPicPr>
            <a:picLocks noChangeAspect="1"/>
          </p:cNvPicPr>
          <p:nvPr/>
        </p:nvPicPr>
        <p:blipFill>
          <a:blip r:embed="rId4"/>
          <a:stretch>
            <a:fillRect/>
          </a:stretch>
        </p:blipFill>
        <p:spPr>
          <a:xfrm>
            <a:off x="5537587" y="5482004"/>
            <a:ext cx="2159228" cy="906511"/>
          </a:xfrm>
          <a:prstGeom prst="rect">
            <a:avLst/>
          </a:prstGeom>
        </p:spPr>
      </p:pic>
      <p:sp>
        <p:nvSpPr>
          <p:cNvPr id="9" name="Title 1">
            <a:extLst>
              <a:ext uri="{FF2B5EF4-FFF2-40B4-BE49-F238E27FC236}">
                <a16:creationId xmlns:a16="http://schemas.microsoft.com/office/drawing/2014/main" id="{9DEF48D8-4789-C1B1-9F86-1B6E5F83536C}"/>
              </a:ext>
            </a:extLst>
          </p:cNvPr>
          <p:cNvSpPr txBox="1">
            <a:spLocks/>
          </p:cNvSpPr>
          <p:nvPr/>
        </p:nvSpPr>
        <p:spPr>
          <a:xfrm>
            <a:off x="571461" y="1223512"/>
            <a:ext cx="9662203" cy="481786"/>
          </a:xfrm>
          <a:prstGeom prst="rect">
            <a:avLst/>
          </a:prstGeom>
        </p:spPr>
        <p:txBody>
          <a:bodyPr vert="horz" lIns="91440" tIns="45720" rIns="91440" bIns="45720" rtlCol="0" anchor="b">
            <a:normAutofit lnSpcReduction="10000"/>
          </a:bodyPr>
          <a:lstStyle>
            <a:defPPr marR="0" lvl="0" algn="l" rtl="0">
              <a:lnSpc>
                <a:spcPct val="100000"/>
              </a:lnSpc>
              <a:spcBef>
                <a:spcPts val="0"/>
              </a:spcBef>
              <a:spcAft>
                <a:spcPts val="0"/>
              </a:spcAft>
            </a:defPPr>
            <a:lvl1pPr defTabSz="914400" eaLnBrk="1" latinLnBrk="0" hangingPunct="1">
              <a:lnSpc>
                <a:spcPct val="85000"/>
              </a:lnSpc>
              <a:spcBef>
                <a:spcPct val="0"/>
              </a:spcBef>
              <a:buClrTx/>
              <a:buNone/>
              <a:defRPr sz="3200" kern="1200" spc="-50" baseline="0">
                <a:solidFill>
                  <a:sysClr val="windowText" lastClr="000000">
                    <a:lumMod val="75000"/>
                    <a:lumOff val="25000"/>
                  </a:sysClr>
                </a:solidFill>
                <a:latin typeface="Calibri Light" panose="020F0302020204030204"/>
                <a:ea typeface="+mj-ea"/>
                <a:cs typeface="+mj-cs"/>
              </a:defRPr>
            </a:lvl1pPr>
          </a:lstStyle>
          <a:p>
            <a:r>
              <a:rPr lang="en-GB" u="sng" dirty="0"/>
              <a:t>Thank you for listening!</a:t>
            </a:r>
          </a:p>
        </p:txBody>
      </p:sp>
      <p:pic>
        <p:nvPicPr>
          <p:cNvPr id="1026" name="Picture 2" descr="Equine Dentistry Services | Equine Dentist Professional Equestrian ...">
            <a:extLst>
              <a:ext uri="{FF2B5EF4-FFF2-40B4-BE49-F238E27FC236}">
                <a16:creationId xmlns:a16="http://schemas.microsoft.com/office/drawing/2014/main" id="{0B54C76C-1D7C-999B-FDEC-FC4E84793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124" y="4099617"/>
            <a:ext cx="3383106" cy="2569448"/>
          </a:xfrm>
          <a:prstGeom prst="roundRect">
            <a:avLst>
              <a:gd name="adj" fmla="val 1141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et advice: is it OK to turn out your horse on frosty grass? - Your Horse">
            <a:extLst>
              <a:ext uri="{FF2B5EF4-FFF2-40B4-BE49-F238E27FC236}">
                <a16:creationId xmlns:a16="http://schemas.microsoft.com/office/drawing/2014/main" id="{51DB7C47-FC50-8B94-91FE-F0CCFE7D64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58" t="12379" r="12379" b="5758"/>
          <a:stretch/>
        </p:blipFill>
        <p:spPr bwMode="auto">
          <a:xfrm>
            <a:off x="7696815" y="1331997"/>
            <a:ext cx="3923724" cy="2493745"/>
          </a:xfrm>
          <a:prstGeom prst="roundRect">
            <a:avLst>
              <a:gd name="adj" fmla="val 10417"/>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391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6A4B5285-B1A3-6735-6ED2-D1B7EBD97214}"/>
              </a:ext>
            </a:extLst>
          </p:cNvPr>
          <p:cNvPicPr>
            <a:picLocks noChangeAspect="1"/>
          </p:cNvPicPr>
          <p:nvPr/>
        </p:nvPicPr>
        <p:blipFill>
          <a:blip r:embed="rId3"/>
          <a:stretch>
            <a:fillRect/>
          </a:stretch>
        </p:blipFill>
        <p:spPr>
          <a:xfrm>
            <a:off x="215900" y="276855"/>
            <a:ext cx="2506134" cy="589289"/>
          </a:xfrm>
          <a:prstGeom prst="rect">
            <a:avLst/>
          </a:prstGeom>
        </p:spPr>
      </p:pic>
      <p:sp>
        <p:nvSpPr>
          <p:cNvPr id="62" name="Google Shape;62;p4"/>
          <p:cNvSpPr txBox="1">
            <a:spLocks noGrp="1"/>
          </p:cNvSpPr>
          <p:nvPr>
            <p:ph type="title"/>
          </p:nvPr>
        </p:nvSpPr>
        <p:spPr>
          <a:xfrm>
            <a:off x="2963863" y="0"/>
            <a:ext cx="6929454" cy="1143000"/>
          </a:xfrm>
          <a:prstGeom prst="rect">
            <a:avLst/>
          </a:prstGeom>
          <a:noFill/>
          <a:ln>
            <a:noFill/>
          </a:ln>
        </p:spPr>
        <p:txBody>
          <a:bodyPr spcFirstLastPara="1" wrap="square" lIns="91425" tIns="45700" rIns="91425" bIns="45700" anchor="ctr" anchorCtr="0">
            <a:noAutofit/>
          </a:bodyPr>
          <a:lstStyle/>
          <a:p>
            <a:pPr algn="l"/>
            <a:r>
              <a:rPr lang="en-GB" dirty="0">
                <a:latin typeface="Calibri" panose="020F0502020204030204" pitchFamily="34" charset="0"/>
                <a:ea typeface="Calibri" panose="020F0502020204030204" pitchFamily="34" charset="0"/>
                <a:cs typeface="Calibri" panose="020F0502020204030204" pitchFamily="34" charset="0"/>
              </a:rPr>
              <a:t>Contents</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63" name="Google Shape;63;p4"/>
          <p:cNvSpPr txBox="1">
            <a:spLocks noGrp="1"/>
          </p:cNvSpPr>
          <p:nvPr>
            <p:ph type="body" idx="4294967295"/>
          </p:nvPr>
        </p:nvSpPr>
        <p:spPr>
          <a:xfrm>
            <a:off x="434976" y="1177340"/>
            <a:ext cx="4013200" cy="5061630"/>
          </a:xfrm>
          <a:prstGeom prst="rect">
            <a:avLst/>
          </a:prstGeom>
          <a:noFill/>
          <a:ln>
            <a:noFill/>
          </a:ln>
        </p:spPr>
        <p:txBody>
          <a:bodyPr spcFirstLastPara="1" wrap="square" lIns="91425" tIns="45700" rIns="91425" bIns="45700" anchor="t" anchorCtr="0">
            <a:noAutofit/>
          </a:bodyPr>
          <a:lstStyle/>
          <a:p>
            <a:pPr marL="482600" indent="-457200">
              <a:lnSpc>
                <a:spcPct val="200000"/>
              </a:lnSpc>
              <a:buClr>
                <a:srgbClr val="CC9900"/>
              </a:buClr>
              <a:buFont typeface="+mj-lt"/>
              <a:buAutoNum type="arabicPeriod"/>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Introduction &amp; Background</a:t>
            </a:r>
          </a:p>
          <a:p>
            <a:pPr marL="482600" indent="-457200">
              <a:lnSpc>
                <a:spcPct val="200000"/>
              </a:lnSpc>
              <a:buClr>
                <a:srgbClr val="CC9900"/>
              </a:buClr>
              <a:buFont typeface="+mj-lt"/>
              <a:buAutoNum type="arabicPeriod"/>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Aims</a:t>
            </a:r>
          </a:p>
          <a:p>
            <a:pPr marL="482600" indent="-457200">
              <a:lnSpc>
                <a:spcPct val="200000"/>
              </a:lnSpc>
              <a:buClr>
                <a:srgbClr val="CC9900"/>
              </a:buClr>
              <a:buFont typeface="+mj-lt"/>
              <a:buAutoNum type="arabicPeriod"/>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Methods</a:t>
            </a:r>
          </a:p>
          <a:p>
            <a:pPr marL="482600" indent="-457200">
              <a:lnSpc>
                <a:spcPct val="200000"/>
              </a:lnSpc>
              <a:buClr>
                <a:srgbClr val="CC9900"/>
              </a:buClr>
              <a:buFont typeface="+mj-lt"/>
              <a:buAutoNum type="arabicPeriod"/>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Results</a:t>
            </a:r>
          </a:p>
          <a:p>
            <a:pPr marL="482600" indent="-457200">
              <a:lnSpc>
                <a:spcPct val="200000"/>
              </a:lnSpc>
              <a:buClr>
                <a:srgbClr val="CC9900"/>
              </a:buClr>
              <a:buFont typeface="+mj-lt"/>
              <a:buAutoNum type="arabicPeriod"/>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Conclusion &amp; Future Work</a:t>
            </a:r>
          </a:p>
          <a:p>
            <a:pPr marL="482600" indent="-457200">
              <a:lnSpc>
                <a:spcPct val="200000"/>
              </a:lnSpc>
              <a:buClr>
                <a:srgbClr val="CC9900"/>
              </a:buClr>
              <a:buFont typeface="+mj-lt"/>
              <a:buAutoNum type="arabicPeriod"/>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Acknowledgments</a:t>
            </a:r>
          </a:p>
        </p:txBody>
      </p:sp>
      <p:pic>
        <p:nvPicPr>
          <p:cNvPr id="5" name="Picture 4">
            <a:extLst>
              <a:ext uri="{FF2B5EF4-FFF2-40B4-BE49-F238E27FC236}">
                <a16:creationId xmlns:a16="http://schemas.microsoft.com/office/drawing/2014/main" id="{4E0D64CB-C81B-E426-4F97-9DD616C5B946}"/>
              </a:ext>
            </a:extLst>
          </p:cNvPr>
          <p:cNvPicPr>
            <a:picLocks noChangeAspect="1"/>
          </p:cNvPicPr>
          <p:nvPr/>
        </p:nvPicPr>
        <p:blipFill rotWithShape="1">
          <a:blip r:embed="rId4"/>
          <a:srcRect b="3951"/>
          <a:stretch/>
        </p:blipFill>
        <p:spPr>
          <a:xfrm>
            <a:off x="8567599" y="1519515"/>
            <a:ext cx="2918713" cy="2067488"/>
          </a:xfrm>
          <a:prstGeom prst="roundRect">
            <a:avLst>
              <a:gd name="adj" fmla="val 7190"/>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EFB5316-49FE-96C3-0071-FBBFEDD30555}"/>
              </a:ext>
            </a:extLst>
          </p:cNvPr>
          <p:cNvPicPr>
            <a:picLocks noChangeAspect="1"/>
          </p:cNvPicPr>
          <p:nvPr/>
        </p:nvPicPr>
        <p:blipFill>
          <a:blip r:embed="rId5"/>
          <a:stretch>
            <a:fillRect/>
          </a:stretch>
        </p:blipFill>
        <p:spPr>
          <a:xfrm>
            <a:off x="4983428" y="1519515"/>
            <a:ext cx="3261642" cy="2067488"/>
          </a:xfrm>
          <a:prstGeom prst="roundRect">
            <a:avLst>
              <a:gd name="adj" fmla="val 5610"/>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AC0F572-C100-2E7F-9B5F-208537BB315F}"/>
              </a:ext>
            </a:extLst>
          </p:cNvPr>
          <p:cNvPicPr>
            <a:picLocks noChangeAspect="1"/>
          </p:cNvPicPr>
          <p:nvPr/>
        </p:nvPicPr>
        <p:blipFill>
          <a:blip r:embed="rId6"/>
          <a:stretch>
            <a:fillRect/>
          </a:stretch>
        </p:blipFill>
        <p:spPr>
          <a:xfrm>
            <a:off x="4983428" y="3708156"/>
            <a:ext cx="3261643" cy="2872989"/>
          </a:xfrm>
          <a:prstGeom prst="roundRect">
            <a:avLst>
              <a:gd name="adj" fmla="val 6816"/>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E1D79EF-66FA-859F-C2DE-4F947A7185A5}"/>
              </a:ext>
            </a:extLst>
          </p:cNvPr>
          <p:cNvPicPr>
            <a:picLocks noChangeAspect="1"/>
          </p:cNvPicPr>
          <p:nvPr/>
        </p:nvPicPr>
        <p:blipFill>
          <a:blip r:embed="rId7"/>
          <a:stretch>
            <a:fillRect/>
          </a:stretch>
        </p:blipFill>
        <p:spPr>
          <a:xfrm>
            <a:off x="8567599" y="3708155"/>
            <a:ext cx="2918713" cy="2872989"/>
          </a:xfrm>
          <a:prstGeom prst="roundRect">
            <a:avLst>
              <a:gd name="adj" fmla="val 5300"/>
            </a:avLst>
          </a:prstGeom>
          <a:effectLst>
            <a:outerShdw blurRad="50800" dist="38100" dir="2700000" algn="tl" rotWithShape="0">
              <a:prstClr val="black">
                <a:alpha val="40000"/>
              </a:prstClr>
            </a:outerShdw>
          </a:effectLst>
        </p:spPr>
      </p:pic>
      <p:cxnSp>
        <p:nvCxnSpPr>
          <p:cNvPr id="4" name="Straight Connector 3">
            <a:extLst>
              <a:ext uri="{FF2B5EF4-FFF2-40B4-BE49-F238E27FC236}">
                <a16:creationId xmlns:a16="http://schemas.microsoft.com/office/drawing/2014/main" id="{82020605-2962-526B-E3EE-7456E220E721}"/>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F65B-B953-C277-8B82-38485537416C}"/>
              </a:ext>
            </a:extLst>
          </p:cNvPr>
          <p:cNvSpPr>
            <a:spLocks noGrp="1"/>
          </p:cNvSpPr>
          <p:nvPr>
            <p:ph type="title"/>
          </p:nvPr>
        </p:nvSpPr>
        <p:spPr/>
        <p:txBody>
          <a:bodyPr/>
          <a:lstStyle/>
          <a:p>
            <a:r>
              <a:rPr lang="en-GB" dirty="0"/>
              <a:t>Background &amp; Introduction</a:t>
            </a:r>
          </a:p>
        </p:txBody>
      </p:sp>
      <p:sp>
        <p:nvSpPr>
          <p:cNvPr id="3" name="Text Placeholder 2">
            <a:extLst>
              <a:ext uri="{FF2B5EF4-FFF2-40B4-BE49-F238E27FC236}">
                <a16:creationId xmlns:a16="http://schemas.microsoft.com/office/drawing/2014/main" id="{C8C1D386-EA71-C03C-5E89-E11EB78AF7B2}"/>
              </a:ext>
            </a:extLst>
          </p:cNvPr>
          <p:cNvSpPr>
            <a:spLocks noGrp="1"/>
          </p:cNvSpPr>
          <p:nvPr>
            <p:ph type="body" idx="1"/>
          </p:nvPr>
        </p:nvSpPr>
        <p:spPr>
          <a:xfrm>
            <a:off x="0" y="1037551"/>
            <a:ext cx="12192000" cy="5810661"/>
          </a:xfrm>
        </p:spPr>
        <p:txBody>
          <a:bodyPr/>
          <a:lstStyle/>
          <a:p>
            <a:pPr>
              <a:buClr>
                <a:srgbClr val="CC9900"/>
              </a:buClr>
              <a:buFont typeface="Wingdings" panose="05000000000000000000" pitchFamily="2" charset="2"/>
              <a:buChar char="Ø"/>
            </a:pPr>
            <a:r>
              <a:rPr lang="en-GB"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is EOTRH?</a:t>
            </a:r>
          </a:p>
          <a:p>
            <a:pPr lvl="1">
              <a:buClr>
                <a:srgbClr val="CC9900"/>
              </a:buClr>
              <a:buFont typeface="Courier New" panose="02070309020205020404" pitchFamily="49" charset="0"/>
              <a:buChar char="o"/>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An equine dental disease, primarily affecting the incisors of older horses (&gt;15Y).</a:t>
            </a:r>
          </a:p>
          <a:p>
            <a:pPr lvl="1">
              <a:buClr>
                <a:srgbClr val="CC9900"/>
              </a:buClr>
              <a:buFont typeface="Courier New" panose="02070309020205020404" pitchFamily="49" charset="0"/>
              <a:buChar char="o"/>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Main effects include </a:t>
            </a:r>
            <a:r>
              <a:rPr lang="en-GB" sz="2000" b="1" dirty="0">
                <a:solidFill>
                  <a:srgbClr val="404040"/>
                </a:solidFill>
                <a:latin typeface="Calibri" panose="020F0502020204030204" pitchFamily="34" charset="0"/>
                <a:ea typeface="Calibri" panose="020F0502020204030204" pitchFamily="34" charset="0"/>
                <a:cs typeface="Calibri" panose="020F0502020204030204" pitchFamily="34" charset="0"/>
              </a:rPr>
              <a:t>resorptive lesions </a:t>
            </a: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and </a:t>
            </a:r>
            <a:r>
              <a:rPr lang="en-GB" sz="2000" b="1" dirty="0">
                <a:solidFill>
                  <a:srgbClr val="404040"/>
                </a:solidFill>
                <a:latin typeface="Calibri" panose="020F0502020204030204" pitchFamily="34" charset="0"/>
                <a:ea typeface="Calibri" panose="020F0502020204030204" pitchFamily="34" charset="0"/>
                <a:cs typeface="Calibri" panose="020F0502020204030204" pitchFamily="34" charset="0"/>
              </a:rPr>
              <a:t>significant </a:t>
            </a:r>
            <a:r>
              <a:rPr lang="en-GB" sz="2000" b="1" dirty="0" err="1">
                <a:solidFill>
                  <a:srgbClr val="404040"/>
                </a:solidFill>
                <a:latin typeface="Calibri" panose="020F0502020204030204" pitchFamily="34" charset="0"/>
                <a:ea typeface="Calibri" panose="020F0502020204030204" pitchFamily="34" charset="0"/>
                <a:cs typeface="Calibri" panose="020F0502020204030204" pitchFamily="34" charset="0"/>
              </a:rPr>
              <a:t>hypercementosis</a:t>
            </a:r>
            <a:r>
              <a:rPr lang="en-GB" sz="20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(HC).</a:t>
            </a:r>
            <a:endParaRPr lang="en-GB" sz="20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buClr>
                <a:srgbClr val="CC9900"/>
              </a:buClr>
              <a:buFont typeface="Wingdings" panose="05000000000000000000" pitchFamily="2" charset="2"/>
              <a:buChar char="Ø"/>
            </a:pPr>
            <a:r>
              <a:rPr lang="en-GB" sz="2400" dirty="0">
                <a:solidFill>
                  <a:srgbClr val="404040"/>
                </a:solidFill>
                <a:latin typeface="Calibri" panose="020F0502020204030204" pitchFamily="34" charset="0"/>
                <a:ea typeface="Calibri" panose="020F0502020204030204" pitchFamily="34" charset="0"/>
                <a:cs typeface="Calibri" panose="020F0502020204030204" pitchFamily="34" charset="0"/>
              </a:rPr>
              <a:t>Importance of EORTH</a:t>
            </a:r>
          </a:p>
          <a:p>
            <a:pPr lvl="1">
              <a:buClr>
                <a:srgbClr val="CC9900"/>
              </a:buClr>
              <a:buFont typeface="Courier New" panose="02070309020205020404" pitchFamily="49" charset="0"/>
              <a:buChar char="o"/>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Decline in welfare for the effected horses.</a:t>
            </a:r>
          </a:p>
          <a:p>
            <a:pPr lvl="1">
              <a:buClr>
                <a:srgbClr val="CC9900"/>
              </a:buClr>
              <a:buFont typeface="Courier New" panose="02070309020205020404" pitchFamily="49" charset="0"/>
              <a:buChar char="o"/>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Severe pain, weight loss and negative behavioural changes develop as a result.</a:t>
            </a:r>
          </a:p>
          <a:p>
            <a:pPr lvl="1">
              <a:buClr>
                <a:srgbClr val="CC9900"/>
              </a:buClr>
              <a:buFont typeface="Courier New" panose="02070309020205020404" pitchFamily="49" charset="0"/>
              <a:buChar char="o"/>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Unknown cause, although several ideas.</a:t>
            </a:r>
          </a:p>
          <a:p>
            <a:pPr>
              <a:buClr>
                <a:srgbClr val="CC9900"/>
              </a:buClr>
              <a:buFont typeface="Wingdings" panose="05000000000000000000" pitchFamily="2" charset="2"/>
              <a:buChar char="Ø"/>
            </a:pPr>
            <a:r>
              <a:rPr lang="en-GB" sz="2400" dirty="0">
                <a:solidFill>
                  <a:srgbClr val="404040"/>
                </a:solidFill>
                <a:latin typeface="Calibri" panose="020F0502020204030204" pitchFamily="34" charset="0"/>
                <a:ea typeface="Calibri" panose="020F0502020204030204" pitchFamily="34" charset="0"/>
                <a:cs typeface="Calibri" panose="020F0502020204030204" pitchFamily="34" charset="0"/>
              </a:rPr>
              <a:t>Current diagnosis</a:t>
            </a:r>
          </a:p>
          <a:p>
            <a:pPr lvl="1">
              <a:buClr>
                <a:srgbClr val="CC9900"/>
              </a:buClr>
              <a:buFont typeface="Courier New" panose="02070309020205020404" pitchFamily="49" charset="0"/>
              <a:buChar char="o"/>
            </a:pPr>
            <a:r>
              <a:rPr lang="en-GB" sz="2000" b="1" dirty="0">
                <a:solidFill>
                  <a:srgbClr val="404040"/>
                </a:solidFill>
                <a:latin typeface="Calibri" panose="020F0502020204030204" pitchFamily="34" charset="0"/>
                <a:ea typeface="Calibri" panose="020F0502020204030204" pitchFamily="34" charset="0"/>
                <a:cs typeface="Calibri" panose="020F0502020204030204" pitchFamily="34" charset="0"/>
              </a:rPr>
              <a:t>Clinical exam</a:t>
            </a: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 supported by </a:t>
            </a:r>
            <a:r>
              <a:rPr lang="en-GB" sz="2000" b="1" dirty="0">
                <a:solidFill>
                  <a:srgbClr val="404040"/>
                </a:solidFill>
                <a:latin typeface="Calibri" panose="020F0502020204030204" pitchFamily="34" charset="0"/>
                <a:ea typeface="Calibri" panose="020F0502020204030204" pitchFamily="34" charset="0"/>
                <a:cs typeface="Calibri" panose="020F0502020204030204" pitchFamily="34" charset="0"/>
              </a:rPr>
              <a:t>radiographs </a:t>
            </a: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 post-extraction micro-CT findings of tooth</a:t>
            </a:r>
          </a:p>
          <a:p>
            <a:pPr marL="571500" lvl="1" indent="0">
              <a:buClr>
                <a:srgbClr val="CC9900"/>
              </a:buClr>
              <a:buNone/>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	resorption and </a:t>
            </a:r>
            <a:r>
              <a:rPr lang="en-GB"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hypercementosis</a:t>
            </a: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a:buClr>
                <a:srgbClr val="CC9900"/>
              </a:buClr>
              <a:buFont typeface="Wingdings" panose="05000000000000000000" pitchFamily="2" charset="2"/>
              <a:buChar char="Ø"/>
            </a:pPr>
            <a:r>
              <a:rPr lang="en-GB" sz="2400" dirty="0">
                <a:solidFill>
                  <a:srgbClr val="404040"/>
                </a:solidFill>
                <a:latin typeface="Calibri" panose="020F0502020204030204" pitchFamily="34" charset="0"/>
                <a:ea typeface="Calibri" panose="020F0502020204030204" pitchFamily="34" charset="0"/>
                <a:cs typeface="Calibri" panose="020F0502020204030204" pitchFamily="34" charset="0"/>
              </a:rPr>
              <a:t>Current treatment</a:t>
            </a:r>
          </a:p>
          <a:p>
            <a:pPr lvl="1">
              <a:buClr>
                <a:srgbClr val="CC9900"/>
              </a:buClr>
              <a:buFont typeface="Courier New" panose="02070309020205020404" pitchFamily="49" charset="0"/>
              <a:buChar char="o"/>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Primary treatment currently is surgical</a:t>
            </a:r>
          </a:p>
          <a:p>
            <a:pPr marL="571500" lvl="1" indent="0">
              <a:buNone/>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	extraction of affected incisors and </a:t>
            </a:r>
          </a:p>
          <a:p>
            <a:pPr marL="571500" lvl="1" indent="0">
              <a:buNone/>
            </a:pPr>
            <a:r>
              <a:rPr lang="en-GB" sz="2000" dirty="0">
                <a:solidFill>
                  <a:srgbClr val="404040"/>
                </a:solidFill>
                <a:latin typeface="Calibri" panose="020F0502020204030204" pitchFamily="34" charset="0"/>
                <a:ea typeface="Calibri" panose="020F0502020204030204" pitchFamily="34" charset="0"/>
                <a:cs typeface="Calibri" panose="020F0502020204030204" pitchFamily="34" charset="0"/>
              </a:rPr>
              <a:t>	debridement of alveolar damage.</a:t>
            </a:r>
          </a:p>
          <a:p>
            <a:endParaRPr lang="en-GB" sz="2400" dirty="0">
              <a:solidFill>
                <a:srgbClr val="404040"/>
              </a:solidFill>
              <a:latin typeface="+mn-lt"/>
            </a:endParaRPr>
          </a:p>
        </p:txBody>
      </p:sp>
      <p:grpSp>
        <p:nvGrpSpPr>
          <p:cNvPr id="4" name="Group 3">
            <a:extLst>
              <a:ext uri="{FF2B5EF4-FFF2-40B4-BE49-F238E27FC236}">
                <a16:creationId xmlns:a16="http://schemas.microsoft.com/office/drawing/2014/main" id="{6F1C3142-FF23-0419-0A06-43CA28787541}"/>
              </a:ext>
            </a:extLst>
          </p:cNvPr>
          <p:cNvGrpSpPr/>
          <p:nvPr/>
        </p:nvGrpSpPr>
        <p:grpSpPr>
          <a:xfrm>
            <a:off x="5781224" y="4591767"/>
            <a:ext cx="5988611" cy="1449318"/>
            <a:chOff x="1560577" y="4011285"/>
            <a:chExt cx="8086343" cy="1956995"/>
          </a:xfrm>
        </p:grpSpPr>
        <p:pic>
          <p:nvPicPr>
            <p:cNvPr id="5" name="Picture 4">
              <a:extLst>
                <a:ext uri="{FF2B5EF4-FFF2-40B4-BE49-F238E27FC236}">
                  <a16:creationId xmlns:a16="http://schemas.microsoft.com/office/drawing/2014/main" id="{195FA4FE-5241-05D9-B64B-1AC28E3B3841}"/>
                </a:ext>
              </a:extLst>
            </p:cNvPr>
            <p:cNvPicPr>
              <a:picLocks noChangeAspect="1"/>
            </p:cNvPicPr>
            <p:nvPr/>
          </p:nvPicPr>
          <p:blipFill rotWithShape="1">
            <a:blip r:embed="rId3">
              <a:extLst>
                <a:ext uri="{28A0092B-C50C-407E-A947-70E740481C1C}">
                  <a14:useLocalDpi xmlns:a14="http://schemas.microsoft.com/office/drawing/2010/main" val="0"/>
                </a:ext>
              </a:extLst>
            </a:blip>
            <a:srcRect l="4138" t="4022" r="74192" b="12310"/>
            <a:stretch/>
          </p:blipFill>
          <p:spPr>
            <a:xfrm>
              <a:off x="1560577" y="4011285"/>
              <a:ext cx="1982723" cy="1956994"/>
            </a:xfrm>
            <a:prstGeom prst="rect">
              <a:avLst/>
            </a:prstGeom>
          </p:spPr>
        </p:pic>
        <p:grpSp>
          <p:nvGrpSpPr>
            <p:cNvPr id="6" name="Group 5">
              <a:extLst>
                <a:ext uri="{FF2B5EF4-FFF2-40B4-BE49-F238E27FC236}">
                  <a16:creationId xmlns:a16="http://schemas.microsoft.com/office/drawing/2014/main" id="{8E20209C-2F96-B268-BA37-06C2284CB196}"/>
                </a:ext>
              </a:extLst>
            </p:cNvPr>
            <p:cNvGrpSpPr/>
            <p:nvPr/>
          </p:nvGrpSpPr>
          <p:grpSpPr>
            <a:xfrm>
              <a:off x="3543301" y="4011286"/>
              <a:ext cx="1954372" cy="1956994"/>
              <a:chOff x="3680539" y="2775298"/>
              <a:chExt cx="2104675" cy="2204574"/>
            </a:xfrm>
          </p:grpSpPr>
          <p:pic>
            <p:nvPicPr>
              <p:cNvPr id="15" name="Picture 14">
                <a:extLst>
                  <a:ext uri="{FF2B5EF4-FFF2-40B4-BE49-F238E27FC236}">
                    <a16:creationId xmlns:a16="http://schemas.microsoft.com/office/drawing/2014/main" id="{7EA14B86-488B-8AC5-B607-424F7319205C}"/>
                  </a:ext>
                </a:extLst>
              </p:cNvPr>
              <p:cNvPicPr>
                <a:picLocks noChangeAspect="1"/>
              </p:cNvPicPr>
              <p:nvPr/>
            </p:nvPicPr>
            <p:blipFill rotWithShape="1">
              <a:blip r:embed="rId3">
                <a:extLst>
                  <a:ext uri="{28A0092B-C50C-407E-A947-70E740481C1C}">
                    <a14:useLocalDpi xmlns:a14="http://schemas.microsoft.com/office/drawing/2010/main" val="0"/>
                  </a:ext>
                </a:extLst>
              </a:blip>
              <a:srcRect l="27367" t="4022" r="52213" b="12310"/>
              <a:stretch/>
            </p:blipFill>
            <p:spPr>
              <a:xfrm>
                <a:off x="3680539" y="2775298"/>
                <a:ext cx="2104675" cy="2204574"/>
              </a:xfrm>
              <a:prstGeom prst="rect">
                <a:avLst/>
              </a:prstGeom>
            </p:spPr>
          </p:pic>
          <p:sp>
            <p:nvSpPr>
              <p:cNvPr id="16" name="Donut 42">
                <a:extLst>
                  <a:ext uri="{FF2B5EF4-FFF2-40B4-BE49-F238E27FC236}">
                    <a16:creationId xmlns:a16="http://schemas.microsoft.com/office/drawing/2014/main" id="{38EBEDE1-1E56-3C46-A837-079750800F58}"/>
                  </a:ext>
                </a:extLst>
              </p:cNvPr>
              <p:cNvSpPr/>
              <p:nvPr/>
            </p:nvSpPr>
            <p:spPr>
              <a:xfrm>
                <a:off x="3970368" y="3004457"/>
                <a:ext cx="695537" cy="1250521"/>
              </a:xfrm>
              <a:prstGeom prst="donut">
                <a:avLst>
                  <a:gd name="adj" fmla="val 3186"/>
                </a:avLst>
              </a:prstGeom>
              <a:solidFill>
                <a:srgbClr val="00B050"/>
              </a:solidFill>
              <a:ln w="15875" cap="flat" cmpd="sng" algn="ctr">
                <a:noFill/>
                <a:prstDash val="solid"/>
              </a:ln>
              <a:effectLst/>
            </p:spPr>
            <p:txBody>
              <a:bodyPr rtlCol="0" anchor="ctr"/>
              <a:lstStyle/>
              <a:p>
                <a:pPr algn="ctr" defTabSz="457200">
                  <a:buClrTx/>
                  <a:defRPr/>
                </a:pPr>
                <a:endParaRPr lang="en-GB" sz="1800" kern="1200">
                  <a:solidFill>
                    <a:prstClr val="white"/>
                  </a:solidFill>
                  <a:latin typeface="Calibri" panose="020F0502020204030204"/>
                  <a:ea typeface="+mn-ea"/>
                  <a:cs typeface="+mn-cs"/>
                </a:endParaRPr>
              </a:p>
            </p:txBody>
          </p:sp>
        </p:grpSp>
        <p:grpSp>
          <p:nvGrpSpPr>
            <p:cNvPr id="7" name="Group 6">
              <a:extLst>
                <a:ext uri="{FF2B5EF4-FFF2-40B4-BE49-F238E27FC236}">
                  <a16:creationId xmlns:a16="http://schemas.microsoft.com/office/drawing/2014/main" id="{A60A5272-4075-4E28-CADC-5062B8AD0C4C}"/>
                </a:ext>
              </a:extLst>
            </p:cNvPr>
            <p:cNvGrpSpPr/>
            <p:nvPr/>
          </p:nvGrpSpPr>
          <p:grpSpPr>
            <a:xfrm>
              <a:off x="5600699" y="4011286"/>
              <a:ext cx="2051139" cy="1956994"/>
              <a:chOff x="6093349" y="2775298"/>
              <a:chExt cx="2034540" cy="2204574"/>
            </a:xfrm>
          </p:grpSpPr>
          <p:pic>
            <p:nvPicPr>
              <p:cNvPr id="12" name="Picture 11">
                <a:extLst>
                  <a:ext uri="{FF2B5EF4-FFF2-40B4-BE49-F238E27FC236}">
                    <a16:creationId xmlns:a16="http://schemas.microsoft.com/office/drawing/2014/main" id="{249C7634-2438-8F83-337F-4BD334DBF091}"/>
                  </a:ext>
                </a:extLst>
              </p:cNvPr>
              <p:cNvPicPr>
                <a:picLocks noChangeAspect="1"/>
              </p:cNvPicPr>
              <p:nvPr/>
            </p:nvPicPr>
            <p:blipFill rotWithShape="1">
              <a:blip r:embed="rId3">
                <a:extLst>
                  <a:ext uri="{28A0092B-C50C-407E-A947-70E740481C1C}">
                    <a14:useLocalDpi xmlns:a14="http://schemas.microsoft.com/office/drawing/2010/main" val="0"/>
                  </a:ext>
                </a:extLst>
              </a:blip>
              <a:srcRect l="50778" t="4022" r="29484" b="12310"/>
              <a:stretch/>
            </p:blipFill>
            <p:spPr>
              <a:xfrm>
                <a:off x="6093349" y="2775298"/>
                <a:ext cx="2034540" cy="2204574"/>
              </a:xfrm>
              <a:prstGeom prst="rect">
                <a:avLst/>
              </a:prstGeom>
            </p:spPr>
          </p:pic>
          <p:sp>
            <p:nvSpPr>
              <p:cNvPr id="13" name="Donut 45">
                <a:extLst>
                  <a:ext uri="{FF2B5EF4-FFF2-40B4-BE49-F238E27FC236}">
                    <a16:creationId xmlns:a16="http://schemas.microsoft.com/office/drawing/2014/main" id="{BF395660-1B25-C2AE-08DC-064CBA716788}"/>
                  </a:ext>
                </a:extLst>
              </p:cNvPr>
              <p:cNvSpPr/>
              <p:nvPr/>
            </p:nvSpPr>
            <p:spPr>
              <a:xfrm>
                <a:off x="6516066" y="3499722"/>
                <a:ext cx="546484" cy="696650"/>
              </a:xfrm>
              <a:prstGeom prst="donut">
                <a:avLst>
                  <a:gd name="adj" fmla="val 3186"/>
                </a:avLst>
              </a:prstGeom>
              <a:solidFill>
                <a:srgbClr val="FF0000"/>
              </a:solidFill>
              <a:ln w="15875" cap="flat" cmpd="sng" algn="ctr">
                <a:noFill/>
                <a:prstDash val="solid"/>
              </a:ln>
              <a:effectLst/>
            </p:spPr>
            <p:txBody>
              <a:bodyPr rtlCol="0" anchor="ctr"/>
              <a:lstStyle/>
              <a:p>
                <a:pPr algn="ctr" defTabSz="457200">
                  <a:buClrTx/>
                  <a:defRPr/>
                </a:pPr>
                <a:endParaRPr lang="en-GB" sz="1800" kern="1200">
                  <a:solidFill>
                    <a:prstClr val="black"/>
                  </a:solidFill>
                  <a:latin typeface="Calibri" panose="020F0502020204030204"/>
                  <a:ea typeface="+mn-ea"/>
                  <a:cs typeface="+mn-cs"/>
                </a:endParaRPr>
              </a:p>
            </p:txBody>
          </p:sp>
          <p:sp>
            <p:nvSpPr>
              <p:cNvPr id="14" name="Donut 46">
                <a:extLst>
                  <a:ext uri="{FF2B5EF4-FFF2-40B4-BE49-F238E27FC236}">
                    <a16:creationId xmlns:a16="http://schemas.microsoft.com/office/drawing/2014/main" id="{C5497016-0DBB-CAC8-CB6C-1890FF233CF0}"/>
                  </a:ext>
                </a:extLst>
              </p:cNvPr>
              <p:cNvSpPr/>
              <p:nvPr/>
            </p:nvSpPr>
            <p:spPr>
              <a:xfrm>
                <a:off x="7306495" y="3176948"/>
                <a:ext cx="623380" cy="717271"/>
              </a:xfrm>
              <a:prstGeom prst="donut">
                <a:avLst>
                  <a:gd name="adj" fmla="val 3186"/>
                </a:avLst>
              </a:prstGeom>
              <a:solidFill>
                <a:srgbClr val="FF0000"/>
              </a:solidFill>
              <a:ln w="15875" cap="flat" cmpd="sng" algn="ctr">
                <a:noFill/>
                <a:prstDash val="solid"/>
              </a:ln>
              <a:effectLst/>
            </p:spPr>
            <p:txBody>
              <a:bodyPr rtlCol="0" anchor="ctr"/>
              <a:lstStyle/>
              <a:p>
                <a:pPr algn="ctr" defTabSz="457200">
                  <a:buClrTx/>
                  <a:defRPr/>
                </a:pPr>
                <a:endParaRPr lang="en-GB" sz="1800" kern="1200">
                  <a:solidFill>
                    <a:prstClr val="black"/>
                  </a:solidFill>
                  <a:latin typeface="Calibri" panose="020F0502020204030204"/>
                  <a:ea typeface="+mn-ea"/>
                  <a:cs typeface="+mn-cs"/>
                </a:endParaRPr>
              </a:p>
            </p:txBody>
          </p:sp>
        </p:grpSp>
        <p:grpSp>
          <p:nvGrpSpPr>
            <p:cNvPr id="8" name="Group 7">
              <a:extLst>
                <a:ext uri="{FF2B5EF4-FFF2-40B4-BE49-F238E27FC236}">
                  <a16:creationId xmlns:a16="http://schemas.microsoft.com/office/drawing/2014/main" id="{1485BF91-AB02-96BD-68F9-06C600903B93}"/>
                </a:ext>
              </a:extLst>
            </p:cNvPr>
            <p:cNvGrpSpPr/>
            <p:nvPr/>
          </p:nvGrpSpPr>
          <p:grpSpPr>
            <a:xfrm>
              <a:off x="7698144" y="4011285"/>
              <a:ext cx="1948776" cy="1956994"/>
              <a:chOff x="8929099" y="2534496"/>
              <a:chExt cx="2033277" cy="2204574"/>
            </a:xfrm>
          </p:grpSpPr>
          <p:pic>
            <p:nvPicPr>
              <p:cNvPr id="9" name="Picture 8">
                <a:extLst>
                  <a:ext uri="{FF2B5EF4-FFF2-40B4-BE49-F238E27FC236}">
                    <a16:creationId xmlns:a16="http://schemas.microsoft.com/office/drawing/2014/main" id="{B899BA8B-1C1F-EC74-BEBA-8EA405E8AB9B}"/>
                  </a:ext>
                </a:extLst>
              </p:cNvPr>
              <p:cNvPicPr>
                <a:picLocks noChangeAspect="1"/>
              </p:cNvPicPr>
              <p:nvPr/>
            </p:nvPicPr>
            <p:blipFill rotWithShape="1">
              <a:blip r:embed="rId3">
                <a:extLst>
                  <a:ext uri="{28A0092B-C50C-407E-A947-70E740481C1C}">
                    <a14:useLocalDpi xmlns:a14="http://schemas.microsoft.com/office/drawing/2010/main" val="0"/>
                  </a:ext>
                </a:extLst>
              </a:blip>
              <a:srcRect l="73732" t="4022" r="6541" b="12310"/>
              <a:stretch/>
            </p:blipFill>
            <p:spPr>
              <a:xfrm>
                <a:off x="8929099" y="2534496"/>
                <a:ext cx="2033277" cy="2204574"/>
              </a:xfrm>
              <a:prstGeom prst="rect">
                <a:avLst/>
              </a:prstGeom>
            </p:spPr>
          </p:pic>
          <p:sp>
            <p:nvSpPr>
              <p:cNvPr id="10" name="Donut 49">
                <a:extLst>
                  <a:ext uri="{FF2B5EF4-FFF2-40B4-BE49-F238E27FC236}">
                    <a16:creationId xmlns:a16="http://schemas.microsoft.com/office/drawing/2014/main" id="{A578C511-5395-1F9C-ADD9-721F58575D65}"/>
                  </a:ext>
                </a:extLst>
              </p:cNvPr>
              <p:cNvSpPr/>
              <p:nvPr/>
            </p:nvSpPr>
            <p:spPr>
              <a:xfrm>
                <a:off x="9080312" y="3393846"/>
                <a:ext cx="819913" cy="890263"/>
              </a:xfrm>
              <a:prstGeom prst="donut">
                <a:avLst>
                  <a:gd name="adj" fmla="val 3186"/>
                </a:avLst>
              </a:prstGeom>
              <a:solidFill>
                <a:srgbClr val="FFC000"/>
              </a:solidFill>
              <a:ln w="15875" cap="flat" cmpd="sng" algn="ctr">
                <a:noFill/>
                <a:prstDash val="solid"/>
              </a:ln>
              <a:effectLst/>
            </p:spPr>
            <p:txBody>
              <a:bodyPr rtlCol="0" anchor="ctr"/>
              <a:lstStyle/>
              <a:p>
                <a:pPr algn="ctr" defTabSz="457200">
                  <a:buClrTx/>
                  <a:defRPr/>
                </a:pPr>
                <a:endParaRPr lang="en-GB" sz="1800" kern="1200">
                  <a:solidFill>
                    <a:prstClr val="black"/>
                  </a:solidFill>
                  <a:latin typeface="Calibri" panose="020F0502020204030204"/>
                  <a:ea typeface="+mn-ea"/>
                  <a:cs typeface="+mn-cs"/>
                </a:endParaRPr>
              </a:p>
            </p:txBody>
          </p:sp>
          <p:sp>
            <p:nvSpPr>
              <p:cNvPr id="11" name="Donut 50">
                <a:extLst>
                  <a:ext uri="{FF2B5EF4-FFF2-40B4-BE49-F238E27FC236}">
                    <a16:creationId xmlns:a16="http://schemas.microsoft.com/office/drawing/2014/main" id="{D2170DD3-5B80-865B-24B3-1C04E5FE9FF2}"/>
                  </a:ext>
                </a:extLst>
              </p:cNvPr>
              <p:cNvSpPr/>
              <p:nvPr/>
            </p:nvSpPr>
            <p:spPr>
              <a:xfrm>
                <a:off x="9795392" y="3116352"/>
                <a:ext cx="954790" cy="1017845"/>
              </a:xfrm>
              <a:prstGeom prst="donut">
                <a:avLst>
                  <a:gd name="adj" fmla="val 3186"/>
                </a:avLst>
              </a:prstGeom>
              <a:solidFill>
                <a:srgbClr val="FFC000"/>
              </a:solidFill>
              <a:ln w="15875" cap="flat" cmpd="sng" algn="ctr">
                <a:noFill/>
                <a:prstDash val="solid"/>
              </a:ln>
              <a:effectLst/>
            </p:spPr>
            <p:txBody>
              <a:bodyPr rtlCol="0" anchor="ctr"/>
              <a:lstStyle/>
              <a:p>
                <a:pPr algn="ctr" defTabSz="457200">
                  <a:buClrTx/>
                  <a:defRPr/>
                </a:pPr>
                <a:endParaRPr lang="en-GB" sz="1800" kern="1200">
                  <a:solidFill>
                    <a:prstClr val="black"/>
                  </a:solidFill>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421E895D-EBC7-0E01-FF29-2777DD504539}"/>
              </a:ext>
            </a:extLst>
          </p:cNvPr>
          <p:cNvSpPr txBox="1"/>
          <p:nvPr/>
        </p:nvSpPr>
        <p:spPr>
          <a:xfrm>
            <a:off x="5947811" y="5887197"/>
            <a:ext cx="1136541" cy="584775"/>
          </a:xfrm>
          <a:prstGeom prst="rect">
            <a:avLst/>
          </a:prstGeom>
          <a:noFill/>
        </p:spPr>
        <p:txBody>
          <a:bodyPr wrap="square" rtlCol="0">
            <a:spAutoFit/>
          </a:bodyPr>
          <a:lstStyle/>
          <a:p>
            <a:pPr algn="ctr" defTabSz="457200">
              <a:buClrTx/>
              <a:defRPr/>
            </a:pPr>
            <a:r>
              <a:rPr lang="en-GB"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Healthy</a:t>
            </a:r>
            <a:r>
              <a:rPr lang="en-GB" sz="3200" kern="1200" dirty="0">
                <a:solidFill>
                  <a:prstClr val="black"/>
                </a:solidFill>
                <a:latin typeface="Candara" panose="020E0502030303020204" pitchFamily="34" charset="0"/>
                <a:ea typeface="+mn-ea"/>
                <a:cs typeface="+mn-cs"/>
              </a:rPr>
              <a:t> </a:t>
            </a:r>
          </a:p>
        </p:txBody>
      </p:sp>
      <p:sp>
        <p:nvSpPr>
          <p:cNvPr id="21" name="TextBox 20">
            <a:extLst>
              <a:ext uri="{FF2B5EF4-FFF2-40B4-BE49-F238E27FC236}">
                <a16:creationId xmlns:a16="http://schemas.microsoft.com/office/drawing/2014/main" id="{EC837CBC-09C9-466E-D150-4AD2271C046F}"/>
              </a:ext>
            </a:extLst>
          </p:cNvPr>
          <p:cNvSpPr txBox="1"/>
          <p:nvPr/>
        </p:nvSpPr>
        <p:spPr>
          <a:xfrm>
            <a:off x="5873044" y="6388452"/>
            <a:ext cx="5804972" cy="430887"/>
          </a:xfrm>
          <a:prstGeom prst="rect">
            <a:avLst/>
          </a:prstGeom>
          <a:noFill/>
        </p:spPr>
        <p:txBody>
          <a:bodyPr wrap="square" rtlCol="0">
            <a:spAutoFit/>
          </a:bodyPr>
          <a:lstStyle/>
          <a:p>
            <a:pPr algn="ctr" defTabSz="457200">
              <a:buClrTx/>
              <a:defRPr/>
            </a:pPr>
            <a:r>
              <a:rPr lang="en-GB" sz="1100" kern="12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Progression of EOTRH in Equine Incisors. Radiographic images obtained from Northeast Equine Veterinary Dental Services.</a:t>
            </a:r>
          </a:p>
        </p:txBody>
      </p:sp>
      <p:sp>
        <p:nvSpPr>
          <p:cNvPr id="25" name="TextBox 24">
            <a:extLst>
              <a:ext uri="{FF2B5EF4-FFF2-40B4-BE49-F238E27FC236}">
                <a16:creationId xmlns:a16="http://schemas.microsoft.com/office/drawing/2014/main" id="{F0CF2570-853F-CD30-B181-7E1279492CD7}"/>
              </a:ext>
            </a:extLst>
          </p:cNvPr>
          <p:cNvSpPr txBox="1"/>
          <p:nvPr/>
        </p:nvSpPr>
        <p:spPr>
          <a:xfrm>
            <a:off x="7219805" y="5900138"/>
            <a:ext cx="1519039" cy="584775"/>
          </a:xfrm>
          <a:prstGeom prst="rect">
            <a:avLst/>
          </a:prstGeom>
          <a:noFill/>
        </p:spPr>
        <p:txBody>
          <a:bodyPr wrap="square" rtlCol="0">
            <a:spAutoFit/>
          </a:bodyPr>
          <a:lstStyle/>
          <a:p>
            <a:pPr algn="ctr" defTabSz="457200">
              <a:buClrTx/>
              <a:defRPr/>
            </a:pPr>
            <a:r>
              <a:rPr lang="en-GB"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Moderate</a:t>
            </a:r>
            <a:r>
              <a:rPr lang="en-GB" sz="3200" kern="1200" dirty="0">
                <a:solidFill>
                  <a:prstClr val="black"/>
                </a:solidFill>
                <a:latin typeface="Candara" panose="020E0502030303020204" pitchFamily="34" charset="0"/>
                <a:ea typeface="+mn-ea"/>
                <a:cs typeface="+mn-cs"/>
              </a:rPr>
              <a:t> </a:t>
            </a:r>
          </a:p>
        </p:txBody>
      </p:sp>
      <p:sp>
        <p:nvSpPr>
          <p:cNvPr id="26" name="TextBox 25">
            <a:extLst>
              <a:ext uri="{FF2B5EF4-FFF2-40B4-BE49-F238E27FC236}">
                <a16:creationId xmlns:a16="http://schemas.microsoft.com/office/drawing/2014/main" id="{AED7DB43-C81F-9AE5-35F5-B62DBB574A93}"/>
              </a:ext>
            </a:extLst>
          </p:cNvPr>
          <p:cNvSpPr txBox="1"/>
          <p:nvPr/>
        </p:nvSpPr>
        <p:spPr>
          <a:xfrm>
            <a:off x="8993161" y="5892222"/>
            <a:ext cx="1136541" cy="584775"/>
          </a:xfrm>
          <a:prstGeom prst="rect">
            <a:avLst/>
          </a:prstGeom>
          <a:noFill/>
        </p:spPr>
        <p:txBody>
          <a:bodyPr wrap="square" rtlCol="0">
            <a:spAutoFit/>
          </a:bodyPr>
          <a:lstStyle/>
          <a:p>
            <a:pPr algn="ctr" defTabSz="457200">
              <a:buClrTx/>
              <a:defRPr/>
            </a:pPr>
            <a:r>
              <a:rPr lang="en-GB"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Severe</a:t>
            </a:r>
            <a:r>
              <a:rPr lang="en-GB" sz="3200" kern="1200" dirty="0">
                <a:solidFill>
                  <a:prstClr val="black"/>
                </a:solidFill>
                <a:latin typeface="Candara" panose="020E0502030303020204" pitchFamily="34" charset="0"/>
                <a:ea typeface="+mn-ea"/>
                <a:cs typeface="+mn-cs"/>
              </a:rPr>
              <a:t> </a:t>
            </a:r>
          </a:p>
        </p:txBody>
      </p:sp>
      <p:sp>
        <p:nvSpPr>
          <p:cNvPr id="27" name="TextBox 26">
            <a:extLst>
              <a:ext uri="{FF2B5EF4-FFF2-40B4-BE49-F238E27FC236}">
                <a16:creationId xmlns:a16="http://schemas.microsoft.com/office/drawing/2014/main" id="{C29CDC83-DCC1-0F94-8564-571857AF39A8}"/>
              </a:ext>
            </a:extLst>
          </p:cNvPr>
          <p:cNvSpPr txBox="1"/>
          <p:nvPr/>
        </p:nvSpPr>
        <p:spPr>
          <a:xfrm>
            <a:off x="10223561" y="5897999"/>
            <a:ext cx="1696904" cy="584775"/>
          </a:xfrm>
          <a:prstGeom prst="rect">
            <a:avLst/>
          </a:prstGeom>
          <a:noFill/>
        </p:spPr>
        <p:txBody>
          <a:bodyPr wrap="square" rtlCol="0">
            <a:spAutoFit/>
          </a:bodyPr>
          <a:lstStyle/>
          <a:p>
            <a:pPr algn="ctr" defTabSz="457200">
              <a:buClrTx/>
              <a:defRPr/>
            </a:pPr>
            <a:r>
              <a:rPr lang="en-GB" sz="2000" kern="1200" dirty="0">
                <a:solidFill>
                  <a:prstClr val="black"/>
                </a:solidFill>
                <a:latin typeface="Candara" panose="020E0502030303020204" pitchFamily="34" charset="0"/>
                <a:ea typeface="+mn-ea"/>
                <a:cs typeface="+mn-cs"/>
              </a:rPr>
              <a:t>Severe (HC)</a:t>
            </a:r>
            <a:r>
              <a:rPr lang="en-GB" sz="3200" kern="1200" dirty="0">
                <a:solidFill>
                  <a:prstClr val="black"/>
                </a:solidFill>
                <a:latin typeface="Candara" panose="020E0502030303020204" pitchFamily="34" charset="0"/>
                <a:ea typeface="+mn-ea"/>
                <a:cs typeface="+mn-cs"/>
              </a:rPr>
              <a:t> </a:t>
            </a:r>
          </a:p>
        </p:txBody>
      </p:sp>
      <p:cxnSp>
        <p:nvCxnSpPr>
          <p:cNvPr id="18" name="Straight Connector 17">
            <a:extLst>
              <a:ext uri="{FF2B5EF4-FFF2-40B4-BE49-F238E27FC236}">
                <a16:creationId xmlns:a16="http://schemas.microsoft.com/office/drawing/2014/main" id="{3132C385-5A1C-8173-EB70-2410CC1B792A}"/>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BB3B4FC-C09E-9AB9-1653-970F8D281673}"/>
              </a:ext>
            </a:extLst>
          </p:cNvPr>
          <p:cNvPicPr>
            <a:picLocks noChangeAspect="1"/>
          </p:cNvPicPr>
          <p:nvPr/>
        </p:nvPicPr>
        <p:blipFill rotWithShape="1">
          <a:blip r:embed="rId4"/>
          <a:srcRect l="6868" t="2200" r="2448" b="4912"/>
          <a:stretch/>
        </p:blipFill>
        <p:spPr>
          <a:xfrm>
            <a:off x="9496901" y="1103151"/>
            <a:ext cx="2691091" cy="2202019"/>
          </a:xfrm>
          <a:prstGeom prst="rect">
            <a:avLst/>
          </a:prstGeom>
        </p:spPr>
      </p:pic>
      <p:pic>
        <p:nvPicPr>
          <p:cNvPr id="23" name="Picture 22">
            <a:extLst>
              <a:ext uri="{FF2B5EF4-FFF2-40B4-BE49-F238E27FC236}">
                <a16:creationId xmlns:a16="http://schemas.microsoft.com/office/drawing/2014/main" id="{9841EA82-C092-F003-5EF9-B26ADDBE740E}"/>
              </a:ext>
            </a:extLst>
          </p:cNvPr>
          <p:cNvPicPr>
            <a:picLocks noChangeAspect="1"/>
          </p:cNvPicPr>
          <p:nvPr/>
        </p:nvPicPr>
        <p:blipFill>
          <a:blip r:embed="rId5"/>
          <a:stretch>
            <a:fillRect/>
          </a:stretch>
        </p:blipFill>
        <p:spPr>
          <a:xfrm>
            <a:off x="10889738" y="3274650"/>
            <a:ext cx="1298254" cy="1262686"/>
          </a:xfrm>
          <a:prstGeom prst="rect">
            <a:avLst/>
          </a:prstGeom>
        </p:spPr>
      </p:pic>
    </p:spTree>
    <p:extLst>
      <p:ext uri="{BB962C8B-B14F-4D97-AF65-F5344CB8AC3E}">
        <p14:creationId xmlns:p14="http://schemas.microsoft.com/office/powerpoint/2010/main" val="58982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56F4-3D55-3742-DECE-7FB1FAC19DFC}"/>
              </a:ext>
            </a:extLst>
          </p:cNvPr>
          <p:cNvSpPr>
            <a:spLocks noGrp="1"/>
          </p:cNvSpPr>
          <p:nvPr>
            <p:ph type="title"/>
          </p:nvPr>
        </p:nvSpPr>
        <p:spPr/>
        <p:txBody>
          <a:bodyPr/>
          <a:lstStyle/>
          <a:p>
            <a:r>
              <a:rPr lang="en-GB" dirty="0"/>
              <a:t>Study Aims</a:t>
            </a:r>
          </a:p>
        </p:txBody>
      </p:sp>
      <p:sp>
        <p:nvSpPr>
          <p:cNvPr id="3" name="Text Placeholder 2">
            <a:extLst>
              <a:ext uri="{FF2B5EF4-FFF2-40B4-BE49-F238E27FC236}">
                <a16:creationId xmlns:a16="http://schemas.microsoft.com/office/drawing/2014/main" id="{FB54AB8F-AF85-9D87-BA69-47450E71B9E8}"/>
              </a:ext>
            </a:extLst>
          </p:cNvPr>
          <p:cNvSpPr>
            <a:spLocks noGrp="1"/>
          </p:cNvSpPr>
          <p:nvPr>
            <p:ph type="body" idx="1"/>
          </p:nvPr>
        </p:nvSpPr>
        <p:spPr>
          <a:xfrm>
            <a:off x="542631" y="4255936"/>
            <a:ext cx="8507851" cy="1835197"/>
          </a:xfrm>
          <a:prstGeom prst="roundRect">
            <a:avLst>
              <a:gd name="adj" fmla="val 4410"/>
            </a:avLst>
          </a:prstGeom>
          <a:solidFill>
            <a:srgbClr val="0B2265">
              <a:alpha val="10000"/>
            </a:srgbClr>
          </a:solidFill>
          <a:ln w="19050">
            <a:solidFill>
              <a:srgbClr val="0B2265"/>
            </a:solidFill>
          </a:ln>
        </p:spPr>
        <p:txBody>
          <a:bodyPr lIns="0" rIns="0" anchor="ctr"/>
          <a:lstStyle/>
          <a:p>
            <a:pPr marL="540000" lvl="1">
              <a:buClr>
                <a:srgbClr val="CC9900"/>
              </a:buClr>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Calibri" panose="020F0502020204030204" pitchFamily="34" charset="0"/>
              </a:rPr>
              <a:t>Identification of the biological changes occurring in cementum.</a:t>
            </a:r>
          </a:p>
          <a:p>
            <a:pPr marL="197100" lvl="1" indent="0">
              <a:buClr>
                <a:srgbClr val="CC9900"/>
              </a:buClr>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540000" lvl="1">
              <a:buClr>
                <a:srgbClr val="CC9900"/>
              </a:buClr>
              <a:buFont typeface="Wingdings" panose="05000000000000000000" pitchFamily="2" charset="2"/>
              <a:buChar char="Ø"/>
            </a:pPr>
            <a:r>
              <a:rPr lang="en-GB" sz="2000" dirty="0">
                <a:latin typeface="Calibri" panose="020F0502020204030204" pitchFamily="34" charset="0"/>
                <a:ea typeface="Calibri" panose="020F0502020204030204" pitchFamily="34" charset="0"/>
                <a:cs typeface="Calibri" panose="020F0502020204030204" pitchFamily="34" charset="0"/>
              </a:rPr>
              <a:t>Increase our understanding of the pathogenesis of EOTRH. </a:t>
            </a:r>
          </a:p>
        </p:txBody>
      </p:sp>
      <p:cxnSp>
        <p:nvCxnSpPr>
          <p:cNvPr id="4" name="Straight Connector 3">
            <a:extLst>
              <a:ext uri="{FF2B5EF4-FFF2-40B4-BE49-F238E27FC236}">
                <a16:creationId xmlns:a16="http://schemas.microsoft.com/office/drawing/2014/main" id="{7DF02E7F-6409-13E9-F28E-3674D23CBA00}"/>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D49E6D-1003-3144-46B2-CAA48577B083}"/>
              </a:ext>
            </a:extLst>
          </p:cNvPr>
          <p:cNvSpPr txBox="1"/>
          <p:nvPr/>
        </p:nvSpPr>
        <p:spPr>
          <a:xfrm>
            <a:off x="520929" y="2203408"/>
            <a:ext cx="10680471" cy="950553"/>
          </a:xfrm>
          <a:prstGeom prst="roundRect">
            <a:avLst>
              <a:gd name="adj" fmla="val 6721"/>
            </a:avLst>
          </a:prstGeom>
          <a:solidFill>
            <a:srgbClr val="0B2265">
              <a:alpha val="10000"/>
            </a:srgbClr>
          </a:solidFill>
          <a:ln w="19050">
            <a:solidFill>
              <a:srgbClr val="0B2265"/>
            </a:solidFill>
          </a:ln>
        </p:spPr>
        <p:txBody>
          <a:bodyPr wrap="square" lIns="252000" rtlCol="0" anchor="ctr">
            <a:noAutofit/>
          </a:bodyPr>
          <a:lstStyle/>
          <a:p>
            <a:r>
              <a:rPr lang="en-GB" sz="2600" dirty="0">
                <a:latin typeface="Calibri" panose="020F0502020204030204" pitchFamily="34" charset="0"/>
                <a:ea typeface="Calibri" panose="020F0502020204030204" pitchFamily="34" charset="0"/>
                <a:cs typeface="Calibri" panose="020F0502020204030204" pitchFamily="34" charset="0"/>
              </a:rPr>
              <a:t>To quantify proteomic changes in tooth cementum between healthy ageing horses and EOTRH-affected horses.</a:t>
            </a:r>
            <a:r>
              <a:rPr lang="en-AU" sz="2600" dirty="0">
                <a:latin typeface="Calibri" panose="020F0502020204030204" pitchFamily="34" charset="0"/>
                <a:ea typeface="Calibri" panose="020F0502020204030204" pitchFamily="34" charset="0"/>
                <a:cs typeface="Calibri" panose="020F0502020204030204" pitchFamily="34" charset="0"/>
              </a:rPr>
              <a:t> </a:t>
            </a:r>
            <a:endParaRPr lang="en-GB" sz="26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5EC04A0-414B-3F4D-B80F-46C0A268D570}"/>
              </a:ext>
            </a:extLst>
          </p:cNvPr>
          <p:cNvSpPr txBox="1"/>
          <p:nvPr/>
        </p:nvSpPr>
        <p:spPr>
          <a:xfrm>
            <a:off x="1358179" y="1469475"/>
            <a:ext cx="2645981" cy="584775"/>
          </a:xfrm>
          <a:prstGeom prst="rect">
            <a:avLst/>
          </a:prstGeom>
          <a:noFill/>
        </p:spPr>
        <p:txBody>
          <a:bodyPr wrap="square" rtlCol="0">
            <a:spAutoFit/>
          </a:bodyPr>
          <a:lstStyle/>
          <a:p>
            <a:r>
              <a:rPr lang="en-AU" sz="3200" dirty="0">
                <a:latin typeface="Calibri" panose="020F0502020204030204" pitchFamily="34" charset="0"/>
                <a:ea typeface="Calibri" panose="020F0502020204030204" pitchFamily="34" charset="0"/>
                <a:cs typeface="Calibri" panose="020F0502020204030204" pitchFamily="34" charset="0"/>
              </a:rPr>
              <a:t>Aim:</a:t>
            </a:r>
            <a:endParaRPr lang="en-GB" sz="32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BD814E8-2B3F-58FD-53C7-CF2539DB7EDE}"/>
              </a:ext>
            </a:extLst>
          </p:cNvPr>
          <p:cNvSpPr txBox="1"/>
          <p:nvPr/>
        </p:nvSpPr>
        <p:spPr>
          <a:xfrm>
            <a:off x="1358179" y="3542841"/>
            <a:ext cx="2645981" cy="584775"/>
          </a:xfrm>
          <a:prstGeom prst="rect">
            <a:avLst/>
          </a:prstGeom>
          <a:noFill/>
        </p:spPr>
        <p:txBody>
          <a:bodyPr wrap="square" rtlCol="0">
            <a:spAutoFit/>
          </a:bodyPr>
          <a:lstStyle/>
          <a:p>
            <a:r>
              <a:rPr lang="en-AU" sz="3200" dirty="0">
                <a:latin typeface="Calibri" panose="020F0502020204030204" pitchFamily="34" charset="0"/>
                <a:ea typeface="Calibri" panose="020F0502020204030204" pitchFamily="34" charset="0"/>
                <a:cs typeface="Calibri" panose="020F0502020204030204" pitchFamily="34" charset="0"/>
              </a:rPr>
              <a:t>To Enable:</a:t>
            </a:r>
            <a:endParaRPr lang="en-GB" sz="3200" dirty="0">
              <a:latin typeface="Calibri" panose="020F0502020204030204" pitchFamily="34" charset="0"/>
              <a:ea typeface="Calibri" panose="020F0502020204030204" pitchFamily="34" charset="0"/>
              <a:cs typeface="Calibri" panose="020F0502020204030204" pitchFamily="34" charset="0"/>
            </a:endParaRPr>
          </a:p>
        </p:txBody>
      </p:sp>
      <p:pic>
        <p:nvPicPr>
          <p:cNvPr id="9" name="Graphic 8" descr="Circle with left arrow with solid fill">
            <a:extLst>
              <a:ext uri="{FF2B5EF4-FFF2-40B4-BE49-F238E27FC236}">
                <a16:creationId xmlns:a16="http://schemas.microsoft.com/office/drawing/2014/main" id="{A8D17C72-B979-E0ED-A081-855C1CBCC3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42631" y="3474274"/>
            <a:ext cx="721912" cy="721912"/>
          </a:xfrm>
          <a:prstGeom prst="rect">
            <a:avLst/>
          </a:prstGeom>
        </p:spPr>
      </p:pic>
      <p:pic>
        <p:nvPicPr>
          <p:cNvPr id="11" name="Graphic 10" descr="Bullseye with solid fill">
            <a:extLst>
              <a:ext uri="{FF2B5EF4-FFF2-40B4-BE49-F238E27FC236}">
                <a16:creationId xmlns:a16="http://schemas.microsoft.com/office/drawing/2014/main" id="{A13FF10E-4B22-50A0-2F7F-14121E3760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631" y="1400906"/>
            <a:ext cx="721912" cy="754921"/>
          </a:xfrm>
          <a:prstGeom prst="rect">
            <a:avLst/>
          </a:prstGeom>
        </p:spPr>
      </p:pic>
      <p:pic>
        <p:nvPicPr>
          <p:cNvPr id="10" name="Google Shape;99;p14">
            <a:extLst>
              <a:ext uri="{FF2B5EF4-FFF2-40B4-BE49-F238E27FC236}">
                <a16:creationId xmlns:a16="http://schemas.microsoft.com/office/drawing/2014/main" id="{3089B2FD-E1EE-6278-9E83-53A9D027D0EE}"/>
              </a:ext>
            </a:extLst>
          </p:cNvPr>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20000"/>
                    </a14:imgEffect>
                  </a14:imgLayer>
                </a14:imgProps>
              </a:ext>
            </a:extLst>
          </a:blip>
          <a:srcRect l="21084" t="33943" r="8329" b="15325"/>
          <a:stretch/>
        </p:blipFill>
        <p:spPr>
          <a:xfrm>
            <a:off x="9393835" y="3704038"/>
            <a:ext cx="2472583" cy="2387095"/>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535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385B01-1746-0137-BF6C-18EE514A73C5}"/>
              </a:ext>
            </a:extLst>
          </p:cNvPr>
          <p:cNvSpPr/>
          <p:nvPr/>
        </p:nvSpPr>
        <p:spPr>
          <a:xfrm>
            <a:off x="-85344" y="2864096"/>
            <a:ext cx="12344400" cy="3048000"/>
          </a:xfrm>
          <a:prstGeom prst="rect">
            <a:avLst/>
          </a:prstGeom>
          <a:solidFill>
            <a:srgbClr val="E6BF5C">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82759FF-7E33-CA43-B6A4-FC30CA18992B}"/>
              </a:ext>
            </a:extLst>
          </p:cNvPr>
          <p:cNvSpPr>
            <a:spLocks noGrp="1"/>
          </p:cNvSpPr>
          <p:nvPr>
            <p:ph type="title"/>
          </p:nvPr>
        </p:nvSpPr>
        <p:spPr/>
        <p:txBody>
          <a:bodyPr/>
          <a:lstStyle/>
          <a:p>
            <a:r>
              <a:rPr lang="en-GB" dirty="0"/>
              <a:t>Methods</a:t>
            </a:r>
          </a:p>
        </p:txBody>
      </p:sp>
      <p:graphicFrame>
        <p:nvGraphicFramePr>
          <p:cNvPr id="7" name="Content Placeholder 3">
            <a:extLst>
              <a:ext uri="{FF2B5EF4-FFF2-40B4-BE49-F238E27FC236}">
                <a16:creationId xmlns:a16="http://schemas.microsoft.com/office/drawing/2014/main" id="{49866954-F60C-D879-7311-339B9ED10B62}"/>
              </a:ext>
            </a:extLst>
          </p:cNvPr>
          <p:cNvGraphicFramePr>
            <a:graphicFrameLocks/>
          </p:cNvGraphicFramePr>
          <p:nvPr>
            <p:extLst>
              <p:ext uri="{D42A27DB-BD31-4B8C-83A1-F6EECF244321}">
                <p14:modId xmlns:p14="http://schemas.microsoft.com/office/powerpoint/2010/main" val="164106269"/>
              </p:ext>
            </p:extLst>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73902FB7-4D5A-CB89-8523-F7B5BFBF2207}"/>
              </a:ext>
            </a:extLst>
          </p:cNvPr>
          <p:cNvGraphicFramePr/>
          <p:nvPr>
            <p:extLst>
              <p:ext uri="{D42A27DB-BD31-4B8C-83A1-F6EECF244321}">
                <p14:modId xmlns:p14="http://schemas.microsoft.com/office/powerpoint/2010/main" val="3073296092"/>
              </p:ext>
            </p:extLst>
          </p:nvPr>
        </p:nvGraphicFramePr>
        <p:xfrm>
          <a:off x="811652" y="2764407"/>
          <a:ext cx="10599175" cy="30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3" name="Straight Connector 2">
            <a:extLst>
              <a:ext uri="{FF2B5EF4-FFF2-40B4-BE49-F238E27FC236}">
                <a16:creationId xmlns:a16="http://schemas.microsoft.com/office/drawing/2014/main" id="{68F83665-3FF3-F0E8-F237-D199AA804CD5}"/>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93AEFC-D0AF-C264-BE03-EC25E802C5A8}"/>
              </a:ext>
            </a:extLst>
          </p:cNvPr>
          <p:cNvSpPr txBox="1"/>
          <p:nvPr/>
        </p:nvSpPr>
        <p:spPr>
          <a:xfrm>
            <a:off x="854287" y="1941344"/>
            <a:ext cx="3687233" cy="523220"/>
          </a:xfrm>
          <a:prstGeom prst="rect">
            <a:avLst/>
          </a:prstGeom>
          <a:noFill/>
        </p:spPr>
        <p:txBody>
          <a:bodyPr wrap="square" rtlCol="0">
            <a:spAutoFit/>
          </a:bodyPr>
          <a:lstStyle/>
          <a:p>
            <a:r>
              <a:rPr lang="en-AU" sz="2800" dirty="0">
                <a:solidFill>
                  <a:srgbClr val="404040"/>
                </a:solidFill>
                <a:latin typeface="Calibri" panose="020F0502020204030204" pitchFamily="34" charset="0"/>
                <a:ea typeface="Calibri" panose="020F0502020204030204" pitchFamily="34" charset="0"/>
                <a:cs typeface="Calibri" panose="020F0502020204030204" pitchFamily="34" charset="0"/>
              </a:rPr>
              <a:t>Process Overview:</a:t>
            </a:r>
            <a:endParaRPr lang="en-GB" sz="2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1333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59FF-7E33-CA43-B6A4-FC30CA18992B}"/>
              </a:ext>
            </a:extLst>
          </p:cNvPr>
          <p:cNvSpPr>
            <a:spLocks noGrp="1"/>
          </p:cNvSpPr>
          <p:nvPr>
            <p:ph type="title"/>
          </p:nvPr>
        </p:nvSpPr>
        <p:spPr/>
        <p:txBody>
          <a:bodyPr/>
          <a:lstStyle/>
          <a:p>
            <a:r>
              <a:rPr lang="en-GB" dirty="0"/>
              <a:t>Methods</a:t>
            </a:r>
          </a:p>
        </p:txBody>
      </p:sp>
      <p:graphicFrame>
        <p:nvGraphicFramePr>
          <p:cNvPr id="6" name="Content Placeholder 3">
            <a:extLst>
              <a:ext uri="{FF2B5EF4-FFF2-40B4-BE49-F238E27FC236}">
                <a16:creationId xmlns:a16="http://schemas.microsoft.com/office/drawing/2014/main" id="{C99C2220-BB31-55F0-A96F-5CD1B788314C}"/>
              </a:ext>
            </a:extLst>
          </p:cNvPr>
          <p:cNvGraphicFramePr>
            <a:graphicFrameLocks/>
          </p:cNvGraphicFramePr>
          <p:nvPr>
            <p:extLst>
              <p:ext uri="{D42A27DB-BD31-4B8C-83A1-F6EECF244321}">
                <p14:modId xmlns:p14="http://schemas.microsoft.com/office/powerpoint/2010/main" val="3581777856"/>
              </p:ext>
            </p:extLst>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84CD6421-A73D-C677-FE83-E5EBC78679A9}"/>
              </a:ext>
            </a:extLst>
          </p:cNvPr>
          <p:cNvSpPr txBox="1">
            <a:spLocks/>
          </p:cNvSpPr>
          <p:nvPr/>
        </p:nvSpPr>
        <p:spPr>
          <a:xfrm>
            <a:off x="167147" y="1683774"/>
            <a:ext cx="11906865" cy="481786"/>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Tx/>
            </a:pPr>
            <a:r>
              <a:rPr lang="en-GB" sz="3200" dirty="0">
                <a:solidFill>
                  <a:sysClr val="windowText" lastClr="000000">
                    <a:lumMod val="75000"/>
                    <a:lumOff val="25000"/>
                  </a:sysClr>
                </a:solidFill>
                <a:latin typeface="Calibri Light" panose="020F0302020204030204"/>
              </a:rPr>
              <a:t>Isolation of Cementum</a:t>
            </a:r>
          </a:p>
        </p:txBody>
      </p:sp>
      <p:sp>
        <p:nvSpPr>
          <p:cNvPr id="11" name="Content Placeholder 6">
            <a:extLst>
              <a:ext uri="{FF2B5EF4-FFF2-40B4-BE49-F238E27FC236}">
                <a16:creationId xmlns:a16="http://schemas.microsoft.com/office/drawing/2014/main" id="{B1B01B60-3594-3433-9048-C0818EF3CC28}"/>
              </a:ext>
            </a:extLst>
          </p:cNvPr>
          <p:cNvSpPr txBox="1">
            <a:spLocks/>
          </p:cNvSpPr>
          <p:nvPr/>
        </p:nvSpPr>
        <p:spPr>
          <a:xfrm>
            <a:off x="1324348" y="2165560"/>
            <a:ext cx="4359382" cy="446071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366092"/>
              </a:buClr>
              <a:buSzPts val="2400"/>
              <a:buFont typeface="Arial"/>
              <a:buChar char="•"/>
              <a:defRPr sz="2400" b="0" i="0" u="none" strike="noStrike" cap="none">
                <a:solidFill>
                  <a:srgbClr val="366092"/>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366092"/>
              </a:buClr>
              <a:buSzPts val="2000"/>
              <a:buFont typeface="Arial"/>
              <a:buChar char="–"/>
              <a:defRPr sz="2000" b="0" i="0" u="none" strike="noStrike" cap="none">
                <a:solidFill>
                  <a:srgbClr val="366092"/>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366092"/>
              </a:buClr>
              <a:buSzPts val="2000"/>
              <a:buFont typeface="Arial"/>
              <a:buChar char="»"/>
              <a:defRPr sz="2000" b="0" i="0" u="none" strike="noStrike" cap="none">
                <a:solidFill>
                  <a:srgbClr val="366092"/>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spcBef>
                <a:spcPts val="1800"/>
              </a:spcBef>
              <a:buNone/>
            </a:pPr>
            <a:r>
              <a:rPr lang="en-GB" sz="1800" dirty="0">
                <a:solidFill>
                  <a:srgbClr val="404040"/>
                </a:solidFill>
              </a:rPr>
              <a:t>Tissue processing workflow</a:t>
            </a:r>
          </a:p>
          <a:p>
            <a:pPr marL="544068" lvl="1">
              <a:spcBef>
                <a:spcPts val="1800"/>
              </a:spcBef>
              <a:buClr>
                <a:srgbClr val="CC9900"/>
              </a:buClr>
              <a:buFont typeface="+mj-lt"/>
              <a:buAutoNum type="arabicPeriod"/>
            </a:pPr>
            <a:r>
              <a:rPr lang="en-GB" sz="1600" dirty="0">
                <a:solidFill>
                  <a:srgbClr val="404040"/>
                </a:solidFill>
              </a:rPr>
              <a:t>Remove adherent soft tissue from the outer surface of the tooth.</a:t>
            </a:r>
          </a:p>
          <a:p>
            <a:pPr marL="544068" lvl="1">
              <a:spcBef>
                <a:spcPts val="1800"/>
              </a:spcBef>
              <a:buClr>
                <a:srgbClr val="CC9900"/>
              </a:buClr>
              <a:buFont typeface="+mj-lt"/>
              <a:buAutoNum type="arabicPeriod"/>
            </a:pPr>
            <a:r>
              <a:rPr lang="en-GB" sz="1600" dirty="0">
                <a:solidFill>
                  <a:srgbClr val="404040"/>
                </a:solidFill>
              </a:rPr>
              <a:t>Alveolar bone is removed.</a:t>
            </a:r>
          </a:p>
          <a:p>
            <a:pPr marL="544068" lvl="1">
              <a:spcBef>
                <a:spcPts val="1800"/>
              </a:spcBef>
              <a:buClr>
                <a:srgbClr val="CC9900"/>
              </a:buClr>
              <a:buFont typeface="+mj-lt"/>
              <a:buAutoNum type="arabicPeriod"/>
            </a:pPr>
            <a:r>
              <a:rPr lang="en-GB" sz="1600" dirty="0">
                <a:solidFill>
                  <a:srgbClr val="404040"/>
                </a:solidFill>
              </a:rPr>
              <a:t>Horizontal cross section of tooth produced with diamond wire</a:t>
            </a:r>
          </a:p>
          <a:p>
            <a:pPr marL="544068" lvl="1">
              <a:spcBef>
                <a:spcPts val="1800"/>
              </a:spcBef>
              <a:buClr>
                <a:srgbClr val="CC9900"/>
              </a:buClr>
              <a:buFont typeface="+mj-lt"/>
              <a:buAutoNum type="arabicPeriod"/>
            </a:pPr>
            <a:r>
              <a:rPr lang="en-GB" sz="1600" dirty="0">
                <a:solidFill>
                  <a:srgbClr val="404040"/>
                </a:solidFill>
              </a:rPr>
              <a:t>Tissue identified with QLF-D.</a:t>
            </a:r>
          </a:p>
          <a:p>
            <a:pPr marL="544068" lvl="1">
              <a:spcBef>
                <a:spcPts val="1800"/>
              </a:spcBef>
              <a:buClr>
                <a:srgbClr val="CC9900"/>
              </a:buClr>
              <a:buFont typeface="+mj-lt"/>
              <a:buAutoNum type="arabicPeriod"/>
            </a:pPr>
            <a:r>
              <a:rPr lang="en-GB" sz="1600" dirty="0">
                <a:solidFill>
                  <a:srgbClr val="404040"/>
                </a:solidFill>
              </a:rPr>
              <a:t>Cut tooth with diamond wire to remove cementum.</a:t>
            </a:r>
          </a:p>
          <a:p>
            <a:pPr marL="544068" lvl="1">
              <a:spcBef>
                <a:spcPts val="1800"/>
              </a:spcBef>
              <a:buClr>
                <a:srgbClr val="CC9900"/>
              </a:buClr>
              <a:buFont typeface="+mj-lt"/>
              <a:buAutoNum type="arabicPeriod"/>
            </a:pPr>
            <a:r>
              <a:rPr lang="en-GB" sz="1600" dirty="0">
                <a:solidFill>
                  <a:srgbClr val="404040"/>
                </a:solidFill>
              </a:rPr>
              <a:t>Crush cementum into powder using </a:t>
            </a:r>
            <a:r>
              <a:rPr lang="en-GB" sz="1600" dirty="0" err="1">
                <a:solidFill>
                  <a:srgbClr val="404040"/>
                </a:solidFill>
              </a:rPr>
              <a:t>mikro-dismembrator</a:t>
            </a:r>
            <a:r>
              <a:rPr lang="en-GB" sz="1600" dirty="0">
                <a:solidFill>
                  <a:srgbClr val="404040"/>
                </a:solidFill>
              </a:rPr>
              <a:t>.</a:t>
            </a:r>
          </a:p>
        </p:txBody>
      </p:sp>
      <p:sp>
        <p:nvSpPr>
          <p:cNvPr id="12" name="TextBox 11">
            <a:extLst>
              <a:ext uri="{FF2B5EF4-FFF2-40B4-BE49-F238E27FC236}">
                <a16:creationId xmlns:a16="http://schemas.microsoft.com/office/drawing/2014/main" id="{10DED730-7466-A2AB-3869-651F265BED2C}"/>
              </a:ext>
            </a:extLst>
          </p:cNvPr>
          <p:cNvSpPr txBox="1"/>
          <p:nvPr/>
        </p:nvSpPr>
        <p:spPr>
          <a:xfrm>
            <a:off x="5724797" y="2128519"/>
            <a:ext cx="3210151" cy="307777"/>
          </a:xfrm>
          <a:prstGeom prst="rect">
            <a:avLst/>
          </a:prstGeom>
          <a:noFill/>
        </p:spPr>
        <p:txBody>
          <a:bodyPr wrap="square" rtlCol="0">
            <a:spAutoFit/>
          </a:bodyPr>
          <a:lstStyle/>
          <a:p>
            <a:pPr algn="ct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Adhering Teeth To Diamond Wire</a:t>
            </a:r>
          </a:p>
        </p:txBody>
      </p:sp>
      <p:sp>
        <p:nvSpPr>
          <p:cNvPr id="13" name="TextBox 12">
            <a:extLst>
              <a:ext uri="{FF2B5EF4-FFF2-40B4-BE49-F238E27FC236}">
                <a16:creationId xmlns:a16="http://schemas.microsoft.com/office/drawing/2014/main" id="{89A16AEC-118A-357B-B176-152554A5FAD4}"/>
              </a:ext>
            </a:extLst>
          </p:cNvPr>
          <p:cNvSpPr txBox="1"/>
          <p:nvPr/>
        </p:nvSpPr>
        <p:spPr>
          <a:xfrm>
            <a:off x="8920743" y="1842769"/>
            <a:ext cx="3058020" cy="307777"/>
          </a:xfrm>
          <a:prstGeom prst="rect">
            <a:avLst/>
          </a:prstGeom>
          <a:noFill/>
        </p:spPr>
        <p:txBody>
          <a:bodyPr wrap="square" rtlCol="0">
            <a:spAutoFit/>
          </a:bodyPr>
          <a:lstStyle/>
          <a:p>
            <a:pPr algn="ct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QLF-D Image Of Equine Incisor</a:t>
            </a:r>
          </a:p>
        </p:txBody>
      </p:sp>
      <p:pic>
        <p:nvPicPr>
          <p:cNvPr id="16" name="Picture 15">
            <a:extLst>
              <a:ext uri="{FF2B5EF4-FFF2-40B4-BE49-F238E27FC236}">
                <a16:creationId xmlns:a16="http://schemas.microsoft.com/office/drawing/2014/main" id="{CD70628E-99DA-28EC-0460-95F682C876FB}"/>
              </a:ext>
            </a:extLst>
          </p:cNvPr>
          <p:cNvPicPr>
            <a:picLocks noChangeAspect="1"/>
          </p:cNvPicPr>
          <p:nvPr/>
        </p:nvPicPr>
        <p:blipFill>
          <a:blip r:embed="rId8"/>
          <a:stretch>
            <a:fillRect/>
          </a:stretch>
        </p:blipFill>
        <p:spPr>
          <a:xfrm>
            <a:off x="313859" y="5649854"/>
            <a:ext cx="808314" cy="670368"/>
          </a:xfrm>
          <a:prstGeom prst="rect">
            <a:avLst/>
          </a:prstGeom>
        </p:spPr>
      </p:pic>
      <p:pic>
        <p:nvPicPr>
          <p:cNvPr id="17" name="Picture 16">
            <a:extLst>
              <a:ext uri="{FF2B5EF4-FFF2-40B4-BE49-F238E27FC236}">
                <a16:creationId xmlns:a16="http://schemas.microsoft.com/office/drawing/2014/main" id="{467B1396-6149-4C1C-07FA-D55F81C189C9}"/>
              </a:ext>
            </a:extLst>
          </p:cNvPr>
          <p:cNvPicPr>
            <a:picLocks noChangeAspect="1"/>
          </p:cNvPicPr>
          <p:nvPr/>
        </p:nvPicPr>
        <p:blipFill rotWithShape="1">
          <a:blip r:embed="rId9"/>
          <a:srcRect l="13009" r="17987"/>
          <a:stretch/>
        </p:blipFill>
        <p:spPr>
          <a:xfrm>
            <a:off x="324377" y="4553339"/>
            <a:ext cx="787279" cy="1008636"/>
          </a:xfrm>
          <a:prstGeom prst="rect">
            <a:avLst/>
          </a:prstGeom>
        </p:spPr>
      </p:pic>
      <p:pic>
        <p:nvPicPr>
          <p:cNvPr id="18" name="Picture 17">
            <a:extLst>
              <a:ext uri="{FF2B5EF4-FFF2-40B4-BE49-F238E27FC236}">
                <a16:creationId xmlns:a16="http://schemas.microsoft.com/office/drawing/2014/main" id="{FC937A21-3597-F7E0-3196-BEFF6A817614}"/>
              </a:ext>
            </a:extLst>
          </p:cNvPr>
          <p:cNvPicPr>
            <a:picLocks noChangeAspect="1"/>
          </p:cNvPicPr>
          <p:nvPr/>
        </p:nvPicPr>
        <p:blipFill>
          <a:blip r:embed="rId10"/>
          <a:stretch>
            <a:fillRect/>
          </a:stretch>
        </p:blipFill>
        <p:spPr>
          <a:xfrm>
            <a:off x="440532" y="3483193"/>
            <a:ext cx="554968" cy="982267"/>
          </a:xfrm>
          <a:prstGeom prst="rect">
            <a:avLst/>
          </a:prstGeom>
        </p:spPr>
      </p:pic>
      <p:pic>
        <p:nvPicPr>
          <p:cNvPr id="19" name="Picture 18">
            <a:extLst>
              <a:ext uri="{FF2B5EF4-FFF2-40B4-BE49-F238E27FC236}">
                <a16:creationId xmlns:a16="http://schemas.microsoft.com/office/drawing/2014/main" id="{6DAD3564-B7C1-1D4F-DB7E-2D7D16AE3B00}"/>
              </a:ext>
            </a:extLst>
          </p:cNvPr>
          <p:cNvPicPr>
            <a:picLocks noChangeAspect="1"/>
          </p:cNvPicPr>
          <p:nvPr/>
        </p:nvPicPr>
        <p:blipFill>
          <a:blip r:embed="rId11"/>
          <a:stretch>
            <a:fillRect/>
          </a:stretch>
        </p:blipFill>
        <p:spPr>
          <a:xfrm>
            <a:off x="358229" y="2307520"/>
            <a:ext cx="719574" cy="1087794"/>
          </a:xfrm>
          <a:prstGeom prst="rect">
            <a:avLst/>
          </a:prstGeom>
        </p:spPr>
      </p:pic>
      <p:cxnSp>
        <p:nvCxnSpPr>
          <p:cNvPr id="3" name="Straight Connector 2">
            <a:extLst>
              <a:ext uri="{FF2B5EF4-FFF2-40B4-BE49-F238E27FC236}">
                <a16:creationId xmlns:a16="http://schemas.microsoft.com/office/drawing/2014/main" id="{4AB7439C-736A-B752-145B-B3D2A8EF8547}"/>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oogle Shape;123;p16">
            <a:extLst>
              <a:ext uri="{FF2B5EF4-FFF2-40B4-BE49-F238E27FC236}">
                <a16:creationId xmlns:a16="http://schemas.microsoft.com/office/drawing/2014/main" id="{6696E818-539A-6795-0DFF-45F86927E150}"/>
              </a:ext>
            </a:extLst>
          </p:cNvPr>
          <p:cNvSpPr txBox="1"/>
          <p:nvPr/>
        </p:nvSpPr>
        <p:spPr>
          <a:xfrm>
            <a:off x="9144371" y="4518659"/>
            <a:ext cx="2628001" cy="3060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dirty="0">
                <a:solidFill>
                  <a:srgbClr val="0000FF"/>
                </a:solidFill>
                <a:latin typeface="Calibri" panose="020F0502020204030204" pitchFamily="34" charset="0"/>
                <a:ea typeface="Calibri" panose="020F0502020204030204" pitchFamily="34" charset="0"/>
                <a:cs typeface="Calibri" panose="020F0502020204030204" pitchFamily="34" charset="0"/>
                <a:sym typeface="Helvetica Neue"/>
              </a:rPr>
              <a:t>Cementum, </a:t>
            </a:r>
            <a:r>
              <a:rPr lang="en-US" sz="1100" dirty="0">
                <a:solidFill>
                  <a:srgbClr val="FF0000"/>
                </a:solidFill>
                <a:latin typeface="Calibri" panose="020F0502020204030204" pitchFamily="34" charset="0"/>
                <a:ea typeface="Calibri" panose="020F0502020204030204" pitchFamily="34" charset="0"/>
                <a:cs typeface="Calibri" panose="020F0502020204030204" pitchFamily="34" charset="0"/>
                <a:sym typeface="Helvetica Neue"/>
              </a:rPr>
              <a:t>Enamel, </a:t>
            </a:r>
            <a:r>
              <a:rPr lang="en-US" sz="1100" dirty="0">
                <a:solidFill>
                  <a:srgbClr val="F1C232"/>
                </a:solidFill>
                <a:latin typeface="Calibri" panose="020F0502020204030204" pitchFamily="34" charset="0"/>
                <a:ea typeface="Calibri" panose="020F0502020204030204" pitchFamily="34" charset="0"/>
                <a:cs typeface="Calibri" panose="020F0502020204030204" pitchFamily="34" charset="0"/>
                <a:sym typeface="Helvetica Neue"/>
              </a:rPr>
              <a:t>Dentine, </a:t>
            </a:r>
            <a:r>
              <a:rPr lang="en-US" sz="1100" b="0" i="0" dirty="0">
                <a:solidFill>
                  <a:srgbClr val="00FF00"/>
                </a:solidFill>
                <a:effectLst/>
                <a:latin typeface="Calibri" panose="020F0502020204030204" pitchFamily="34" charset="0"/>
                <a:ea typeface="Calibri" panose="020F0502020204030204" pitchFamily="34" charset="0"/>
                <a:cs typeface="Calibri" panose="020F0502020204030204" pitchFamily="34" charset="0"/>
              </a:rPr>
              <a:t>Pulp Cavity</a:t>
            </a:r>
            <a:r>
              <a:rPr lang="en-US" sz="1050" b="0" i="0" dirty="0">
                <a:solidFill>
                  <a:srgbClr val="00FF00"/>
                </a:solidFill>
                <a:effectLst/>
                <a:latin typeface="Helvetica Neue" panose="020B0604020202020204" charset="0"/>
                <a:ea typeface="Helvetica Neue" panose="020B0604020202020204" charset="0"/>
                <a:cs typeface="Helvetica Neue" panose="020B0604020202020204" charset="0"/>
              </a:rPr>
              <a:t> </a:t>
            </a:r>
            <a:endParaRPr lang="en-GB" sz="1200" dirty="0">
              <a:effectLst/>
            </a:endParaRPr>
          </a:p>
          <a:p>
            <a:endParaRPr lang="en-US" sz="1200" dirty="0">
              <a:solidFill>
                <a:srgbClr val="F1C232"/>
              </a:solidFill>
              <a:latin typeface="Helvetica Neue"/>
              <a:ea typeface="Helvetica Neue"/>
              <a:cs typeface="Helvetica Neue"/>
              <a:sym typeface="Helvetica Neue"/>
            </a:endParaRPr>
          </a:p>
          <a:p>
            <a:endParaRPr lang="en-US" sz="1200" dirty="0">
              <a:solidFill>
                <a:srgbClr val="F1C232"/>
              </a:solidFill>
              <a:latin typeface="Helvetica Neue"/>
              <a:ea typeface="Helvetica Neue"/>
              <a:cs typeface="Helvetica Neue"/>
              <a:sym typeface="Helvetica Neue"/>
            </a:endParaRPr>
          </a:p>
          <a:p>
            <a:pPr marL="0" lvl="0" indent="0" algn="ctr" rtl="0">
              <a:spcBef>
                <a:spcPts val="0"/>
              </a:spcBef>
              <a:spcAft>
                <a:spcPts val="0"/>
              </a:spcAft>
              <a:buNone/>
            </a:pPr>
            <a:r>
              <a:rPr lang="en-US" sz="1200" dirty="0">
                <a:solidFill>
                  <a:srgbClr val="0000FF"/>
                </a:solidFill>
                <a:latin typeface="Helvetica Neue"/>
                <a:ea typeface="Helvetica Neue"/>
                <a:cs typeface="Helvetica Neue"/>
                <a:sym typeface="Helvetica Neue"/>
              </a:rPr>
              <a:t> </a:t>
            </a:r>
            <a:endParaRPr sz="1200" dirty="0">
              <a:solidFill>
                <a:srgbClr val="0000FF"/>
              </a:solidFill>
              <a:latin typeface="Helvetica Neue"/>
              <a:ea typeface="Helvetica Neue"/>
              <a:cs typeface="Helvetica Neue"/>
              <a:sym typeface="Helvetica Neue"/>
            </a:endParaRPr>
          </a:p>
        </p:txBody>
      </p:sp>
      <p:pic>
        <p:nvPicPr>
          <p:cNvPr id="4" name="Picture 3" descr="A machine with a piece of pizza">
            <a:extLst>
              <a:ext uri="{FF2B5EF4-FFF2-40B4-BE49-F238E27FC236}">
                <a16:creationId xmlns:a16="http://schemas.microsoft.com/office/drawing/2014/main" id="{AB3CEC5F-A25F-A58B-8FAB-3E73C99D49EB}"/>
              </a:ext>
            </a:extLst>
          </p:cNvPr>
          <p:cNvPicPr>
            <a:picLocks noChangeAspect="1"/>
          </p:cNvPicPr>
          <p:nvPr/>
        </p:nvPicPr>
        <p:blipFill rotWithShape="1">
          <a:blip r:embed="rId12"/>
          <a:srcRect l="23925" t="32949" r="33575" b="10597"/>
          <a:stretch/>
        </p:blipFill>
        <p:spPr>
          <a:xfrm rot="5400000">
            <a:off x="6010928" y="2461383"/>
            <a:ext cx="2637887" cy="2628000"/>
          </a:xfrm>
          <a:prstGeom prst="roundRect">
            <a:avLst>
              <a:gd name="adj" fmla="val 5649"/>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51726E1-75DB-8400-4CB3-1300A809CF7E}"/>
              </a:ext>
            </a:extLst>
          </p:cNvPr>
          <p:cNvPicPr>
            <a:picLocks noChangeAspect="1"/>
          </p:cNvPicPr>
          <p:nvPr/>
        </p:nvPicPr>
        <p:blipFill rotWithShape="1">
          <a:blip r:embed="rId13"/>
          <a:srcRect l="2561" r="3192" b="693"/>
          <a:stretch/>
        </p:blipFill>
        <p:spPr>
          <a:xfrm>
            <a:off x="9286230" y="2195193"/>
            <a:ext cx="2327045" cy="2327045"/>
          </a:xfrm>
          <a:prstGeom prst="roundRect">
            <a:avLst>
              <a:gd name="adj" fmla="val 6809"/>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2060A609-D117-FC2C-59ED-F1A72C109F8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4641" t="7451" r="21067" b="2614"/>
          <a:stretch/>
        </p:blipFill>
        <p:spPr>
          <a:xfrm>
            <a:off x="10558420" y="4862809"/>
            <a:ext cx="1319721" cy="1457413"/>
          </a:xfrm>
          <a:prstGeom prst="roundRect">
            <a:avLst>
              <a:gd name="adj" fmla="val 8006"/>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156CC6B-4EAB-98A1-2EE8-8E7F2C1C8CF3}"/>
              </a:ext>
            </a:extLst>
          </p:cNvPr>
          <p:cNvPicPr>
            <a:picLocks noChangeAspect="1"/>
          </p:cNvPicPr>
          <p:nvPr/>
        </p:nvPicPr>
        <p:blipFill rotWithShape="1">
          <a:blip r:embed="rId15"/>
          <a:srcRect l="24942" t="11081" r="35605" b="20562"/>
          <a:stretch/>
        </p:blipFill>
        <p:spPr>
          <a:xfrm>
            <a:off x="9020475" y="4862809"/>
            <a:ext cx="1261717" cy="1457413"/>
          </a:xfrm>
          <a:prstGeom prst="roundRect">
            <a:avLst>
              <a:gd name="adj" fmla="val 8363"/>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D8E1167A-A7B0-0ED8-4264-B6185B8EC524}"/>
              </a:ext>
            </a:extLst>
          </p:cNvPr>
          <p:cNvSpPr txBox="1"/>
          <p:nvPr/>
        </p:nvSpPr>
        <p:spPr>
          <a:xfrm>
            <a:off x="9130260" y="6318495"/>
            <a:ext cx="1042145" cy="307777"/>
          </a:xfrm>
          <a:prstGeom prst="rect">
            <a:avLst/>
          </a:prstGeom>
          <a:noFill/>
        </p:spPr>
        <p:txBody>
          <a:bodyPr wrap="square" rtlCol="0">
            <a:spAutoFit/>
          </a:bodyPr>
          <a:lstStyle/>
          <a:p>
            <a:pPr algn="ctr">
              <a:buClrTx/>
              <a:buFontTx/>
              <a:buNone/>
            </a:pPr>
            <a:r>
              <a:rPr lang="en-GB" kern="1200" dirty="0">
                <a:solidFill>
                  <a:prstClr val="black"/>
                </a:solidFill>
                <a:latin typeface="Calibri" panose="020F0502020204030204"/>
                <a:ea typeface="+mn-ea"/>
                <a:cs typeface="+mn-cs"/>
              </a:rPr>
              <a:t>Healthy</a:t>
            </a:r>
          </a:p>
        </p:txBody>
      </p:sp>
      <p:sp>
        <p:nvSpPr>
          <p:cNvPr id="25" name="TextBox 24">
            <a:extLst>
              <a:ext uri="{FF2B5EF4-FFF2-40B4-BE49-F238E27FC236}">
                <a16:creationId xmlns:a16="http://schemas.microsoft.com/office/drawing/2014/main" id="{DD42A4C0-CB41-F884-6E55-FF6F6EB0CEEC}"/>
              </a:ext>
            </a:extLst>
          </p:cNvPr>
          <p:cNvSpPr txBox="1"/>
          <p:nvPr/>
        </p:nvSpPr>
        <p:spPr>
          <a:xfrm>
            <a:off x="10697207" y="6331774"/>
            <a:ext cx="1042145" cy="307777"/>
          </a:xfrm>
          <a:prstGeom prst="rect">
            <a:avLst/>
          </a:prstGeom>
          <a:noFill/>
        </p:spPr>
        <p:txBody>
          <a:bodyPr wrap="square" rtlCol="0">
            <a:spAutoFit/>
          </a:bodyPr>
          <a:lstStyle/>
          <a:p>
            <a:pPr algn="ctr">
              <a:buClrTx/>
              <a:buFontTx/>
              <a:buNone/>
            </a:pPr>
            <a:r>
              <a:rPr lang="en-GB" kern="1200" dirty="0">
                <a:solidFill>
                  <a:prstClr val="black"/>
                </a:solidFill>
                <a:latin typeface="Calibri" panose="020F0502020204030204"/>
                <a:ea typeface="+mn-ea"/>
                <a:cs typeface="+mn-cs"/>
              </a:rPr>
              <a:t>Diseased</a:t>
            </a:r>
          </a:p>
        </p:txBody>
      </p:sp>
    </p:spTree>
    <p:extLst>
      <p:ext uri="{BB962C8B-B14F-4D97-AF65-F5344CB8AC3E}">
        <p14:creationId xmlns:p14="http://schemas.microsoft.com/office/powerpoint/2010/main" val="20584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59FF-7E33-CA43-B6A4-FC30CA18992B}"/>
              </a:ext>
            </a:extLst>
          </p:cNvPr>
          <p:cNvSpPr>
            <a:spLocks noGrp="1"/>
          </p:cNvSpPr>
          <p:nvPr>
            <p:ph type="title"/>
          </p:nvPr>
        </p:nvSpPr>
        <p:spPr/>
        <p:txBody>
          <a:bodyPr/>
          <a:lstStyle/>
          <a:p>
            <a:r>
              <a:rPr lang="en-GB" dirty="0"/>
              <a:t>Methods</a:t>
            </a:r>
          </a:p>
        </p:txBody>
      </p:sp>
      <p:graphicFrame>
        <p:nvGraphicFramePr>
          <p:cNvPr id="6" name="Content Placeholder 3">
            <a:extLst>
              <a:ext uri="{FF2B5EF4-FFF2-40B4-BE49-F238E27FC236}">
                <a16:creationId xmlns:a16="http://schemas.microsoft.com/office/drawing/2014/main" id="{C99C2220-BB31-55F0-A96F-5CD1B788314C}"/>
              </a:ext>
            </a:extLst>
          </p:cNvPr>
          <p:cNvGraphicFramePr>
            <a:graphicFrameLocks/>
          </p:cNvGraphicFramePr>
          <p:nvPr>
            <p:extLst>
              <p:ext uri="{D42A27DB-BD31-4B8C-83A1-F6EECF244321}">
                <p14:modId xmlns:p14="http://schemas.microsoft.com/office/powerpoint/2010/main" val="2138925102"/>
              </p:ext>
            </p:extLst>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84CD6421-A73D-C677-FE83-E5EBC78679A9}"/>
              </a:ext>
            </a:extLst>
          </p:cNvPr>
          <p:cNvSpPr txBox="1">
            <a:spLocks/>
          </p:cNvSpPr>
          <p:nvPr/>
        </p:nvSpPr>
        <p:spPr>
          <a:xfrm>
            <a:off x="167148" y="1676405"/>
            <a:ext cx="11906865" cy="481786"/>
          </a:xfrm>
          <a:prstGeom prst="rect">
            <a:avLst/>
          </a:prstGeom>
        </p:spPr>
        <p:txBody>
          <a:bodyPr vert="horz" lIns="91440" tIns="45720" rIns="91440" bIns="45720" rtlCol="0" anchor="b">
            <a:normAutofit lnSpcReduction="10000"/>
          </a:bodyPr>
          <a:lstStyle>
            <a:defPPr marR="0" lvl="0" algn="l" rtl="0">
              <a:lnSpc>
                <a:spcPct val="100000"/>
              </a:lnSpc>
              <a:spcBef>
                <a:spcPts val="0"/>
              </a:spcBef>
              <a:spcAft>
                <a:spcPts val="0"/>
              </a:spcAft>
            </a:defPPr>
            <a:lvl1pPr defTabSz="914400" eaLnBrk="1" latinLnBrk="0" hangingPunct="1">
              <a:lnSpc>
                <a:spcPct val="85000"/>
              </a:lnSpc>
              <a:spcBef>
                <a:spcPct val="0"/>
              </a:spcBef>
              <a:buClrTx/>
              <a:buNone/>
              <a:defRPr sz="3200" kern="1200" spc="-50" baseline="0">
                <a:solidFill>
                  <a:sysClr val="windowText" lastClr="000000">
                    <a:lumMod val="75000"/>
                    <a:lumOff val="25000"/>
                  </a:sysClr>
                </a:solidFill>
                <a:latin typeface="Calibri Light" panose="020F0302020204030204"/>
                <a:ea typeface="+mj-ea"/>
                <a:cs typeface="+mj-cs"/>
              </a:defRPr>
            </a:lvl1pPr>
          </a:lstStyle>
          <a:p>
            <a:r>
              <a:rPr lang="en-GB" dirty="0"/>
              <a:t>Protein Extraction</a:t>
            </a:r>
          </a:p>
        </p:txBody>
      </p:sp>
      <p:sp>
        <p:nvSpPr>
          <p:cNvPr id="4" name="TextBox 3">
            <a:extLst>
              <a:ext uri="{FF2B5EF4-FFF2-40B4-BE49-F238E27FC236}">
                <a16:creationId xmlns:a16="http://schemas.microsoft.com/office/drawing/2014/main" id="{A89CB0D0-8A3F-7AB0-7B01-F382E064A3AB}"/>
              </a:ext>
            </a:extLst>
          </p:cNvPr>
          <p:cNvSpPr txBox="1"/>
          <p:nvPr/>
        </p:nvSpPr>
        <p:spPr>
          <a:xfrm>
            <a:off x="248318" y="2276840"/>
            <a:ext cx="3003715" cy="384721"/>
          </a:xfrm>
          <a:prstGeom prst="rect">
            <a:avLst/>
          </a:prstGeom>
          <a:noFill/>
        </p:spPr>
        <p:txBody>
          <a:bodyPr wrap="square" rtlCol="0">
            <a:spAutoFit/>
          </a:bodyPr>
          <a:lstStyle>
            <a:defPPr marR="0" lvl="0" algn="l" rtl="0">
              <a:lnSpc>
                <a:spcPct val="100000"/>
              </a:lnSpc>
              <a:spcBef>
                <a:spcPts val="0"/>
              </a:spcBef>
              <a:spcAft>
                <a:spcPts val="0"/>
              </a:spcAft>
            </a:defPPr>
            <a:lvl1pPr>
              <a:defRPr sz="1900" kern="1200">
                <a:solidFill>
                  <a:srgbClr val="404040"/>
                </a:solidFill>
                <a:latin typeface="+mn-lt"/>
                <a:ea typeface="+mn-ea"/>
                <a:cs typeface="+mn-cs"/>
              </a:defRPr>
            </a:lvl1pPr>
          </a:lstStyle>
          <a:p>
            <a:r>
              <a:rPr lang="en-GB" b="1" dirty="0"/>
              <a:t>1. Hydroxyapatite</a:t>
            </a:r>
          </a:p>
        </p:txBody>
      </p:sp>
      <p:sp>
        <p:nvSpPr>
          <p:cNvPr id="5" name="TextBox 4">
            <a:extLst>
              <a:ext uri="{FF2B5EF4-FFF2-40B4-BE49-F238E27FC236}">
                <a16:creationId xmlns:a16="http://schemas.microsoft.com/office/drawing/2014/main" id="{456436D8-DEEB-1B99-CA85-0971ED5D1A80}"/>
              </a:ext>
            </a:extLst>
          </p:cNvPr>
          <p:cNvSpPr txBox="1"/>
          <p:nvPr/>
        </p:nvSpPr>
        <p:spPr>
          <a:xfrm>
            <a:off x="2923058" y="2276840"/>
            <a:ext cx="4069160" cy="384721"/>
          </a:xfrm>
          <a:prstGeom prst="rect">
            <a:avLst/>
          </a:prstGeom>
          <a:noFill/>
        </p:spPr>
        <p:txBody>
          <a:bodyPr wrap="square" rtlCol="0">
            <a:spAutoFit/>
          </a:bodyPr>
          <a:lstStyle>
            <a:defPPr marR="0" lvl="0" algn="l" rtl="0">
              <a:lnSpc>
                <a:spcPct val="100000"/>
              </a:lnSpc>
              <a:spcBef>
                <a:spcPts val="0"/>
              </a:spcBef>
              <a:spcAft>
                <a:spcPts val="0"/>
              </a:spcAft>
            </a:defPPr>
            <a:lvl1pPr>
              <a:defRPr sz="1900" kern="1200">
                <a:solidFill>
                  <a:srgbClr val="404040"/>
                </a:solidFill>
                <a:latin typeface="+mn-lt"/>
                <a:ea typeface="+mn-ea"/>
                <a:cs typeface="+mn-cs"/>
              </a:defRPr>
            </a:lvl1pPr>
          </a:lstStyle>
          <a:p>
            <a:r>
              <a:rPr lang="en-GB" b="1" dirty="0"/>
              <a:t>2. Proteins interact with HAP</a:t>
            </a:r>
          </a:p>
        </p:txBody>
      </p:sp>
      <p:sp>
        <p:nvSpPr>
          <p:cNvPr id="7" name="TextBox 6">
            <a:extLst>
              <a:ext uri="{FF2B5EF4-FFF2-40B4-BE49-F238E27FC236}">
                <a16:creationId xmlns:a16="http://schemas.microsoft.com/office/drawing/2014/main" id="{1FD0AC54-D6BA-118A-BD9A-63397D238C6B}"/>
              </a:ext>
            </a:extLst>
          </p:cNvPr>
          <p:cNvSpPr txBox="1"/>
          <p:nvPr/>
        </p:nvSpPr>
        <p:spPr>
          <a:xfrm>
            <a:off x="248318" y="4874864"/>
            <a:ext cx="1408981" cy="384721"/>
          </a:xfrm>
          <a:prstGeom prst="rect">
            <a:avLst/>
          </a:prstGeom>
          <a:noFill/>
        </p:spPr>
        <p:txBody>
          <a:bodyPr wrap="square" rtlCol="0">
            <a:spAutoFit/>
          </a:bodyPr>
          <a:lstStyle/>
          <a:p>
            <a:r>
              <a:rPr lang="en-GB" sz="1900" b="1" kern="1200" dirty="0">
                <a:solidFill>
                  <a:srgbClr val="404040"/>
                </a:solidFill>
                <a:latin typeface="+mn-lt"/>
                <a:ea typeface="+mn-ea"/>
                <a:cs typeface="+mn-cs"/>
              </a:rPr>
              <a:t>3. EDTA</a:t>
            </a:r>
          </a:p>
        </p:txBody>
      </p:sp>
      <p:pic>
        <p:nvPicPr>
          <p:cNvPr id="9" name="Picture 8">
            <a:extLst>
              <a:ext uri="{FF2B5EF4-FFF2-40B4-BE49-F238E27FC236}">
                <a16:creationId xmlns:a16="http://schemas.microsoft.com/office/drawing/2014/main" id="{C41FB903-FEDA-88C2-E09F-741A10F399C6}"/>
              </a:ext>
            </a:extLst>
          </p:cNvPr>
          <p:cNvPicPr>
            <a:picLocks noChangeAspect="1"/>
          </p:cNvPicPr>
          <p:nvPr/>
        </p:nvPicPr>
        <p:blipFill rotWithShape="1">
          <a:blip r:embed="rId8"/>
          <a:srcRect l="5799" t="5088" r="5963"/>
          <a:stretch/>
        </p:blipFill>
        <p:spPr>
          <a:xfrm>
            <a:off x="399639" y="2654532"/>
            <a:ext cx="2142082" cy="2016083"/>
          </a:xfrm>
          <a:prstGeom prst="rect">
            <a:avLst/>
          </a:prstGeom>
        </p:spPr>
      </p:pic>
      <p:grpSp>
        <p:nvGrpSpPr>
          <p:cNvPr id="10" name="Group 9">
            <a:extLst>
              <a:ext uri="{FF2B5EF4-FFF2-40B4-BE49-F238E27FC236}">
                <a16:creationId xmlns:a16="http://schemas.microsoft.com/office/drawing/2014/main" id="{DDAFF2EF-9092-6522-DC06-9E7BD571DC3F}"/>
              </a:ext>
            </a:extLst>
          </p:cNvPr>
          <p:cNvGrpSpPr/>
          <p:nvPr/>
        </p:nvGrpSpPr>
        <p:grpSpPr>
          <a:xfrm>
            <a:off x="3957543" y="2887704"/>
            <a:ext cx="1358655" cy="1549737"/>
            <a:chOff x="8934574" y="3002725"/>
            <a:chExt cx="2653087" cy="2495703"/>
          </a:xfrm>
        </p:grpSpPr>
        <p:sp>
          <p:nvSpPr>
            <p:cNvPr id="20" name="Can 18">
              <a:extLst>
                <a:ext uri="{FF2B5EF4-FFF2-40B4-BE49-F238E27FC236}">
                  <a16:creationId xmlns:a16="http://schemas.microsoft.com/office/drawing/2014/main" id="{0725F34D-8D16-06B3-1BAB-2D207067D256}"/>
                </a:ext>
              </a:extLst>
            </p:cNvPr>
            <p:cNvSpPr/>
            <p:nvPr/>
          </p:nvSpPr>
          <p:spPr>
            <a:xfrm>
              <a:off x="9412275" y="3014891"/>
              <a:ext cx="406400" cy="2336800"/>
            </a:xfrm>
            <a:prstGeom prst="ca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n 19">
              <a:extLst>
                <a:ext uri="{FF2B5EF4-FFF2-40B4-BE49-F238E27FC236}">
                  <a16:creationId xmlns:a16="http://schemas.microsoft.com/office/drawing/2014/main" id="{4B26AB63-0D6D-9957-BC47-9C08DB438DC3}"/>
                </a:ext>
              </a:extLst>
            </p:cNvPr>
            <p:cNvSpPr/>
            <p:nvPr/>
          </p:nvSpPr>
          <p:spPr>
            <a:xfrm>
              <a:off x="9838208" y="3014891"/>
              <a:ext cx="406400" cy="2336800"/>
            </a:xfrm>
            <a:prstGeom prst="ca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n 20">
              <a:extLst>
                <a:ext uri="{FF2B5EF4-FFF2-40B4-BE49-F238E27FC236}">
                  <a16:creationId xmlns:a16="http://schemas.microsoft.com/office/drawing/2014/main" id="{3CA6EB84-8F66-410A-8517-48971531AB5B}"/>
                </a:ext>
              </a:extLst>
            </p:cNvPr>
            <p:cNvSpPr/>
            <p:nvPr/>
          </p:nvSpPr>
          <p:spPr>
            <a:xfrm>
              <a:off x="10734650" y="3002725"/>
              <a:ext cx="406400" cy="2336800"/>
            </a:xfrm>
            <a:prstGeom prst="ca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n 21">
              <a:extLst>
                <a:ext uri="{FF2B5EF4-FFF2-40B4-BE49-F238E27FC236}">
                  <a16:creationId xmlns:a16="http://schemas.microsoft.com/office/drawing/2014/main" id="{301605E4-8B78-B85C-1BA0-0C949B901E67}"/>
                </a:ext>
              </a:extLst>
            </p:cNvPr>
            <p:cNvSpPr/>
            <p:nvPr/>
          </p:nvSpPr>
          <p:spPr>
            <a:xfrm>
              <a:off x="10281742" y="3002725"/>
              <a:ext cx="406400" cy="2336800"/>
            </a:xfrm>
            <a:prstGeom prst="ca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8A0B2A55-282F-5DDF-99A4-ED353FE457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9200" b="72254" l="10000" r="90000"/>
                      </a14:imgEffect>
                    </a14:imgLayer>
                  </a14:imgProps>
                </a:ext>
              </a:extLst>
            </a:blip>
            <a:srcRect t="23818" b="22364"/>
            <a:stretch/>
          </p:blipFill>
          <p:spPr>
            <a:xfrm>
              <a:off x="9023754" y="4683738"/>
              <a:ext cx="862385" cy="638165"/>
            </a:xfrm>
            <a:prstGeom prst="rect">
              <a:avLst/>
            </a:prstGeom>
          </p:spPr>
        </p:pic>
        <p:pic>
          <p:nvPicPr>
            <p:cNvPr id="25" name="Picture 24">
              <a:extLst>
                <a:ext uri="{FF2B5EF4-FFF2-40B4-BE49-F238E27FC236}">
                  <a16:creationId xmlns:a16="http://schemas.microsoft.com/office/drawing/2014/main" id="{B7FEE936-5B94-589E-D830-761737700F5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9200" b="72254" l="10000" r="90000"/>
                      </a14:imgEffect>
                    </a14:imgLayer>
                  </a14:imgProps>
                </a:ext>
              </a:extLst>
            </a:blip>
            <a:srcRect t="23818" b="22364"/>
            <a:stretch/>
          </p:blipFill>
          <p:spPr>
            <a:xfrm>
              <a:off x="8934574" y="3641199"/>
              <a:ext cx="862385" cy="638165"/>
            </a:xfrm>
            <a:prstGeom prst="rect">
              <a:avLst/>
            </a:prstGeom>
          </p:spPr>
        </p:pic>
        <p:pic>
          <p:nvPicPr>
            <p:cNvPr id="26" name="Picture 25">
              <a:extLst>
                <a:ext uri="{FF2B5EF4-FFF2-40B4-BE49-F238E27FC236}">
                  <a16:creationId xmlns:a16="http://schemas.microsoft.com/office/drawing/2014/main" id="{04308E51-A503-3ACF-D5E0-DDF6E0D3E34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9200" b="72254" l="10000" r="90000"/>
                      </a14:imgEffect>
                    </a14:imgLayer>
                  </a14:imgProps>
                </a:ext>
              </a:extLst>
            </a:blip>
            <a:srcRect t="23818" b="22364"/>
            <a:stretch/>
          </p:blipFill>
          <p:spPr>
            <a:xfrm>
              <a:off x="10506657" y="3320160"/>
              <a:ext cx="862385" cy="638165"/>
            </a:xfrm>
            <a:prstGeom prst="rect">
              <a:avLst/>
            </a:prstGeom>
          </p:spPr>
        </p:pic>
        <p:pic>
          <p:nvPicPr>
            <p:cNvPr id="27" name="Picture 26">
              <a:extLst>
                <a:ext uri="{FF2B5EF4-FFF2-40B4-BE49-F238E27FC236}">
                  <a16:creationId xmlns:a16="http://schemas.microsoft.com/office/drawing/2014/main" id="{9F60C53A-01C3-C1E6-9FC9-D1AC0BA613A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9200" b="72254" l="10000" r="90000"/>
                      </a14:imgEffect>
                    </a14:imgLayer>
                  </a14:imgProps>
                </a:ext>
              </a:extLst>
            </a:blip>
            <a:srcRect t="23818" b="22364"/>
            <a:stretch/>
          </p:blipFill>
          <p:spPr>
            <a:xfrm>
              <a:off x="10725276" y="4860263"/>
              <a:ext cx="862385" cy="638165"/>
            </a:xfrm>
            <a:prstGeom prst="rect">
              <a:avLst/>
            </a:prstGeom>
          </p:spPr>
        </p:pic>
      </p:grpSp>
      <p:pic>
        <p:nvPicPr>
          <p:cNvPr id="28" name="Picture 27">
            <a:extLst>
              <a:ext uri="{FF2B5EF4-FFF2-40B4-BE49-F238E27FC236}">
                <a16:creationId xmlns:a16="http://schemas.microsoft.com/office/drawing/2014/main" id="{5AAB40FB-C11E-A6D0-3042-36E6D1BB1E20}"/>
              </a:ext>
            </a:extLst>
          </p:cNvPr>
          <p:cNvPicPr>
            <a:picLocks noChangeAspect="1"/>
          </p:cNvPicPr>
          <p:nvPr/>
        </p:nvPicPr>
        <p:blipFill>
          <a:blip r:embed="rId11"/>
          <a:stretch>
            <a:fillRect/>
          </a:stretch>
        </p:blipFill>
        <p:spPr>
          <a:xfrm>
            <a:off x="607166" y="5279690"/>
            <a:ext cx="1722856" cy="1422587"/>
          </a:xfrm>
          <a:prstGeom prst="rect">
            <a:avLst/>
          </a:prstGeom>
        </p:spPr>
      </p:pic>
      <p:pic>
        <p:nvPicPr>
          <p:cNvPr id="29" name="Picture 2" descr="Guanidine for molecular biology, = 99 50-01-1">
            <a:extLst>
              <a:ext uri="{FF2B5EF4-FFF2-40B4-BE49-F238E27FC236}">
                <a16:creationId xmlns:a16="http://schemas.microsoft.com/office/drawing/2014/main" id="{D365EAA3-C167-D426-E465-6E399913A9E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5092" y="5465724"/>
            <a:ext cx="2583304" cy="101717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5C95C18-055D-F6A0-B585-33B254E4E01F}"/>
              </a:ext>
            </a:extLst>
          </p:cNvPr>
          <p:cNvSpPr txBox="1"/>
          <p:nvPr/>
        </p:nvSpPr>
        <p:spPr>
          <a:xfrm>
            <a:off x="2923058" y="4874864"/>
            <a:ext cx="1582340" cy="384721"/>
          </a:xfrm>
          <a:prstGeom prst="rect">
            <a:avLst/>
          </a:prstGeom>
          <a:noFill/>
        </p:spPr>
        <p:txBody>
          <a:bodyPr wrap="square" rtlCol="0">
            <a:spAutoFit/>
          </a:bodyPr>
          <a:lstStyle/>
          <a:p>
            <a:r>
              <a:rPr lang="en-GB" sz="1900" b="1" kern="1200" dirty="0">
                <a:solidFill>
                  <a:srgbClr val="404040"/>
                </a:solidFill>
                <a:latin typeface="+mn-lt"/>
                <a:ea typeface="+mn-ea"/>
                <a:cs typeface="+mn-cs"/>
              </a:rPr>
              <a:t>4. </a:t>
            </a:r>
            <a:r>
              <a:rPr lang="en-GB" sz="1900" b="1" kern="1200" dirty="0" err="1">
                <a:solidFill>
                  <a:srgbClr val="404040"/>
                </a:solidFill>
                <a:latin typeface="+mn-lt"/>
                <a:ea typeface="+mn-ea"/>
                <a:cs typeface="+mn-cs"/>
              </a:rPr>
              <a:t>GnHCl</a:t>
            </a:r>
            <a:endParaRPr lang="en-GB" sz="1900" b="1" kern="1200" dirty="0">
              <a:solidFill>
                <a:srgbClr val="404040"/>
              </a:solidFill>
              <a:latin typeface="+mn-lt"/>
              <a:ea typeface="+mn-ea"/>
              <a:cs typeface="+mn-cs"/>
            </a:endParaRPr>
          </a:p>
        </p:txBody>
      </p:sp>
      <p:sp>
        <p:nvSpPr>
          <p:cNvPr id="36" name="Content Placeholder 3">
            <a:extLst>
              <a:ext uri="{FF2B5EF4-FFF2-40B4-BE49-F238E27FC236}">
                <a16:creationId xmlns:a16="http://schemas.microsoft.com/office/drawing/2014/main" id="{1CE9FAF5-09AD-8244-FD77-6A6496809503}"/>
              </a:ext>
            </a:extLst>
          </p:cNvPr>
          <p:cNvSpPr txBox="1">
            <a:spLocks/>
          </p:cNvSpPr>
          <p:nvPr/>
        </p:nvSpPr>
        <p:spPr>
          <a:xfrm>
            <a:off x="6732021" y="2158191"/>
            <a:ext cx="5132030" cy="4277972"/>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10000"/>
              </a:lnSpc>
              <a:spcBef>
                <a:spcPts val="1200"/>
              </a:spcBef>
              <a:spcAft>
                <a:spcPts val="200"/>
              </a:spcAft>
              <a:buClr>
                <a:srgbClr val="B26B02"/>
              </a:buClr>
              <a:buSzPct val="100000"/>
              <a:buFont typeface="+mj-lt"/>
              <a:buAutoNum type="arabicPeriod"/>
              <a:tabLst/>
              <a:defRPr/>
            </a:pPr>
            <a:r>
              <a:rPr kumimoji="0" lang="en-GB" sz="20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rPr>
              <a:t>Mineral Content</a:t>
            </a:r>
          </a:p>
          <a:p>
            <a:pPr marL="720000" marR="0" lvl="1" indent="-180000" algn="l" defTabSz="914400" rtl="0" eaLnBrk="1" fontAlgn="auto" latinLnBrk="0" hangingPunct="1">
              <a:lnSpc>
                <a:spcPct val="110000"/>
              </a:lnSpc>
              <a:spcBef>
                <a:spcPts val="200"/>
              </a:spcBef>
              <a:spcAft>
                <a:spcPts val="400"/>
              </a:spcAft>
              <a:buClr>
                <a:srgbClr val="B26B02"/>
              </a:buClr>
              <a:buSzTx/>
              <a:buFont typeface="Calibri" pitchFamily="34" charset="0"/>
              <a:buChar char="◦"/>
              <a:tabLst/>
              <a:defRPr/>
            </a:pPr>
            <a:r>
              <a:rPr kumimoji="0" lang="en-GB"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rPr>
              <a:t>Hard dental tissues consist of a complex organisation of minerals called hydroxyapatite. </a:t>
            </a:r>
          </a:p>
          <a:p>
            <a:pPr marL="342900" marR="0" lvl="0" indent="-342900" algn="l" defTabSz="914400" rtl="0" eaLnBrk="1" fontAlgn="auto" latinLnBrk="0" hangingPunct="1">
              <a:lnSpc>
                <a:spcPct val="110000"/>
              </a:lnSpc>
              <a:spcBef>
                <a:spcPts val="1200"/>
              </a:spcBef>
              <a:spcAft>
                <a:spcPts val="200"/>
              </a:spcAft>
              <a:buClr>
                <a:srgbClr val="B26B02"/>
              </a:buClr>
              <a:buSzPct val="100000"/>
              <a:buFont typeface="+mj-lt"/>
              <a:buAutoNum type="arabicPeriod"/>
              <a:tabLst/>
              <a:defRPr/>
            </a:pPr>
            <a:r>
              <a:rPr kumimoji="0" lang="en-GB" sz="20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rPr>
              <a:t>Mineral-Protein Interaction</a:t>
            </a:r>
          </a:p>
          <a:p>
            <a:pPr marL="720000" lvl="1" indent="-180000">
              <a:lnSpc>
                <a:spcPct val="110000"/>
              </a:lnSpc>
              <a:buClr>
                <a:srgbClr val="B26B02"/>
              </a:buClr>
              <a:defRPr/>
            </a:pP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Proteins bind to HAP by forming strong hydrogen bonds with them.</a:t>
            </a:r>
          </a:p>
          <a:p>
            <a:pPr marL="720000" lvl="1" indent="-180000">
              <a:lnSpc>
                <a:spcPct val="110000"/>
              </a:lnSpc>
              <a:buClr>
                <a:srgbClr val="B26B02"/>
              </a:buClr>
              <a:defRPr/>
            </a:pP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This means proteins are difficult to solubilise.</a:t>
            </a:r>
          </a:p>
          <a:p>
            <a:pPr marL="457200" marR="0" lvl="0" indent="-457200" algn="l" defTabSz="914400" rtl="0" eaLnBrk="1" fontAlgn="auto" latinLnBrk="0" hangingPunct="1">
              <a:lnSpc>
                <a:spcPct val="110000"/>
              </a:lnSpc>
              <a:spcBef>
                <a:spcPts val="1200"/>
              </a:spcBef>
              <a:spcAft>
                <a:spcPts val="200"/>
              </a:spcAft>
              <a:buClr>
                <a:srgbClr val="B26B02"/>
              </a:buClr>
              <a:buSzPct val="100000"/>
              <a:buFont typeface="+mj-lt"/>
              <a:buAutoNum type="arabicPeriod"/>
              <a:tabLst/>
              <a:defRPr/>
            </a:pPr>
            <a:r>
              <a:rPr kumimoji="0" lang="en-GB" sz="20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rPr>
              <a:t>EDTA and </a:t>
            </a:r>
            <a:r>
              <a:rPr kumimoji="0" lang="en-GB" sz="2000" b="0" i="0" u="none" strike="noStrike" kern="1200" cap="none" spc="0" normalizeH="0" baseline="0" noProof="0" dirty="0" err="1">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rPr>
              <a:t>GnHCl</a:t>
            </a:r>
            <a:r>
              <a:rPr kumimoji="0" lang="en-GB" sz="20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rPr>
              <a:t> Extraction</a:t>
            </a:r>
          </a:p>
          <a:p>
            <a:pPr marL="720000" lvl="1" indent="-180000" fontAlgn="auto">
              <a:lnSpc>
                <a:spcPct val="110000"/>
              </a:lnSpc>
              <a:buClr>
                <a:srgbClr val="B26B02"/>
              </a:buClr>
              <a:buSzTx/>
              <a:tabLst/>
              <a:defRPr/>
            </a:pP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EDTA is a chelating compound, which removes minerals by forming strong bonds with them.</a:t>
            </a:r>
          </a:p>
          <a:p>
            <a:pPr marL="720000" lvl="1" indent="-180000" fontAlgn="auto">
              <a:lnSpc>
                <a:spcPct val="110000"/>
              </a:lnSpc>
              <a:buClr>
                <a:srgbClr val="B26B02"/>
              </a:buClr>
              <a:buSzTx/>
              <a:tabLst/>
              <a:defRPr/>
            </a:pP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Guanidine Hydrochloride (</a:t>
            </a:r>
            <a:r>
              <a:rPr lang="en-GB" dirty="0" err="1">
                <a:solidFill>
                  <a:srgbClr val="404040"/>
                </a:solidFill>
                <a:latin typeface="Calibri" panose="020F0502020204030204" pitchFamily="34" charset="0"/>
                <a:ea typeface="Calibri" panose="020F0502020204030204" pitchFamily="34" charset="0"/>
                <a:cs typeface="Calibri" panose="020F0502020204030204" pitchFamily="34" charset="0"/>
              </a:rPr>
              <a:t>GnHCl</a:t>
            </a: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 is a chaotropic detergent used to solubilise proteins.</a:t>
            </a:r>
          </a:p>
          <a:p>
            <a:pPr marL="902880" lvl="2" indent="-180000">
              <a:lnSpc>
                <a:spcPct val="110000"/>
              </a:lnSpc>
              <a:buClr>
                <a:srgbClr val="B26B02"/>
              </a:buClr>
              <a:defRPr/>
            </a:pPr>
            <a:r>
              <a:rPr lang="en-GB" dirty="0" err="1">
                <a:solidFill>
                  <a:srgbClr val="404040"/>
                </a:solidFill>
                <a:latin typeface="Calibri" panose="020F0502020204030204" pitchFamily="34" charset="0"/>
                <a:ea typeface="Calibri" panose="020F0502020204030204" pitchFamily="34" charset="0"/>
                <a:cs typeface="Calibri" panose="020F0502020204030204" pitchFamily="34" charset="0"/>
              </a:rPr>
              <a:t>Chaotrope</a:t>
            </a:r>
            <a:r>
              <a:rPr lang="en-GB" dirty="0">
                <a:solidFill>
                  <a:srgbClr val="404040"/>
                </a:solidFill>
                <a:latin typeface="Calibri" panose="020F0502020204030204" pitchFamily="34" charset="0"/>
                <a:ea typeface="Calibri" panose="020F0502020204030204" pitchFamily="34" charset="0"/>
                <a:cs typeface="Calibri" panose="020F0502020204030204" pitchFamily="34" charset="0"/>
              </a:rPr>
              <a:t> = able to break hydrogen bonds</a:t>
            </a:r>
          </a:p>
        </p:txBody>
      </p:sp>
      <p:cxnSp>
        <p:nvCxnSpPr>
          <p:cNvPr id="3" name="Straight Connector 2">
            <a:extLst>
              <a:ext uri="{FF2B5EF4-FFF2-40B4-BE49-F238E27FC236}">
                <a16:creationId xmlns:a16="http://schemas.microsoft.com/office/drawing/2014/main" id="{1266D037-27D6-9406-01D8-A0CE5262B8AA}"/>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2DF24085-14DC-8788-36B9-465821E0C82A}"/>
              </a:ext>
            </a:extLst>
          </p:cNvPr>
          <p:cNvCxnSpPr>
            <a:endCxn id="25" idx="1"/>
          </p:cNvCxnSpPr>
          <p:nvPr/>
        </p:nvCxnSpPr>
        <p:spPr>
          <a:xfrm rot="16200000" flipH="1">
            <a:off x="3357428" y="2882195"/>
            <a:ext cx="827778" cy="37245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ight Brace 15">
            <a:extLst>
              <a:ext uri="{FF2B5EF4-FFF2-40B4-BE49-F238E27FC236}">
                <a16:creationId xmlns:a16="http://schemas.microsoft.com/office/drawing/2014/main" id="{17724CF8-200C-F8EC-CFDA-0F012CE40803}"/>
              </a:ext>
            </a:extLst>
          </p:cNvPr>
          <p:cNvSpPr/>
          <p:nvPr/>
        </p:nvSpPr>
        <p:spPr>
          <a:xfrm>
            <a:off x="5204242" y="2887704"/>
            <a:ext cx="208119" cy="15497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8" name="Connector: Elbow 37">
            <a:extLst>
              <a:ext uri="{FF2B5EF4-FFF2-40B4-BE49-F238E27FC236}">
                <a16:creationId xmlns:a16="http://schemas.microsoft.com/office/drawing/2014/main" id="{205D52EE-0345-36C2-9656-E3199BC54C50}"/>
              </a:ext>
            </a:extLst>
          </p:cNvPr>
          <p:cNvCxnSpPr/>
          <p:nvPr/>
        </p:nvCxnSpPr>
        <p:spPr>
          <a:xfrm rot="5400000">
            <a:off x="5312966" y="2897413"/>
            <a:ext cx="1025917" cy="540152"/>
          </a:xfrm>
          <a:prstGeom prst="bentConnector3">
            <a:avLst>
              <a:gd name="adj1" fmla="val 9964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454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59FF-7E33-CA43-B6A4-FC30CA18992B}"/>
              </a:ext>
            </a:extLst>
          </p:cNvPr>
          <p:cNvSpPr>
            <a:spLocks noGrp="1"/>
          </p:cNvSpPr>
          <p:nvPr>
            <p:ph type="title"/>
          </p:nvPr>
        </p:nvSpPr>
        <p:spPr/>
        <p:txBody>
          <a:bodyPr/>
          <a:lstStyle/>
          <a:p>
            <a:r>
              <a:rPr lang="en-GB" dirty="0"/>
              <a:t>Methods</a:t>
            </a:r>
          </a:p>
        </p:txBody>
      </p:sp>
      <p:graphicFrame>
        <p:nvGraphicFramePr>
          <p:cNvPr id="6" name="Content Placeholder 3">
            <a:extLst>
              <a:ext uri="{FF2B5EF4-FFF2-40B4-BE49-F238E27FC236}">
                <a16:creationId xmlns:a16="http://schemas.microsoft.com/office/drawing/2014/main" id="{C99C2220-BB31-55F0-A96F-5CD1B788314C}"/>
              </a:ext>
            </a:extLst>
          </p:cNvPr>
          <p:cNvGraphicFramePr>
            <a:graphicFrameLocks/>
          </p:cNvGraphicFramePr>
          <p:nvPr>
            <p:extLst>
              <p:ext uri="{D42A27DB-BD31-4B8C-83A1-F6EECF244321}">
                <p14:modId xmlns:p14="http://schemas.microsoft.com/office/powerpoint/2010/main" val="584460685"/>
              </p:ext>
            </p:extLst>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0B782622-419B-0E49-939F-726FB9C510A8}"/>
              </a:ext>
            </a:extLst>
          </p:cNvPr>
          <p:cNvSpPr txBox="1">
            <a:spLocks/>
          </p:cNvSpPr>
          <p:nvPr/>
        </p:nvSpPr>
        <p:spPr>
          <a:xfrm>
            <a:off x="167147" y="1683774"/>
            <a:ext cx="11906865" cy="481786"/>
          </a:xfrm>
          <a:prstGeom prst="rect">
            <a:avLst/>
          </a:prstGeom>
        </p:spPr>
        <p:txBody>
          <a:bodyPr vert="horz" lIns="91440" tIns="45720" rIns="91440" bIns="45720" rtlCol="0" anchor="b">
            <a:normAutofit lnSpcReduction="10000"/>
          </a:bodyPr>
          <a:lstStyle>
            <a:defPPr marR="0" lvl="0" algn="l" rtl="0">
              <a:lnSpc>
                <a:spcPct val="100000"/>
              </a:lnSpc>
              <a:spcBef>
                <a:spcPts val="0"/>
              </a:spcBef>
              <a:spcAft>
                <a:spcPts val="0"/>
              </a:spcAft>
            </a:defPPr>
            <a:lvl1pPr defTabSz="914400" eaLnBrk="1" latinLnBrk="0" hangingPunct="1">
              <a:lnSpc>
                <a:spcPct val="85000"/>
              </a:lnSpc>
              <a:spcBef>
                <a:spcPct val="0"/>
              </a:spcBef>
              <a:buClrTx/>
              <a:buNone/>
              <a:defRPr sz="3200" kern="1200" spc="-50" baseline="0">
                <a:solidFill>
                  <a:sysClr val="windowText" lastClr="000000">
                    <a:lumMod val="75000"/>
                    <a:lumOff val="25000"/>
                  </a:sysClr>
                </a:solidFill>
                <a:latin typeface="Calibri Light" panose="020F0302020204030204"/>
                <a:ea typeface="+mj-ea"/>
                <a:cs typeface="+mj-cs"/>
              </a:defRPr>
            </a:lvl1pPr>
          </a:lstStyle>
          <a:p>
            <a:r>
              <a:rPr lang="en-GB" dirty="0"/>
              <a:t>Proteomics – Sample Clean-Up</a:t>
            </a:r>
          </a:p>
        </p:txBody>
      </p:sp>
      <p:sp>
        <p:nvSpPr>
          <p:cNvPr id="12" name="Text Placeholder 12">
            <a:extLst>
              <a:ext uri="{FF2B5EF4-FFF2-40B4-BE49-F238E27FC236}">
                <a16:creationId xmlns:a16="http://schemas.microsoft.com/office/drawing/2014/main" id="{B52C8EF6-9618-4E1D-207D-7270C1907F0A}"/>
              </a:ext>
            </a:extLst>
          </p:cNvPr>
          <p:cNvSpPr txBox="1">
            <a:spLocks/>
          </p:cNvSpPr>
          <p:nvPr/>
        </p:nvSpPr>
        <p:spPr>
          <a:xfrm>
            <a:off x="483848" y="2252629"/>
            <a:ext cx="4937760" cy="48178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6B02"/>
              </a:buClr>
              <a:buSzPct val="100000"/>
              <a:buFont typeface="Calibri" panose="020F0502020204030204" pitchFamily="34" charset="0"/>
              <a:buNone/>
              <a:tabLst/>
              <a:defRPr/>
            </a:pPr>
            <a:r>
              <a:rPr kumimoji="0" lang="en-GB" sz="2000" b="0" i="0" u="none" strike="noStrike" kern="1200" cap="all" spc="0" normalizeH="0" baseline="0" noProof="0" dirty="0">
                <a:ln>
                  <a:noFill/>
                </a:ln>
                <a:solidFill>
                  <a:srgbClr val="344068"/>
                </a:solidFill>
                <a:effectLst/>
                <a:uLnTx/>
                <a:uFillTx/>
                <a:latin typeface="Calibri" panose="020F0502020204030204" pitchFamily="34" charset="0"/>
                <a:ea typeface="Calibri" panose="020F0502020204030204" pitchFamily="34" charset="0"/>
                <a:cs typeface="Calibri" panose="020F0502020204030204" pitchFamily="34" charset="0"/>
              </a:rPr>
              <a:t>Sample Clean-up</a:t>
            </a:r>
          </a:p>
        </p:txBody>
      </p:sp>
      <p:sp>
        <p:nvSpPr>
          <p:cNvPr id="15" name="Content Placeholder 3">
            <a:extLst>
              <a:ext uri="{FF2B5EF4-FFF2-40B4-BE49-F238E27FC236}">
                <a16:creationId xmlns:a16="http://schemas.microsoft.com/office/drawing/2014/main" id="{5FEF8371-B116-08BA-AB36-36D57F2CDD4F}"/>
              </a:ext>
            </a:extLst>
          </p:cNvPr>
          <p:cNvSpPr txBox="1">
            <a:spLocks/>
          </p:cNvSpPr>
          <p:nvPr/>
        </p:nvSpPr>
        <p:spPr>
          <a:xfrm>
            <a:off x="595227" y="2787757"/>
            <a:ext cx="4937760" cy="427797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buClr>
                <a:srgbClr val="B26B02"/>
              </a:buClr>
              <a:buFont typeface="Wingdings" panose="05000000000000000000" pitchFamily="2" charset="2"/>
              <a:buChar char="Ø"/>
            </a:pPr>
            <a:r>
              <a:rPr lang="en-GB" dirty="0">
                <a:solidFill>
                  <a:prstClr val="black">
                    <a:lumMod val="75000"/>
                    <a:lumOff val="25000"/>
                  </a:prstClr>
                </a:solidFill>
              </a:rPr>
              <a:t>   </a:t>
            </a:r>
            <a:r>
              <a:rPr lang="en-GB" dirty="0">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Determine protein concentration</a:t>
            </a:r>
          </a:p>
          <a:p>
            <a:pPr marL="749808" lvl="1" indent="-457200">
              <a:lnSpc>
                <a:spcPct val="110000"/>
              </a:lnSpc>
              <a:buClr>
                <a:srgbClr val="B26B02"/>
              </a:buClr>
            </a:pPr>
            <a:r>
              <a:rPr lang="en-GB" sz="1600" dirty="0">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The concentration of EDTA and </a:t>
            </a:r>
            <a:r>
              <a:rPr lang="en-GB" sz="1600" dirty="0" err="1">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GnHCl</a:t>
            </a:r>
            <a:r>
              <a:rPr lang="en-GB" sz="1600" dirty="0">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 used are too high and will interfere with processing.</a:t>
            </a:r>
          </a:p>
          <a:p>
            <a:pPr marL="749808" lvl="1" indent="-457200">
              <a:lnSpc>
                <a:spcPct val="110000"/>
              </a:lnSpc>
              <a:buClr>
                <a:srgbClr val="B26B02"/>
              </a:buClr>
            </a:pPr>
            <a:r>
              <a:rPr lang="en-GB" sz="1600" dirty="0">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Must be removed via </a:t>
            </a:r>
            <a:r>
              <a:rPr lang="en-GB" sz="1600" dirty="0" err="1">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VivaSpin</a:t>
            </a:r>
            <a:r>
              <a:rPr lang="en-GB" sz="1600" dirty="0">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2050" name="Picture 2">
            <a:extLst>
              <a:ext uri="{FF2B5EF4-FFF2-40B4-BE49-F238E27FC236}">
                <a16:creationId xmlns:a16="http://schemas.microsoft.com/office/drawing/2014/main" id="{A43D079B-CD23-3883-24D5-816733DE219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01" b="80380" l="10000" r="90000">
                        <a14:foregroundMark x1="47115" y1="65132" x2="49231" y2="78193"/>
                        <a14:foregroundMark x1="63462" y1="67319" x2="65000" y2="46893"/>
                        <a14:foregroundMark x1="29808" y1="4315" x2="37115" y2="55063"/>
                        <a14:foregroundMark x1="37115" y1="55063" x2="36731" y2="67664"/>
                        <a14:foregroundMark x1="36731" y1="67664" x2="36731" y2="71577"/>
                        <a14:foregroundMark x1="28846" y1="4200" x2="77115" y2="5121"/>
                        <a14:foregroundMark x1="64423" y1="31991" x2="64423" y2="36881"/>
                        <a14:foregroundMark x1="68077" y1="65938" x2="54423" y2="78769"/>
                        <a14:foregroundMark x1="35577" y1="71231" x2="46538" y2="79402"/>
                        <a14:foregroundMark x1="46538" y1="79402" x2="49231" y2="79919"/>
                        <a14:foregroundMark x1="67115" y1="66398" x2="67692" y2="12198"/>
                        <a14:foregroundMark x1="31923" y1="21174" x2="31346" y2="34810"/>
                        <a14:foregroundMark x1="31346" y1="34810" x2="34615" y2="71231"/>
                        <a14:foregroundMark x1="54808" y1="80380" x2="69423" y2="65593"/>
                        <a14:foregroundMark x1="26346" y1="13119" x2="26346" y2="2301"/>
                        <a14:foregroundMark x1="33462" y1="3855" x2="69423" y2="5236"/>
                        <a14:foregroundMark x1="69423" y1="5236" x2="73846" y2="4661"/>
                        <a14:foregroundMark x1="75000" y1="4315" x2="36154" y2="2819"/>
                        <a14:foregroundMark x1="74615" y1="4948" x2="70962" y2="14499"/>
                      </a14:backgroundRemoval>
                    </a14:imgEffect>
                  </a14:imgLayer>
                </a14:imgProps>
              </a:ext>
              <a:ext uri="{28A0092B-C50C-407E-A947-70E740481C1C}">
                <a14:useLocalDpi xmlns:a14="http://schemas.microsoft.com/office/drawing/2010/main" val="0"/>
              </a:ext>
            </a:extLst>
          </a:blip>
          <a:srcRect b="17477"/>
          <a:stretch/>
        </p:blipFill>
        <p:spPr bwMode="auto">
          <a:xfrm rot="16200000" flipH="1">
            <a:off x="2070299" y="2621820"/>
            <a:ext cx="1935919" cy="53376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C488920-1AA5-A9B7-85F9-2A2943F2F7B3}"/>
              </a:ext>
            </a:extLst>
          </p:cNvPr>
          <p:cNvSpPr txBox="1"/>
          <p:nvPr/>
        </p:nvSpPr>
        <p:spPr>
          <a:xfrm>
            <a:off x="1273370" y="4921308"/>
            <a:ext cx="1172423" cy="738664"/>
          </a:xfrm>
          <a:prstGeom prst="rect">
            <a:avLst/>
          </a:prstGeom>
          <a:solidFill>
            <a:schemeClr val="bg1">
              <a:alpha val="79000"/>
            </a:schemeClr>
          </a:solid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Protein</a:t>
            </a:r>
          </a:p>
          <a:p>
            <a:r>
              <a:rPr lang="en-GB" dirty="0">
                <a:latin typeface="Calibri" panose="020F0502020204030204" pitchFamily="34" charset="0"/>
                <a:ea typeface="Calibri" panose="020F0502020204030204" pitchFamily="34" charset="0"/>
                <a:cs typeface="Calibri" panose="020F0502020204030204" pitchFamily="34" charset="0"/>
              </a:rPr>
              <a:t>+ EDTA</a:t>
            </a:r>
          </a:p>
          <a:p>
            <a:r>
              <a:rPr lang="en-GB" dirty="0">
                <a:latin typeface="Calibri" panose="020F0502020204030204" pitchFamily="34" charset="0"/>
                <a:ea typeface="Calibri" panose="020F0502020204030204" pitchFamily="34" charset="0"/>
                <a:cs typeface="Calibri" panose="020F0502020204030204" pitchFamily="34" charset="0"/>
              </a:rPr>
              <a:t>+ </a:t>
            </a:r>
            <a:r>
              <a:rPr lang="en-GB" dirty="0" err="1">
                <a:latin typeface="Calibri" panose="020F0502020204030204" pitchFamily="34" charset="0"/>
                <a:ea typeface="Calibri" panose="020F0502020204030204" pitchFamily="34" charset="0"/>
                <a:cs typeface="Calibri" panose="020F0502020204030204" pitchFamily="34" charset="0"/>
              </a:rPr>
              <a:t>GnHCl</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4A50ECA7-3A15-5B12-FA3C-47A2299504AF}"/>
              </a:ext>
            </a:extLst>
          </p:cNvPr>
          <p:cNvSpPr txBox="1"/>
          <p:nvPr/>
        </p:nvSpPr>
        <p:spPr>
          <a:xfrm>
            <a:off x="3434794" y="5029030"/>
            <a:ext cx="1172423" cy="523220"/>
          </a:xfrm>
          <a:prstGeom prst="rect">
            <a:avLst/>
          </a:prstGeom>
          <a:solidFill>
            <a:schemeClr val="bg1">
              <a:alpha val="79000"/>
            </a:schemeClr>
          </a:solid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EDTA + </a:t>
            </a:r>
            <a:r>
              <a:rPr lang="en-GB" dirty="0" err="1">
                <a:latin typeface="Calibri" panose="020F0502020204030204" pitchFamily="34" charset="0"/>
                <a:ea typeface="Calibri" panose="020F0502020204030204" pitchFamily="34" charset="0"/>
                <a:cs typeface="Calibri" panose="020F0502020204030204" pitchFamily="34" charset="0"/>
              </a:rPr>
              <a:t>GnHCl</a:t>
            </a: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34" name="Straight Arrow Connector 33">
            <a:extLst>
              <a:ext uri="{FF2B5EF4-FFF2-40B4-BE49-F238E27FC236}">
                <a16:creationId xmlns:a16="http://schemas.microsoft.com/office/drawing/2014/main" id="{3A692676-63F0-E7A6-AEB4-F2C0162F596C}"/>
              </a:ext>
            </a:extLst>
          </p:cNvPr>
          <p:cNvCxnSpPr>
            <a:cxnSpLocks/>
            <a:endCxn id="32" idx="1"/>
          </p:cNvCxnSpPr>
          <p:nvPr/>
        </p:nvCxnSpPr>
        <p:spPr>
          <a:xfrm>
            <a:off x="2083940" y="5290640"/>
            <a:ext cx="13508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5" name="Picture 24">
            <a:extLst>
              <a:ext uri="{FF2B5EF4-FFF2-40B4-BE49-F238E27FC236}">
                <a16:creationId xmlns:a16="http://schemas.microsoft.com/office/drawing/2014/main" id="{F18A6F3B-ECCE-D0A2-ED70-451A61283A68}"/>
              </a:ext>
            </a:extLst>
          </p:cNvPr>
          <p:cNvPicPr>
            <a:picLocks noChangeAspect="1"/>
          </p:cNvPicPr>
          <p:nvPr/>
        </p:nvPicPr>
        <p:blipFill>
          <a:blip r:embed="rId10"/>
          <a:stretch>
            <a:fillRect/>
          </a:stretch>
        </p:blipFill>
        <p:spPr>
          <a:xfrm>
            <a:off x="6521988" y="2218110"/>
            <a:ext cx="5300572" cy="4056910"/>
          </a:xfrm>
          <a:prstGeom prst="rect">
            <a:avLst/>
          </a:prstGeom>
        </p:spPr>
      </p:pic>
      <p:cxnSp>
        <p:nvCxnSpPr>
          <p:cNvPr id="3" name="Straight Connector 2">
            <a:extLst>
              <a:ext uri="{FF2B5EF4-FFF2-40B4-BE49-F238E27FC236}">
                <a16:creationId xmlns:a16="http://schemas.microsoft.com/office/drawing/2014/main" id="{90AD9F7C-289D-0757-34C9-AD721004FD84}"/>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1851281-2FC8-80B5-7A3A-068C0FBE1947}"/>
              </a:ext>
            </a:extLst>
          </p:cNvPr>
          <p:cNvSpPr/>
          <p:nvPr/>
        </p:nvSpPr>
        <p:spPr>
          <a:xfrm>
            <a:off x="2590800" y="5095375"/>
            <a:ext cx="533136" cy="390525"/>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0D8182D-F5B9-6018-11EB-1D9E9E7AE6B9}"/>
              </a:ext>
            </a:extLst>
          </p:cNvPr>
          <p:cNvSpPr txBox="1"/>
          <p:nvPr/>
        </p:nvSpPr>
        <p:spPr>
          <a:xfrm>
            <a:off x="2499809" y="5800320"/>
            <a:ext cx="757420" cy="307777"/>
          </a:xfrm>
          <a:prstGeom prst="rect">
            <a:avLst/>
          </a:prstGeom>
          <a:solidFill>
            <a:schemeClr val="bg1">
              <a:alpha val="79000"/>
            </a:schemeClr>
          </a:solid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Protein</a:t>
            </a:r>
          </a:p>
        </p:txBody>
      </p:sp>
      <p:cxnSp>
        <p:nvCxnSpPr>
          <p:cNvPr id="22" name="Straight Arrow Connector 21">
            <a:extLst>
              <a:ext uri="{FF2B5EF4-FFF2-40B4-BE49-F238E27FC236}">
                <a16:creationId xmlns:a16="http://schemas.microsoft.com/office/drawing/2014/main" id="{48DE4A28-3E23-E504-7560-CB8D0C7EC55D}"/>
              </a:ext>
            </a:extLst>
          </p:cNvPr>
          <p:cNvCxnSpPr>
            <a:cxnSpLocks/>
            <a:endCxn id="21" idx="0"/>
          </p:cNvCxnSpPr>
          <p:nvPr/>
        </p:nvCxnSpPr>
        <p:spPr>
          <a:xfrm>
            <a:off x="2878519" y="5485900"/>
            <a:ext cx="0" cy="3144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D45F9EC9-AF9F-2C5D-E333-5A9F8AECE901}"/>
              </a:ext>
            </a:extLst>
          </p:cNvPr>
          <p:cNvSpPr txBox="1"/>
          <p:nvPr/>
        </p:nvSpPr>
        <p:spPr>
          <a:xfrm>
            <a:off x="2203091" y="6290030"/>
            <a:ext cx="1350855" cy="306467"/>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err="1"/>
              <a:t>VivaSpin</a:t>
            </a:r>
            <a:r>
              <a:rPr lang="en-GB" sz="1200" dirty="0"/>
              <a:t> column</a:t>
            </a:r>
          </a:p>
        </p:txBody>
      </p:sp>
      <p:sp>
        <p:nvSpPr>
          <p:cNvPr id="7" name="TextBox 6">
            <a:extLst>
              <a:ext uri="{FF2B5EF4-FFF2-40B4-BE49-F238E27FC236}">
                <a16:creationId xmlns:a16="http://schemas.microsoft.com/office/drawing/2014/main" id="{FBAA4F8F-B619-9145-9D71-0FE7F28C61DC}"/>
              </a:ext>
            </a:extLst>
          </p:cNvPr>
          <p:cNvSpPr txBox="1"/>
          <p:nvPr/>
        </p:nvSpPr>
        <p:spPr>
          <a:xfrm>
            <a:off x="6703393" y="6327570"/>
            <a:ext cx="4937761" cy="306467"/>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200" dirty="0"/>
              <a:t>Graph to show the effects of EDTA on detecting protein in water</a:t>
            </a:r>
          </a:p>
        </p:txBody>
      </p:sp>
    </p:spTree>
    <p:extLst>
      <p:ext uri="{BB962C8B-B14F-4D97-AF65-F5344CB8AC3E}">
        <p14:creationId xmlns:p14="http://schemas.microsoft.com/office/powerpoint/2010/main" val="302546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59FF-7E33-CA43-B6A4-FC30CA18992B}"/>
              </a:ext>
            </a:extLst>
          </p:cNvPr>
          <p:cNvSpPr>
            <a:spLocks noGrp="1"/>
          </p:cNvSpPr>
          <p:nvPr>
            <p:ph type="title"/>
          </p:nvPr>
        </p:nvSpPr>
        <p:spPr/>
        <p:txBody>
          <a:bodyPr/>
          <a:lstStyle/>
          <a:p>
            <a:r>
              <a:rPr lang="en-GB" dirty="0"/>
              <a:t>Methods</a:t>
            </a:r>
          </a:p>
        </p:txBody>
      </p:sp>
      <p:graphicFrame>
        <p:nvGraphicFramePr>
          <p:cNvPr id="6" name="Content Placeholder 3">
            <a:extLst>
              <a:ext uri="{FF2B5EF4-FFF2-40B4-BE49-F238E27FC236}">
                <a16:creationId xmlns:a16="http://schemas.microsoft.com/office/drawing/2014/main" id="{C99C2220-BB31-55F0-A96F-5CD1B788314C}"/>
              </a:ext>
            </a:extLst>
          </p:cNvPr>
          <p:cNvGraphicFramePr>
            <a:graphicFrameLocks/>
          </p:cNvGraphicFramePr>
          <p:nvPr>
            <p:extLst>
              <p:ext uri="{D42A27DB-BD31-4B8C-83A1-F6EECF244321}">
                <p14:modId xmlns:p14="http://schemas.microsoft.com/office/powerpoint/2010/main" val="522444637"/>
              </p:ext>
            </p:extLst>
          </p:nvPr>
        </p:nvGraphicFramePr>
        <p:xfrm>
          <a:off x="167148" y="1183057"/>
          <a:ext cx="11906865" cy="3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0B782622-419B-0E49-939F-726FB9C510A8}"/>
              </a:ext>
            </a:extLst>
          </p:cNvPr>
          <p:cNvSpPr txBox="1">
            <a:spLocks/>
          </p:cNvSpPr>
          <p:nvPr/>
        </p:nvSpPr>
        <p:spPr>
          <a:xfrm>
            <a:off x="167147" y="1683774"/>
            <a:ext cx="11906865" cy="481786"/>
          </a:xfrm>
          <a:prstGeom prst="rect">
            <a:avLst/>
          </a:prstGeom>
        </p:spPr>
        <p:txBody>
          <a:bodyPr vert="horz" lIns="91440" tIns="45720" rIns="91440" bIns="45720" rtlCol="0" anchor="b">
            <a:normAutofit lnSpcReduction="10000"/>
          </a:bodyPr>
          <a:lstStyle>
            <a:defPPr marR="0" lvl="0" algn="l" rtl="0">
              <a:lnSpc>
                <a:spcPct val="100000"/>
              </a:lnSpc>
              <a:spcBef>
                <a:spcPts val="0"/>
              </a:spcBef>
              <a:spcAft>
                <a:spcPts val="0"/>
              </a:spcAft>
            </a:defPPr>
            <a:lvl1pPr defTabSz="914400" eaLnBrk="1" latinLnBrk="0" hangingPunct="1">
              <a:lnSpc>
                <a:spcPct val="85000"/>
              </a:lnSpc>
              <a:spcBef>
                <a:spcPct val="0"/>
              </a:spcBef>
              <a:buClrTx/>
              <a:buNone/>
              <a:defRPr sz="3200" kern="1200" spc="-50" baseline="0">
                <a:solidFill>
                  <a:sysClr val="windowText" lastClr="000000">
                    <a:lumMod val="75000"/>
                    <a:lumOff val="25000"/>
                  </a:sysClr>
                </a:solidFill>
                <a:latin typeface="Calibri Light" panose="020F0302020204030204"/>
                <a:ea typeface="+mj-ea"/>
                <a:cs typeface="+mj-cs"/>
              </a:defRPr>
            </a:lvl1pPr>
          </a:lstStyle>
          <a:p>
            <a:r>
              <a:rPr lang="en-GB" dirty="0"/>
              <a:t>Proteomics – Protein digestion </a:t>
            </a:r>
          </a:p>
        </p:txBody>
      </p:sp>
      <p:sp>
        <p:nvSpPr>
          <p:cNvPr id="13" name="Text Placeholder 13">
            <a:extLst>
              <a:ext uri="{FF2B5EF4-FFF2-40B4-BE49-F238E27FC236}">
                <a16:creationId xmlns:a16="http://schemas.microsoft.com/office/drawing/2014/main" id="{87C5FE0D-CF0B-6778-4A93-B8D731F2BD71}"/>
              </a:ext>
            </a:extLst>
          </p:cNvPr>
          <p:cNvSpPr txBox="1">
            <a:spLocks/>
          </p:cNvSpPr>
          <p:nvPr/>
        </p:nvSpPr>
        <p:spPr>
          <a:xfrm>
            <a:off x="462076" y="2261761"/>
            <a:ext cx="4937760" cy="4870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6B02"/>
              </a:buClr>
              <a:buSzPct val="100000"/>
              <a:buFont typeface="Calibri" panose="020F0502020204030204" pitchFamily="34" charset="0"/>
              <a:buNone/>
              <a:tabLst/>
              <a:defRPr/>
            </a:pPr>
            <a:r>
              <a:rPr kumimoji="0" lang="en-GB" sz="2000" b="0" i="0" u="none" strike="noStrike" kern="1200" cap="all" spc="0" normalizeH="0" baseline="0" noProof="0" dirty="0">
                <a:ln>
                  <a:noFill/>
                </a:ln>
                <a:solidFill>
                  <a:srgbClr val="344068"/>
                </a:solidFill>
                <a:effectLst/>
                <a:uLnTx/>
                <a:uFillTx/>
                <a:latin typeface="Calibri" panose="020F0502020204030204" pitchFamily="34" charset="0"/>
                <a:ea typeface="Calibri" panose="020F0502020204030204" pitchFamily="34" charset="0"/>
                <a:cs typeface="Calibri" panose="020F0502020204030204" pitchFamily="34" charset="0"/>
              </a:rPr>
              <a:t>Protein Digestion</a:t>
            </a:r>
          </a:p>
        </p:txBody>
      </p:sp>
      <p:sp>
        <p:nvSpPr>
          <p:cNvPr id="14" name="Content Placeholder 5">
            <a:extLst>
              <a:ext uri="{FF2B5EF4-FFF2-40B4-BE49-F238E27FC236}">
                <a16:creationId xmlns:a16="http://schemas.microsoft.com/office/drawing/2014/main" id="{2AE5248B-4003-418C-AE79-8A5F18234035}"/>
              </a:ext>
            </a:extLst>
          </p:cNvPr>
          <p:cNvSpPr txBox="1">
            <a:spLocks/>
          </p:cNvSpPr>
          <p:nvPr/>
        </p:nvSpPr>
        <p:spPr>
          <a:xfrm>
            <a:off x="583784" y="2781300"/>
            <a:ext cx="4937760" cy="249636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B26B02"/>
              </a:buClr>
              <a:buSzPct val="100000"/>
              <a:buFont typeface="Wingdings" panose="05000000000000000000" pitchFamily="2" charset="2"/>
              <a:buChar char="Ø"/>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ea typeface="+mn-ea"/>
                <a:cs typeface="+mn-cs"/>
              </a:rPr>
              <a:t>   </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Calibri" panose="020F0502020204030204" pitchFamily="34" charset="0"/>
              </a:rPr>
              <a:t>From proteins to peptides to proteins</a:t>
            </a:r>
          </a:p>
          <a:p>
            <a:pPr marL="749808" marR="0" lvl="1" indent="-457200" algn="l" defTabSz="914400" rtl="0" eaLnBrk="1" fontAlgn="auto" latinLnBrk="0" hangingPunct="1">
              <a:lnSpc>
                <a:spcPct val="110000"/>
              </a:lnSpc>
              <a:spcBef>
                <a:spcPts val="200"/>
              </a:spcBef>
              <a:spcAft>
                <a:spcPts val="400"/>
              </a:spcAft>
              <a:buClr>
                <a:srgbClr val="B26B02"/>
              </a:buClr>
              <a:buSzTx/>
              <a:buFont typeface="Calibri" pitchFamily="34" charset="0"/>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Calibri" panose="020F0502020204030204" pitchFamily="34" charset="0"/>
              </a:rPr>
              <a:t>Mass spectrometry uses the properties of peptides to identify the proteins in the solution (Mass/Charge).</a:t>
            </a:r>
          </a:p>
          <a:p>
            <a:pPr marL="749808" marR="0" lvl="1" indent="-457200" algn="l" defTabSz="914400" rtl="0" eaLnBrk="1" fontAlgn="auto" latinLnBrk="0" hangingPunct="1">
              <a:lnSpc>
                <a:spcPct val="110000"/>
              </a:lnSpc>
              <a:spcBef>
                <a:spcPts val="200"/>
              </a:spcBef>
              <a:spcAft>
                <a:spcPts val="400"/>
              </a:spcAft>
              <a:buClr>
                <a:srgbClr val="B26B02"/>
              </a:buClr>
              <a:buSzTx/>
              <a:buFont typeface="Calibri" pitchFamily="34" charset="0"/>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Calibri" panose="020F0502020204030204" pitchFamily="34" charset="0"/>
              </a:rPr>
              <a:t>Proteins are cleaved by trypsin to form peptides.</a:t>
            </a:r>
          </a:p>
          <a:p>
            <a:pPr marL="749808" marR="0" lvl="1" indent="-457200" algn="l" defTabSz="914400" rtl="0" eaLnBrk="1" fontAlgn="auto" latinLnBrk="0" hangingPunct="1">
              <a:lnSpc>
                <a:spcPct val="110000"/>
              </a:lnSpc>
              <a:spcBef>
                <a:spcPts val="200"/>
              </a:spcBef>
              <a:spcAft>
                <a:spcPts val="400"/>
              </a:spcAft>
              <a:buClr>
                <a:srgbClr val="B26B02"/>
              </a:buClr>
              <a:buSzTx/>
              <a:buFont typeface="Calibri" pitchFamily="34" charset="0"/>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Calibri" panose="020F0502020204030204" pitchFamily="34" charset="0"/>
              </a:rPr>
              <a:t>These peptides can then be analysed and mapped to the proteins they come from.</a:t>
            </a:r>
          </a:p>
          <a:p>
            <a:pPr marL="749808" marR="0" lvl="1" indent="-457200" algn="l" defTabSz="914400" rtl="0" eaLnBrk="1" fontAlgn="auto" latinLnBrk="0" hangingPunct="1">
              <a:lnSpc>
                <a:spcPct val="110000"/>
              </a:lnSpc>
              <a:spcBef>
                <a:spcPts val="200"/>
              </a:spcBef>
              <a:spcAft>
                <a:spcPts val="400"/>
              </a:spcAft>
              <a:buClr>
                <a:srgbClr val="B26B02"/>
              </a:buClr>
              <a:buSzTx/>
              <a:buFont typeface="Calibri" pitchFamily="34" charset="0"/>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ea typeface="+mn-ea"/>
              <a:cs typeface="+mn-cs"/>
            </a:endParaRPr>
          </a:p>
          <a:p>
            <a:pPr marL="292608" marR="0" lvl="1" indent="0" algn="l" defTabSz="914400" rtl="0" eaLnBrk="1" fontAlgn="auto" latinLnBrk="0" hangingPunct="1">
              <a:lnSpc>
                <a:spcPct val="110000"/>
              </a:lnSpc>
              <a:spcBef>
                <a:spcPts val="200"/>
              </a:spcBef>
              <a:spcAft>
                <a:spcPts val="400"/>
              </a:spcAft>
              <a:buClr>
                <a:srgbClr val="B26B02"/>
              </a:buClr>
              <a:buSzTx/>
              <a:buFont typeface="Calibri" pitchFamily="34" charset="0"/>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ea typeface="+mn-ea"/>
              <a:cs typeface="+mn-cs"/>
            </a:endParaRPr>
          </a:p>
        </p:txBody>
      </p:sp>
      <p:pic>
        <p:nvPicPr>
          <p:cNvPr id="16" name="Picture 15">
            <a:extLst>
              <a:ext uri="{FF2B5EF4-FFF2-40B4-BE49-F238E27FC236}">
                <a16:creationId xmlns:a16="http://schemas.microsoft.com/office/drawing/2014/main" id="{148AA36F-1113-B4F1-602C-4A0D2C31E779}"/>
              </a:ext>
            </a:extLst>
          </p:cNvPr>
          <p:cNvPicPr>
            <a:picLocks noChangeAspect="1"/>
          </p:cNvPicPr>
          <p:nvPr/>
        </p:nvPicPr>
        <p:blipFill>
          <a:blip r:embed="rId8"/>
          <a:stretch>
            <a:fillRect/>
          </a:stretch>
        </p:blipFill>
        <p:spPr>
          <a:xfrm>
            <a:off x="5934251" y="3031579"/>
            <a:ext cx="3111818" cy="2333864"/>
          </a:xfrm>
          <a:prstGeom prst="roundRect">
            <a:avLst>
              <a:gd name="adj" fmla="val 4268"/>
            </a:avLst>
          </a:prstGeom>
          <a:ln>
            <a:solidFill>
              <a:schemeClr val="tx1"/>
            </a:solidFill>
          </a:ln>
        </p:spPr>
      </p:pic>
      <p:pic>
        <p:nvPicPr>
          <p:cNvPr id="17" name="Picture 16">
            <a:extLst>
              <a:ext uri="{FF2B5EF4-FFF2-40B4-BE49-F238E27FC236}">
                <a16:creationId xmlns:a16="http://schemas.microsoft.com/office/drawing/2014/main" id="{569EE091-331D-3B90-8E0C-07F5C21E60DA}"/>
              </a:ext>
            </a:extLst>
          </p:cNvPr>
          <p:cNvPicPr>
            <a:picLocks noChangeAspect="1"/>
          </p:cNvPicPr>
          <p:nvPr/>
        </p:nvPicPr>
        <p:blipFill>
          <a:blip r:embed="rId9"/>
          <a:stretch>
            <a:fillRect/>
          </a:stretch>
        </p:blipFill>
        <p:spPr>
          <a:xfrm>
            <a:off x="9458777" y="2436107"/>
            <a:ext cx="2615235" cy="2929336"/>
          </a:xfrm>
          <a:prstGeom prst="roundRect">
            <a:avLst>
              <a:gd name="adj" fmla="val 5160"/>
            </a:avLst>
          </a:prstGeom>
          <a:ln>
            <a:solidFill>
              <a:schemeClr val="tx1"/>
            </a:solidFill>
          </a:ln>
        </p:spPr>
      </p:pic>
      <p:cxnSp>
        <p:nvCxnSpPr>
          <p:cNvPr id="3" name="Straight Connector 2">
            <a:extLst>
              <a:ext uri="{FF2B5EF4-FFF2-40B4-BE49-F238E27FC236}">
                <a16:creationId xmlns:a16="http://schemas.microsoft.com/office/drawing/2014/main" id="{C32BE467-80DA-E5CE-2606-F5B47D2B1910}"/>
              </a:ext>
            </a:extLst>
          </p:cNvPr>
          <p:cNvCxnSpPr>
            <a:cxnSpLocks/>
          </p:cNvCxnSpPr>
          <p:nvPr/>
        </p:nvCxnSpPr>
        <p:spPr>
          <a:xfrm>
            <a:off x="2878519" y="114300"/>
            <a:ext cx="0" cy="85344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01767E6-D237-389D-FCAF-47276364D7F7}"/>
              </a:ext>
            </a:extLst>
          </p:cNvPr>
          <p:cNvSpPr txBox="1"/>
          <p:nvPr/>
        </p:nvSpPr>
        <p:spPr>
          <a:xfrm>
            <a:off x="6016455" y="5365443"/>
            <a:ext cx="3111818" cy="307777"/>
          </a:xfrm>
          <a:prstGeom prst="rect">
            <a:avLst/>
          </a:prstGeom>
          <a:noFill/>
        </p:spPr>
        <p:txBody>
          <a:bodyPr wrap="square" rtlCol="0">
            <a:spAutoFit/>
          </a:bodyPr>
          <a:lstStyle/>
          <a:p>
            <a:pPr algn="ctr"/>
            <a:r>
              <a:rPr lang="en-GB" dirty="0">
                <a:latin typeface="Calibri" panose="020F0502020204030204" pitchFamily="34" charset="0"/>
                <a:ea typeface="Calibri" panose="020F0502020204030204" pitchFamily="34" charset="0"/>
                <a:cs typeface="Calibri" panose="020F0502020204030204" pitchFamily="34" charset="0"/>
              </a:rPr>
              <a:t>Cleaving of proteins via Trypsin</a:t>
            </a:r>
          </a:p>
        </p:txBody>
      </p:sp>
      <p:sp>
        <p:nvSpPr>
          <p:cNvPr id="7" name="TextBox 6">
            <a:extLst>
              <a:ext uri="{FF2B5EF4-FFF2-40B4-BE49-F238E27FC236}">
                <a16:creationId xmlns:a16="http://schemas.microsoft.com/office/drawing/2014/main" id="{7C986189-175A-07B0-36ED-B850FF1AC1A9}"/>
              </a:ext>
            </a:extLst>
          </p:cNvPr>
          <p:cNvSpPr txBox="1"/>
          <p:nvPr/>
        </p:nvSpPr>
        <p:spPr>
          <a:xfrm>
            <a:off x="9458776" y="5365443"/>
            <a:ext cx="2615235" cy="307777"/>
          </a:xfrm>
          <a:prstGeom prst="rect">
            <a:avLst/>
          </a:prstGeom>
          <a:noFill/>
        </p:spPr>
        <p:txBody>
          <a:bodyPr wrap="square" rtlCol="0">
            <a:spAutoFit/>
          </a:bodyPr>
          <a:lstStyle/>
          <a:p>
            <a:pPr algn="ctr"/>
            <a:r>
              <a:rPr lang="en-GB" dirty="0">
                <a:latin typeface="Calibri" panose="020F0502020204030204" pitchFamily="34" charset="0"/>
                <a:ea typeface="Calibri" panose="020F0502020204030204" pitchFamily="34" charset="0"/>
                <a:cs typeface="Calibri" panose="020F0502020204030204" pitchFamily="34" charset="0"/>
              </a:rPr>
              <a:t>Mass spectrometer</a:t>
            </a:r>
          </a:p>
        </p:txBody>
      </p:sp>
    </p:spTree>
    <p:extLst>
      <p:ext uri="{BB962C8B-B14F-4D97-AF65-F5344CB8AC3E}">
        <p14:creationId xmlns:p14="http://schemas.microsoft.com/office/powerpoint/2010/main" val="2905205193"/>
      </p:ext>
    </p:extLst>
  </p:cSld>
  <p:clrMapOvr>
    <a:masterClrMapping/>
  </p:clrMapOvr>
</p:sld>
</file>

<file path=ppt/theme/theme1.xml><?xml version="1.0" encoding="utf-8"?>
<a:theme xmlns:a="http://schemas.openxmlformats.org/drawingml/2006/main" name="temp1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1227</TotalTime>
  <Words>1800</Words>
  <Application>Microsoft Office PowerPoint</Application>
  <PresentationFormat>Widescreen</PresentationFormat>
  <Paragraphs>224</Paragraphs>
  <Slides>13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Candara</vt:lpstr>
      <vt:lpstr>Courier New</vt:lpstr>
      <vt:lpstr>Helvetica Neue</vt:lpstr>
      <vt:lpstr>Roboto</vt:lpstr>
      <vt:lpstr>Wingdings</vt:lpstr>
      <vt:lpstr>temp1 (2)</vt:lpstr>
      <vt:lpstr>Investigation of the Biochemical Mechanisms associated with Equine Odontoclastic Tooth Resorption and Hypercementosis</vt:lpstr>
      <vt:lpstr>Contents</vt:lpstr>
      <vt:lpstr>Background &amp; Introduction</vt:lpstr>
      <vt:lpstr>Study Aims</vt:lpstr>
      <vt:lpstr>Methods</vt:lpstr>
      <vt:lpstr>Methods</vt:lpstr>
      <vt:lpstr>Methods</vt:lpstr>
      <vt:lpstr>Methods</vt:lpstr>
      <vt:lpstr>Methods</vt:lpstr>
      <vt:lpstr>Results</vt:lpstr>
      <vt:lpstr>Results</vt:lpstr>
      <vt:lpstr>Conclusion &amp; Future Work</vt:lpstr>
      <vt:lpstr>Acknowledgments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 on Thoroughbred Racing and Training Premises in the UK</dc:title>
  <dc:creator>Alex</dc:creator>
  <cp:lastModifiedBy>Wylie, Alex</cp:lastModifiedBy>
  <cp:revision>64</cp:revision>
  <dcterms:modified xsi:type="dcterms:W3CDTF">2023-12-05T20:40:21Z</dcterms:modified>
</cp:coreProperties>
</file>