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8" r:id="rId4"/>
    <p:sldId id="270" r:id="rId5"/>
    <p:sldId id="258" r:id="rId6"/>
    <p:sldId id="274" r:id="rId7"/>
    <p:sldId id="275" r:id="rId8"/>
    <p:sldId id="273" r:id="rId9"/>
    <p:sldId id="276" r:id="rId10"/>
    <p:sldId id="277" r:id="rId11"/>
    <p:sldId id="280" r:id="rId12"/>
    <p:sldId id="281" r:id="rId13"/>
    <p:sldId id="278" r:id="rId14"/>
    <p:sldId id="284" r:id="rId15"/>
    <p:sldId id="293" r:id="rId16"/>
    <p:sldId id="292" r:id="rId17"/>
    <p:sldId id="272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7" userDrawn="1">
          <p15:clr>
            <a:srgbClr val="A4A3A4"/>
          </p15:clr>
        </p15:guide>
        <p15:guide id="2" pos="6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23B3"/>
    <a:srgbClr val="F9B5C7"/>
    <a:srgbClr val="000000"/>
    <a:srgbClr val="00FF99"/>
    <a:srgbClr val="00628E"/>
    <a:srgbClr val="F26489"/>
    <a:srgbClr val="9900CC"/>
    <a:srgbClr val="FBCBD8"/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 autoAdjust="0"/>
    <p:restoredTop sz="94531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880" y="200"/>
      </p:cViewPr>
      <p:guideLst>
        <p:guide orient="horz" pos="1167"/>
        <p:guide pos="6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29" d="100"/>
          <a:sy n="129" d="100"/>
        </p:scale>
        <p:origin x="-469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-Arbeitsblat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8F23B3"/>
              </a:solidFill>
              <a:ln w="9525">
                <a:noFill/>
              </a:ln>
              <a:effectLst/>
            </c:spPr>
          </c:marker>
          <c:yVal>
            <c:numRef>
              <c:f>'cfDNA Isolation stats'!$I$2:$I$81</c:f>
              <c:numCache>
                <c:formatCode>0.00</c:formatCode>
                <c:ptCount val="80"/>
                <c:pt idx="0">
                  <c:v>3.55</c:v>
                </c:pt>
                <c:pt idx="1">
                  <c:v>0.95</c:v>
                </c:pt>
                <c:pt idx="2">
                  <c:v>0.97</c:v>
                </c:pt>
                <c:pt idx="3">
                  <c:v>0.71000000000000008</c:v>
                </c:pt>
                <c:pt idx="4">
                  <c:v>3.25</c:v>
                </c:pt>
                <c:pt idx="5">
                  <c:v>0.66</c:v>
                </c:pt>
                <c:pt idx="6">
                  <c:v>2.06</c:v>
                </c:pt>
                <c:pt idx="7">
                  <c:v>0.47000000000000003</c:v>
                </c:pt>
                <c:pt idx="8">
                  <c:v>0.74</c:v>
                </c:pt>
                <c:pt idx="9">
                  <c:v>0.66499999999999992</c:v>
                </c:pt>
                <c:pt idx="10">
                  <c:v>1.4000000000000001</c:v>
                </c:pt>
                <c:pt idx="11">
                  <c:v>0.55999999999999994</c:v>
                </c:pt>
                <c:pt idx="12">
                  <c:v>1.01</c:v>
                </c:pt>
                <c:pt idx="13">
                  <c:v>0.54999999999999993</c:v>
                </c:pt>
                <c:pt idx="14">
                  <c:v>0.72</c:v>
                </c:pt>
                <c:pt idx="15">
                  <c:v>1.76</c:v>
                </c:pt>
                <c:pt idx="16">
                  <c:v>0.44</c:v>
                </c:pt>
                <c:pt idx="17">
                  <c:v>0.57000000000000006</c:v>
                </c:pt>
                <c:pt idx="18">
                  <c:v>0.57000000000000006</c:v>
                </c:pt>
                <c:pt idx="19">
                  <c:v>0.96500000000000008</c:v>
                </c:pt>
                <c:pt idx="20">
                  <c:v>0.64</c:v>
                </c:pt>
                <c:pt idx="21">
                  <c:v>0.67999999999999994</c:v>
                </c:pt>
                <c:pt idx="22">
                  <c:v>0.71000000000000008</c:v>
                </c:pt>
                <c:pt idx="23">
                  <c:v>0.53</c:v>
                </c:pt>
                <c:pt idx="24">
                  <c:v>1.0999999999999999</c:v>
                </c:pt>
                <c:pt idx="25">
                  <c:v>0.88</c:v>
                </c:pt>
                <c:pt idx="26">
                  <c:v>1.0999999999999999</c:v>
                </c:pt>
                <c:pt idx="27">
                  <c:v>0.25</c:v>
                </c:pt>
                <c:pt idx="28">
                  <c:v>0.66400000000000003</c:v>
                </c:pt>
                <c:pt idx="29">
                  <c:v>0.67199999999999993</c:v>
                </c:pt>
                <c:pt idx="30">
                  <c:v>1.98</c:v>
                </c:pt>
                <c:pt idx="31">
                  <c:v>0.25</c:v>
                </c:pt>
                <c:pt idx="32">
                  <c:v>0.58000000000000007</c:v>
                </c:pt>
                <c:pt idx="33">
                  <c:v>1.175</c:v>
                </c:pt>
                <c:pt idx="34">
                  <c:v>2.85</c:v>
                </c:pt>
                <c:pt idx="35">
                  <c:v>1.06</c:v>
                </c:pt>
                <c:pt idx="36">
                  <c:v>1.1499999999999999</c:v>
                </c:pt>
                <c:pt idx="37">
                  <c:v>2.4</c:v>
                </c:pt>
                <c:pt idx="38">
                  <c:v>2.1999999999999997</c:v>
                </c:pt>
                <c:pt idx="39">
                  <c:v>1.0375000000000001</c:v>
                </c:pt>
                <c:pt idx="40">
                  <c:v>0.70000000000000007</c:v>
                </c:pt>
                <c:pt idx="41">
                  <c:v>1.2749999999999999</c:v>
                </c:pt>
                <c:pt idx="42">
                  <c:v>1.05</c:v>
                </c:pt>
                <c:pt idx="43">
                  <c:v>1.0874999999999999</c:v>
                </c:pt>
                <c:pt idx="44">
                  <c:v>1.8124999999999998</c:v>
                </c:pt>
                <c:pt idx="45">
                  <c:v>1.6125</c:v>
                </c:pt>
                <c:pt idx="46">
                  <c:v>5.35</c:v>
                </c:pt>
                <c:pt idx="47">
                  <c:v>1.075</c:v>
                </c:pt>
                <c:pt idx="48">
                  <c:v>0.8</c:v>
                </c:pt>
                <c:pt idx="49">
                  <c:v>0.89999999999999991</c:v>
                </c:pt>
                <c:pt idx="50">
                  <c:v>0.65500000000000003</c:v>
                </c:pt>
                <c:pt idx="51">
                  <c:v>1.4000000000000001</c:v>
                </c:pt>
                <c:pt idx="52">
                  <c:v>2.2250000000000001</c:v>
                </c:pt>
                <c:pt idx="53">
                  <c:v>1.3</c:v>
                </c:pt>
                <c:pt idx="54">
                  <c:v>1.2749999999999999</c:v>
                </c:pt>
                <c:pt idx="55">
                  <c:v>1.32</c:v>
                </c:pt>
                <c:pt idx="56">
                  <c:v>0.81</c:v>
                </c:pt>
                <c:pt idx="57">
                  <c:v>0.91999999999999993</c:v>
                </c:pt>
                <c:pt idx="58">
                  <c:v>0.81</c:v>
                </c:pt>
                <c:pt idx="59">
                  <c:v>0.95</c:v>
                </c:pt>
                <c:pt idx="60">
                  <c:v>1</c:v>
                </c:pt>
                <c:pt idx="61">
                  <c:v>0.95</c:v>
                </c:pt>
                <c:pt idx="62">
                  <c:v>2.5</c:v>
                </c:pt>
                <c:pt idx="63">
                  <c:v>1.2749999999999999</c:v>
                </c:pt>
                <c:pt idx="64">
                  <c:v>0.98750000000000004</c:v>
                </c:pt>
                <c:pt idx="65">
                  <c:v>0.88749999999999996</c:v>
                </c:pt>
                <c:pt idx="66">
                  <c:v>0.77500000000000002</c:v>
                </c:pt>
                <c:pt idx="67">
                  <c:v>0.34499999999999997</c:v>
                </c:pt>
                <c:pt idx="68">
                  <c:v>1.0375000000000001</c:v>
                </c:pt>
                <c:pt idx="69">
                  <c:v>1.625</c:v>
                </c:pt>
                <c:pt idx="70">
                  <c:v>1.05</c:v>
                </c:pt>
                <c:pt idx="71">
                  <c:v>2.65</c:v>
                </c:pt>
                <c:pt idx="72">
                  <c:v>0.82500000000000007</c:v>
                </c:pt>
                <c:pt idx="73">
                  <c:v>1.7999999999999998</c:v>
                </c:pt>
                <c:pt idx="74">
                  <c:v>1.125</c:v>
                </c:pt>
                <c:pt idx="75">
                  <c:v>0.43750000000000006</c:v>
                </c:pt>
                <c:pt idx="76">
                  <c:v>1.4375</c:v>
                </c:pt>
                <c:pt idx="77">
                  <c:v>1.39</c:v>
                </c:pt>
                <c:pt idx="78">
                  <c:v>1.2749999999999999</c:v>
                </c:pt>
                <c:pt idx="79">
                  <c:v>0.96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7F4-49B5-B26F-0C6C1338A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1784671"/>
        <c:axId val="2131649935"/>
      </c:scatterChart>
      <c:valAx>
        <c:axId val="2131784671"/>
        <c:scaling>
          <c:orientation val="minMax"/>
          <c:max val="8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r>
                  <a:rPr lang="en-GB" sz="9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cfDNA</a:t>
                </a:r>
                <a:r>
                  <a:rPr lang="en-GB" sz="900" baseline="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Isolation</a:t>
                </a:r>
                <a:endParaRPr lang="en-GB" sz="9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pPr>
              <a:endParaRPr lang="de-DE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de-DE"/>
          </a:p>
        </c:txPr>
        <c:crossAx val="2131649935"/>
        <c:crosses val="autoZero"/>
        <c:crossBetween val="midCat"/>
      </c:valAx>
      <c:valAx>
        <c:axId val="2131649935"/>
        <c:scaling>
          <c:orientation val="minMax"/>
          <c:max val="5.5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r>
                  <a:rPr lang="en-US" sz="9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cfDNA yield (ng/ml plasma)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pPr>
              <a:endParaRPr lang="de-DE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de-DE"/>
          </a:p>
        </c:txPr>
        <c:crossAx val="2131784671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0.13081</cdr:x>
      <cdr:y>0.65665</cdr:y>
    </cdr:from>
    <cdr:to>
      <cdr:x>0.16454</cdr:x>
      <cdr:y>0.69928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3A5A75E-CCDA-42A2-A84F-EE14FCCBCC73}"/>
            </a:ext>
          </a:extLst>
        </cdr:cNvPr>
        <cdr:cNvSpPr txBox="1"/>
      </cdr:nvSpPr>
      <cdr:spPr>
        <a:xfrm xmlns:a="http://schemas.openxmlformats.org/drawingml/2006/main">
          <a:off x="780288" y="2675562"/>
          <a:ext cx="201168" cy="1737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0.14461</cdr:x>
      <cdr:y>0.61401</cdr:y>
    </cdr:from>
    <cdr:to>
      <cdr:x>0.1998</cdr:x>
      <cdr:y>0.69928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9AEFCB04-277C-4737-AF96-42BD1BA3CE20}"/>
            </a:ext>
          </a:extLst>
        </cdr:cNvPr>
        <cdr:cNvSpPr txBox="1"/>
      </cdr:nvSpPr>
      <cdr:spPr>
        <a:xfrm xmlns:a="http://schemas.openxmlformats.org/drawingml/2006/main">
          <a:off x="862584" y="2501826"/>
          <a:ext cx="329184" cy="347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2000" dirty="0">
            <a:solidFill>
              <a:schemeClr val="accent6">
                <a:lumMod val="50000"/>
              </a:schemeClr>
            </a:solidFill>
            <a:latin typeface="Palatino Linotype" panose="0204050205050503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82386" y="0"/>
            <a:ext cx="2489414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13CE3-3A26-C94E-A6DF-37EEC36EA463}" type="datetimeFigureOut">
              <a:rPr lang="en-US" smtClean="0"/>
              <a:t>12/4/22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E2708-58A7-F244-BC93-EC6C4546F276}" type="slidenum">
              <a:rPr lang="en-US" smtClean="0"/>
              <a:t>‹Nr.›</a:t>
            </a:fld>
            <a:endParaRPr lang="en-US"/>
          </a:p>
        </p:txBody>
      </p:sp>
      <p:pic>
        <p:nvPicPr>
          <p:cNvPr id="6" name="Picture 5" descr="RVC_logo_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52" y="84970"/>
            <a:ext cx="270756" cy="71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10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C05A9-4E3B-0F46-8F6F-047F5B03A053}" type="datetimeFigureOut">
              <a:rPr lang="en-US" smtClean="0"/>
              <a:t>12/4/22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81081-EDD3-5643-915B-181B21F727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36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sz="1200" dirty="0">
              <a:latin typeface="Avenir Book" panose="02000503020000020003" pitchFamily="2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A2D4C-8D49-FF4C-9F04-DDFC058A240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072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81081-EDD3-5643-915B-181B21F727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07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81081-EDD3-5643-915B-181B21F727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31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81081-EDD3-5643-915B-181B21F727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56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81081-EDD3-5643-915B-181B21F727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49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81081-EDD3-5643-915B-181B21F727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98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81081-EDD3-5643-915B-181B21F727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54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96669" y="1"/>
            <a:ext cx="4705351" cy="3429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1474246" y="1"/>
            <a:ext cx="717756" cy="6861369"/>
          </a:xfrm>
          <a:prstGeom prst="rect">
            <a:avLst/>
          </a:prstGeom>
          <a:solidFill>
            <a:srgbClr val="8F23B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8F23B3"/>
                </a:solidFill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EB3A-9019-0241-A318-2FFD636F3485}" type="datetimeFigureOut">
              <a:rPr lang="en-US" smtClean="0"/>
              <a:t>12/4/22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2082-EBEF-BC4B-BAAB-0003CF8F9B03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071035" y="4792663"/>
            <a:ext cx="5075767" cy="5318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 baseline="0"/>
            </a:lvl1pPr>
          </a:lstStyle>
          <a:p>
            <a:pPr lvl="0"/>
            <a:r>
              <a:rPr lang="en-GB" dirty="0"/>
              <a:t>Your Name</a:t>
            </a:r>
            <a:endParaRPr lang="en-US" dirty="0"/>
          </a:p>
        </p:txBody>
      </p:sp>
      <p:sp>
        <p:nvSpPr>
          <p:cNvPr id="9" name="Vertical Text Placeholder 8"/>
          <p:cNvSpPr>
            <a:spLocks noGrp="1"/>
          </p:cNvSpPr>
          <p:nvPr>
            <p:ph type="body" orient="vert" sz="quarter" idx="15" hasCustomPrompt="1"/>
          </p:nvPr>
        </p:nvSpPr>
        <p:spPr>
          <a:xfrm rot="10800000">
            <a:off x="11582399" y="440640"/>
            <a:ext cx="589808" cy="5915710"/>
          </a:xfrm>
        </p:spPr>
        <p:txBody>
          <a:bodyPr vert="eaVert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Strap Line To Go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32" y="254261"/>
            <a:ext cx="2340723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46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Purple ">
    <p:bg>
      <p:bgPr>
        <a:solidFill>
          <a:srgbClr val="8F23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060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Purple">
    <p:bg>
      <p:bgPr>
        <a:solidFill>
          <a:srgbClr val="8F23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4102" y="2729160"/>
            <a:ext cx="10510969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249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CBDFBD-590C-DE43-88C6-646798E34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837449-DFC9-154D-8760-AB6D620A2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951D09-2441-404D-81CE-2DCD7A497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7F89-1E04-F74B-8E09-50A499CD797E}" type="datetimeFigureOut">
              <a:rPr lang="de-DE" smtClean="0"/>
              <a:t>04.12.22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7086B1-4A46-5342-B70A-0412812A5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418EDA-0980-CE43-907C-46FDE864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ED6D-02A1-3C43-A5EC-A24FEDF413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660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1433" y="311509"/>
            <a:ext cx="10510969" cy="1143000"/>
          </a:xfrm>
        </p:spPr>
        <p:txBody>
          <a:bodyPr/>
          <a:lstStyle>
            <a:lvl1pPr algn="l">
              <a:defRPr sz="3000">
                <a:solidFill>
                  <a:srgbClr val="8F23B3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1432" y="1857027"/>
            <a:ext cx="10510969" cy="4269139"/>
          </a:xfrm>
        </p:spPr>
        <p:txBody>
          <a:bodyPr/>
          <a:lstStyle>
            <a:lvl1pPr marL="257175" indent="-257175">
              <a:buSzPct val="50000"/>
              <a:buFontTx/>
              <a:buBlip>
                <a:blip r:embed="rId2"/>
              </a:buBlip>
              <a:defRPr sz="2100"/>
            </a:lvl1pPr>
            <a:lvl2pPr marL="557213" indent="-214313">
              <a:buClr>
                <a:srgbClr val="8F23B3"/>
              </a:buClr>
              <a:buFont typeface="Arial"/>
              <a:buChar char="•"/>
              <a:defRPr sz="1800"/>
            </a:lvl2pPr>
            <a:lvl3pPr marL="857250" indent="-171450">
              <a:buClr>
                <a:srgbClr val="8F23B3"/>
              </a:buClr>
              <a:buSzPct val="80000"/>
              <a:buFont typeface="Wingdings" charset="2"/>
              <a:buChar char="§"/>
              <a:defRPr sz="1500"/>
            </a:lvl3pPr>
            <a:lvl4pPr marL="1200150" indent="-171450">
              <a:buClr>
                <a:srgbClr val="8F23B3"/>
              </a:buClr>
              <a:buSzPct val="80000"/>
              <a:buFont typeface="Courier New"/>
              <a:buChar char="o"/>
              <a:defRPr sz="1350"/>
            </a:lvl4pPr>
            <a:lvl5pPr marL="1543050" indent="-171450">
              <a:buClr>
                <a:srgbClr val="8F23B3"/>
              </a:buClr>
              <a:buFont typeface="Lucida Grande"/>
              <a:buChar char="-"/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EB3A-9019-0241-A318-2FFD636F3485}" type="datetimeFigureOut">
              <a:rPr lang="en-US" smtClean="0"/>
              <a:t>12/4/22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2082-EBEF-BC4B-BAAB-0003CF8F9B03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5" y="5502141"/>
            <a:ext cx="318619" cy="83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80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creen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96669" y="369174"/>
            <a:ext cx="4705351" cy="25114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1474246" y="1"/>
            <a:ext cx="717756" cy="6861369"/>
          </a:xfrm>
          <a:prstGeom prst="rect">
            <a:avLst/>
          </a:prstGeom>
          <a:solidFill>
            <a:srgbClr val="8F23B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8F23B3"/>
                </a:solidFill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432" y="4576102"/>
            <a:ext cx="10507267" cy="1650950"/>
          </a:xfrm>
        </p:spPr>
        <p:txBody>
          <a:bodyPr/>
          <a:lstStyle>
            <a:lvl1pPr marL="257175" indent="-257175">
              <a:buClr>
                <a:srgbClr val="8F23B3"/>
              </a:buClr>
              <a:buSzPct val="7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EB3A-9019-0241-A318-2FFD636F3485}" type="datetimeFigureOut">
              <a:rPr lang="en-US" smtClean="0"/>
              <a:t>12/4/22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2082-EBEF-BC4B-BAAB-0003CF8F9B03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Vertical Text Placeholder 8"/>
          <p:cNvSpPr>
            <a:spLocks noGrp="1"/>
          </p:cNvSpPr>
          <p:nvPr>
            <p:ph type="body" orient="vert" sz="quarter" idx="15" hasCustomPrompt="1"/>
          </p:nvPr>
        </p:nvSpPr>
        <p:spPr>
          <a:xfrm rot="10800000">
            <a:off x="11582399" y="440640"/>
            <a:ext cx="589808" cy="5915710"/>
          </a:xfrm>
        </p:spPr>
        <p:txBody>
          <a:bodyPr vert="eaVert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Strap Line To Go Here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32" y="254261"/>
            <a:ext cx="2340723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3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4686" y="1857931"/>
            <a:ext cx="10517713" cy="4319323"/>
          </a:xfrm>
        </p:spPr>
        <p:txBody>
          <a:bodyPr anchor="t" anchorCtr="0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EB3A-9019-0241-A318-2FFD636F3485}" type="datetimeFigureOut">
              <a:rPr lang="en-US" smtClean="0"/>
              <a:t>12/4/22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2082-EBEF-BC4B-BAAB-0003CF8F9B03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71433" y="311509"/>
            <a:ext cx="10510969" cy="1143000"/>
          </a:xfrm>
        </p:spPr>
        <p:txBody>
          <a:bodyPr/>
          <a:lstStyle>
            <a:lvl1pPr algn="l">
              <a:defRPr sz="3000">
                <a:solidFill>
                  <a:srgbClr val="8F23B3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5" y="5502141"/>
            <a:ext cx="318619" cy="83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7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4685" y="398105"/>
            <a:ext cx="10553331" cy="1143000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8F23B3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1433" y="2184825"/>
            <a:ext cx="5010561" cy="367523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8411" y="2184825"/>
            <a:ext cx="5026100" cy="367523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EB3A-9019-0241-A318-2FFD636F3485}" type="datetimeFigureOut">
              <a:rPr lang="en-US" smtClean="0"/>
              <a:t>12/4/22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2082-EBEF-BC4B-BAAB-0003CF8F9B03}" type="slidenum">
              <a:rPr lang="en-US" smtClean="0"/>
              <a:t>‹Nr.›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5" y="5502141"/>
            <a:ext cx="318619" cy="83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9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EB3A-9019-0241-A318-2FFD636F3485}" type="datetimeFigureOut">
              <a:rPr lang="en-US" smtClean="0"/>
              <a:t>12/4/22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2082-EBEF-BC4B-BAAB-0003CF8F9B03}" type="slidenum">
              <a:rPr lang="en-US" smtClean="0"/>
              <a:t>‹Nr.›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5" y="5502141"/>
            <a:ext cx="318619" cy="83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1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506" y="1870284"/>
            <a:ext cx="6604895" cy="42558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4778" y="1870284"/>
            <a:ext cx="3555908" cy="425587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EB3A-9019-0241-A318-2FFD636F3485}" type="datetimeFigureOut">
              <a:rPr lang="en-US" smtClean="0"/>
              <a:t>12/4/22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2082-EBEF-BC4B-BAAB-0003CF8F9B03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71433" y="311509"/>
            <a:ext cx="10510969" cy="1143000"/>
          </a:xfrm>
        </p:spPr>
        <p:txBody>
          <a:bodyPr/>
          <a:lstStyle>
            <a:lvl1pPr algn="l">
              <a:defRPr sz="3000">
                <a:solidFill>
                  <a:srgbClr val="8F23B3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5" y="5502141"/>
            <a:ext cx="318619" cy="83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3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EB3A-9019-0241-A318-2FFD636F3485}" type="datetimeFigureOut">
              <a:rPr lang="en-US" smtClean="0"/>
              <a:t>12/4/22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2082-EBEF-BC4B-BAAB-0003CF8F9B03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5" y="5502141"/>
            <a:ext cx="318619" cy="83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28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948" y="1825625"/>
            <a:ext cx="5131453" cy="42558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EB3A-9019-0241-A318-2FFD636F3485}" type="datetimeFigureOut">
              <a:rPr lang="en-US" smtClean="0"/>
              <a:t>12/4/22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2082-EBEF-BC4B-BAAB-0003CF8F9B03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71433" y="311509"/>
            <a:ext cx="10510969" cy="1143000"/>
          </a:xfrm>
        </p:spPr>
        <p:txBody>
          <a:bodyPr/>
          <a:lstStyle>
            <a:lvl1pPr algn="l">
              <a:defRPr sz="3000">
                <a:solidFill>
                  <a:srgbClr val="8F23B3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54101" y="1825625"/>
            <a:ext cx="5062779" cy="42558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5" y="5502141"/>
            <a:ext cx="318619" cy="83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5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1433" y="3429000"/>
            <a:ext cx="105109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432" y="4551156"/>
            <a:ext cx="10507267" cy="1558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1432" y="6356353"/>
            <a:ext cx="2382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A75CEB3A-9019-0241-A318-2FFD636F3485}" type="datetimeFigureOut">
              <a:rPr lang="en-US" smtClean="0"/>
              <a:pPr/>
              <a:t>12/4/22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392E2082-EBEF-BC4B-BAAB-0003CF8F9B0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56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76" r:id="rId9"/>
    <p:sldLayoutId id="2147483674" r:id="rId10"/>
    <p:sldLayoutId id="2147483675" r:id="rId11"/>
    <p:sldLayoutId id="2147483677" r:id="rId12"/>
    <p:sldLayoutId id="2147483678" r:id="rId13"/>
  </p:sldLayoutIdLst>
  <p:txStyles>
    <p:titleStyle>
      <a:lvl1pPr algn="l" defTabSz="342900" rtl="0" eaLnBrk="1" latinLnBrk="0" hangingPunct="1">
        <a:spcBef>
          <a:spcPct val="0"/>
        </a:spcBef>
        <a:buNone/>
        <a:defRPr sz="3300" kern="1200">
          <a:solidFill>
            <a:srgbClr val="8F23B3"/>
          </a:solidFill>
          <a:latin typeface="Palatino Linotype"/>
          <a:ea typeface="+mj-ea"/>
          <a:cs typeface="Palatino Linotype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8F23B3"/>
        </a:buClr>
        <a:buSzPct val="70000"/>
        <a:buFontTx/>
        <a:buBlip>
          <a:blip r:embed="rId15"/>
        </a:buBlip>
        <a:defRPr sz="2400" kern="1200">
          <a:solidFill>
            <a:schemeClr val="tx1"/>
          </a:solidFill>
          <a:latin typeface="Arial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8F23B3"/>
        </a:buClr>
        <a:buFont typeface="Arial"/>
        <a:buChar char="•"/>
        <a:defRPr sz="2100" kern="1200">
          <a:solidFill>
            <a:schemeClr val="tx1"/>
          </a:solidFill>
          <a:latin typeface="Arial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8F23B3"/>
        </a:buClr>
        <a:buSzPct val="80000"/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8F23B3"/>
        </a:buClr>
        <a:buSzPct val="80000"/>
        <a:buFont typeface="Courier New"/>
        <a:buChar char="o"/>
        <a:defRPr sz="1500" kern="1200">
          <a:solidFill>
            <a:schemeClr val="tx1"/>
          </a:solidFill>
          <a:latin typeface="Arial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8F23B3"/>
        </a:buClr>
        <a:buSzPct val="100000"/>
        <a:buFont typeface="Lucida Grande"/>
        <a:buChar char="-"/>
        <a:defRPr sz="1500" kern="1200">
          <a:solidFill>
            <a:schemeClr val="tx1"/>
          </a:solidFill>
          <a:latin typeface="Arial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9146097/" TargetMode="External"/><Relationship Id="rId2" Type="http://schemas.openxmlformats.org/officeDocument/2006/relationships/hyperlink" Target="https://pubmed.ncbi.nlm.nih.gov/3320544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med.ncbi.nlm.nih.gov/34939209/" TargetMode="External"/><Relationship Id="rId5" Type="http://schemas.openxmlformats.org/officeDocument/2006/relationships/hyperlink" Target="https://doi.org/10.1186/s12917-015-0318-8" TargetMode="External"/><Relationship Id="rId4" Type="http://schemas.openxmlformats.org/officeDocument/2006/relationships/hyperlink" Target="https://pubmed.ncbi.nlm.nih.gov/32869365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0094" y="2857500"/>
            <a:ext cx="10510969" cy="1143000"/>
          </a:xfrm>
        </p:spPr>
        <p:txBody>
          <a:bodyPr>
            <a:noAutofit/>
          </a:bodyPr>
          <a:lstStyle/>
          <a:p>
            <a:pPr algn="ctr"/>
            <a:r>
              <a:rPr lang="en-GB" sz="4000" dirty="0">
                <a:latin typeface="+mj-lt"/>
              </a:rPr>
              <a:t>Development of a non-invasive diagnostic test for dual detection of fetal aneuploidy and fetal sex in the pregnant mare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0094" y="4837214"/>
            <a:ext cx="10193522" cy="531812"/>
          </a:xfrm>
        </p:spPr>
        <p:txBody>
          <a:bodyPr>
            <a:noAutofit/>
          </a:bodyPr>
          <a:lstStyle/>
          <a:p>
            <a:r>
              <a:rPr lang="en-GB" sz="2400" dirty="0">
                <a:latin typeface="+mj-lt"/>
              </a:rPr>
              <a:t>Dr Anne Kahler </a:t>
            </a:r>
          </a:p>
          <a:p>
            <a:r>
              <a:rPr lang="en-GB" sz="2400" dirty="0">
                <a:latin typeface="+mj-lt"/>
              </a:rPr>
              <a:t>Equine Pregnancy Laboratory – Mandi de Mestre &amp; Madeleine Campbell</a:t>
            </a:r>
          </a:p>
          <a:p>
            <a:r>
              <a:rPr lang="en-GB" sz="2400" dirty="0">
                <a:latin typeface="+mj-lt"/>
              </a:rPr>
              <a:t>Royal Veterinary College London</a:t>
            </a:r>
          </a:p>
          <a:p>
            <a:endParaRPr lang="en-GB" sz="1800" dirty="0">
              <a:latin typeface="+mj-lt"/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4" descr="Home | Beaufort Cottage Educational Trust">
            <a:extLst>
              <a:ext uri="{FF2B5EF4-FFF2-40B4-BE49-F238E27FC236}">
                <a16:creationId xmlns:a16="http://schemas.microsoft.com/office/drawing/2014/main" id="{70067A79-5FAF-48D4-B871-3DAF61689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275" y="612648"/>
            <a:ext cx="3042341" cy="128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2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46CE8-E09A-446E-8B1B-A80CF2BF7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81" y="311509"/>
            <a:ext cx="10806623" cy="1143000"/>
          </a:xfrm>
        </p:spPr>
        <p:txBody>
          <a:bodyPr>
            <a:normAutofit/>
          </a:bodyPr>
          <a:lstStyle/>
          <a:p>
            <a:r>
              <a:rPr lang="en-GB" sz="2800" dirty="0"/>
              <a:t>qPCR – ADULT CONTROL DNA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26B3C-F80B-4E4D-AFA5-32796D4F7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695" y="1287905"/>
            <a:ext cx="10510969" cy="4269139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Palatino Linotype" panose="02040502050505030304" pitchFamily="18" charset="0"/>
              </a:rPr>
              <a:t>use of a novel Y – chromosomal marker “TSPY”</a:t>
            </a:r>
            <a:r>
              <a:rPr lang="en-US" sz="1800" dirty="0">
                <a:latin typeface="Palatino Linotype" panose="02040502050505030304" pitchFamily="18" charset="0"/>
              </a:rPr>
              <a:t>, present in multiple copies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Palatino Linotype" panose="02040502050505030304" pitchFamily="18" charset="0"/>
              </a:rPr>
              <a:t>primers designed for a product size of 75 bp</a:t>
            </a:r>
            <a:endParaRPr lang="en-US" sz="18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endParaRPr lang="en-US" sz="1800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FEE594-8D6D-4B30-BF93-D143DD15D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308" y="2202102"/>
            <a:ext cx="7236574" cy="36468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E720FE-413F-4823-8F4D-A8B56100A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95" y="2242437"/>
            <a:ext cx="7114765" cy="36064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534598-E32F-44C0-A03E-2FCE5408AA4B}"/>
              </a:ext>
            </a:extLst>
          </p:cNvPr>
          <p:cNvSpPr txBox="1"/>
          <p:nvPr/>
        </p:nvSpPr>
        <p:spPr>
          <a:xfrm>
            <a:off x="1228404" y="5925966"/>
            <a:ext cx="1051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Palatino Linotype" panose="02040502050505030304" pitchFamily="18" charset="0"/>
              </a:rPr>
              <a:t>Representative images of melt peak &amp; amplification curves for </a:t>
            </a:r>
            <a:r>
              <a:rPr lang="en-GB" dirty="0">
                <a:solidFill>
                  <a:srgbClr val="8F23B3"/>
                </a:solidFill>
                <a:latin typeface="Palatino Linotype" panose="02040502050505030304" pitchFamily="18" charset="0"/>
              </a:rPr>
              <a:t>DNA, isolated from blood/tissue of adult horses.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AEA52943-9435-4983-B768-BA7015876B5C}"/>
              </a:ext>
            </a:extLst>
          </p:cNvPr>
          <p:cNvSpPr/>
          <p:nvPr/>
        </p:nvSpPr>
        <p:spPr>
          <a:xfrm>
            <a:off x="4587401" y="2700684"/>
            <a:ext cx="45719" cy="1472184"/>
          </a:xfrm>
          <a:prstGeom prst="righ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7145C9-253E-4167-8630-44A56D745B32}"/>
              </a:ext>
            </a:extLst>
          </p:cNvPr>
          <p:cNvSpPr txBox="1"/>
          <p:nvPr/>
        </p:nvSpPr>
        <p:spPr>
          <a:xfrm>
            <a:off x="4691002" y="3222420"/>
            <a:ext cx="93636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Palatino Linotype" panose="02040502050505030304" pitchFamily="18" charset="0"/>
              </a:rPr>
              <a:t>male specific amplification 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2825C6EE-F3E2-4013-8FDB-CF738B1DA365}"/>
              </a:ext>
            </a:extLst>
          </p:cNvPr>
          <p:cNvSpPr/>
          <p:nvPr/>
        </p:nvSpPr>
        <p:spPr>
          <a:xfrm rot="18018994">
            <a:off x="5281357" y="4099891"/>
            <a:ext cx="45719" cy="1162825"/>
          </a:xfrm>
          <a:prstGeom prst="rightBrac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DDB681-9530-451B-8362-3D48A07DD89F}"/>
              </a:ext>
            </a:extLst>
          </p:cNvPr>
          <p:cNvSpPr txBox="1"/>
          <p:nvPr/>
        </p:nvSpPr>
        <p:spPr>
          <a:xfrm>
            <a:off x="5426878" y="4281193"/>
            <a:ext cx="131728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Palatino Linotype" panose="02040502050505030304" pitchFamily="18" charset="0"/>
              </a:rPr>
              <a:t>female non-specific amplification</a:t>
            </a:r>
          </a:p>
        </p:txBody>
      </p:sp>
    </p:spTree>
    <p:extLst>
      <p:ext uri="{BB962C8B-B14F-4D97-AF65-F5344CB8AC3E}">
        <p14:creationId xmlns:p14="http://schemas.microsoft.com/office/powerpoint/2010/main" val="3241683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CB852-FDBF-4B5E-AD48-566DCA43F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09" y="114364"/>
            <a:ext cx="10510969" cy="1143000"/>
          </a:xfrm>
        </p:spPr>
        <p:txBody>
          <a:bodyPr/>
          <a:lstStyle/>
          <a:p>
            <a:r>
              <a:rPr lang="en-GB" sz="2800" dirty="0"/>
              <a:t>qPCR – ADULT CONTROL DNA II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1517F9-C145-40C4-8660-12ED4A66A571}"/>
              </a:ext>
            </a:extLst>
          </p:cNvPr>
          <p:cNvSpPr/>
          <p:nvPr/>
        </p:nvSpPr>
        <p:spPr>
          <a:xfrm>
            <a:off x="4314730" y="5703941"/>
            <a:ext cx="73439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Palatino Linotype" panose="02040502050505030304" pitchFamily="18" charset="0"/>
              </a:rPr>
              <a:t>*Effectiveness (%) = valid, conclusive &amp; correct classifications/total no. of samples (n = 41).</a:t>
            </a:r>
            <a:r>
              <a:rPr lang="en-GB" sz="1400" dirty="0">
                <a:latin typeface="Palatino Linotype" panose="02040502050505030304" pitchFamily="18" charset="0"/>
              </a:rPr>
              <a:t>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0881874-B936-4D35-B00A-367697FE7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578034"/>
              </p:ext>
            </p:extLst>
          </p:nvPr>
        </p:nvGraphicFramePr>
        <p:xfrm>
          <a:off x="2002536" y="1344426"/>
          <a:ext cx="6451378" cy="3715342"/>
        </p:xfrm>
        <a:graphic>
          <a:graphicData uri="http://schemas.openxmlformats.org/drawingml/2006/table">
            <a:tbl>
              <a:tblPr/>
              <a:tblGrid>
                <a:gridCol w="2523744">
                  <a:extLst>
                    <a:ext uri="{9D8B030D-6E8A-4147-A177-3AD203B41FA5}">
                      <a16:colId xmlns:a16="http://schemas.microsoft.com/office/drawing/2014/main" val="1743706061"/>
                    </a:ext>
                  </a:extLst>
                </a:gridCol>
                <a:gridCol w="2088632">
                  <a:extLst>
                    <a:ext uri="{9D8B030D-6E8A-4147-A177-3AD203B41FA5}">
                      <a16:colId xmlns:a16="http://schemas.microsoft.com/office/drawing/2014/main" val="3352677954"/>
                    </a:ext>
                  </a:extLst>
                </a:gridCol>
                <a:gridCol w="1839002">
                  <a:extLst>
                    <a:ext uri="{9D8B030D-6E8A-4147-A177-3AD203B41FA5}">
                      <a16:colId xmlns:a16="http://schemas.microsoft.com/office/drawing/2014/main" val="1737029074"/>
                    </a:ext>
                  </a:extLst>
                </a:gridCol>
              </a:tblGrid>
              <a:tr h="28971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template DNA</a:t>
                      </a:r>
                    </a:p>
                  </a:txBody>
                  <a:tcPr marL="7717" marR="7717" marT="77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0.2ng </a:t>
                      </a:r>
                    </a:p>
                  </a:txBody>
                  <a:tcPr marL="7717" marR="7717" marT="77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0.1ng </a:t>
                      </a:r>
                    </a:p>
                  </a:txBody>
                  <a:tcPr marL="7717" marR="7717" marT="77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832992"/>
                  </a:ext>
                </a:extLst>
              </a:tr>
              <a:tr h="289714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Valid, conclusive &amp; correct </a:t>
                      </a:r>
                    </a:p>
                  </a:txBody>
                  <a:tcPr marL="7717" marR="7717" marT="771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39/41</a:t>
                      </a:r>
                    </a:p>
                  </a:txBody>
                  <a:tcPr marL="7717" marR="7717" marT="771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33/41</a:t>
                      </a:r>
                    </a:p>
                  </a:txBody>
                  <a:tcPr marL="7717" marR="7717" marT="771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293509"/>
                  </a:ext>
                </a:extLst>
              </a:tr>
              <a:tr h="289714"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Non-valid</a:t>
                      </a:r>
                    </a:p>
                  </a:txBody>
                  <a:tcPr marL="7717" marR="7717" marT="77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0/41</a:t>
                      </a:r>
                    </a:p>
                  </a:txBody>
                  <a:tcPr marL="7717" marR="7717" marT="77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2/41</a:t>
                      </a:r>
                    </a:p>
                  </a:txBody>
                  <a:tcPr marL="7717" marR="7717" marT="77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631681"/>
                  </a:ext>
                </a:extLst>
              </a:tr>
              <a:tr h="289714"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Inconclusive </a:t>
                      </a:r>
                    </a:p>
                  </a:txBody>
                  <a:tcPr marL="7717" marR="7717" marT="77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2/41</a:t>
                      </a:r>
                    </a:p>
                  </a:txBody>
                  <a:tcPr marL="7717" marR="7717" marT="77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5/41</a:t>
                      </a:r>
                    </a:p>
                  </a:txBody>
                  <a:tcPr marL="7717" marR="7717" marT="77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006468"/>
                  </a:ext>
                </a:extLst>
              </a:tr>
              <a:tr h="289714"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Incorrect </a:t>
                      </a:r>
                    </a:p>
                  </a:txBody>
                  <a:tcPr marL="7717" marR="7717" marT="77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0/41</a:t>
                      </a:r>
                    </a:p>
                  </a:txBody>
                  <a:tcPr marL="7717" marR="7717" marT="77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1/41</a:t>
                      </a:r>
                    </a:p>
                  </a:txBody>
                  <a:tcPr marL="7717" marR="7717" marT="77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46131"/>
                  </a:ext>
                </a:extLst>
              </a:tr>
              <a:tr h="28971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Effectiveness*</a:t>
                      </a:r>
                    </a:p>
                  </a:txBody>
                  <a:tcPr marL="7717" marR="7717" marT="77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95.1%</a:t>
                      </a:r>
                    </a:p>
                  </a:txBody>
                  <a:tcPr marL="7717" marR="7717" marT="77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80.5%</a:t>
                      </a:r>
                    </a:p>
                  </a:txBody>
                  <a:tcPr marL="7717" marR="7717" marT="77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82971"/>
                  </a:ext>
                </a:extLst>
              </a:tr>
              <a:tr h="289714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Sensitivity </a:t>
                      </a:r>
                    </a:p>
                  </a:txBody>
                  <a:tcPr marL="7717" marR="7717" marT="77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100%</a:t>
                      </a:r>
                    </a:p>
                  </a:txBody>
                  <a:tcPr marL="7717" marR="7717" marT="77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100%</a:t>
                      </a:r>
                    </a:p>
                  </a:txBody>
                  <a:tcPr marL="7717" marR="7717" marT="77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259709"/>
                  </a:ext>
                </a:extLst>
              </a:tr>
              <a:tr h="289714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Specificity </a:t>
                      </a:r>
                    </a:p>
                  </a:txBody>
                  <a:tcPr marL="7717" marR="7717" marT="77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100%</a:t>
                      </a:r>
                    </a:p>
                  </a:txBody>
                  <a:tcPr marL="7717" marR="7717" marT="77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95.2%</a:t>
                      </a:r>
                    </a:p>
                  </a:txBody>
                  <a:tcPr marL="7717" marR="7717" marT="77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931784"/>
                  </a:ext>
                </a:extLst>
              </a:tr>
              <a:tr h="289714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Pos Predictive Value </a:t>
                      </a:r>
                    </a:p>
                  </a:txBody>
                  <a:tcPr marL="7717" marR="7717" marT="77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100%</a:t>
                      </a:r>
                    </a:p>
                  </a:txBody>
                  <a:tcPr marL="7717" marR="7717" marT="77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92.8%</a:t>
                      </a:r>
                    </a:p>
                  </a:txBody>
                  <a:tcPr marL="7717" marR="7717" marT="77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021147"/>
                  </a:ext>
                </a:extLst>
              </a:tr>
              <a:tr h="289714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Neg Predictive Value </a:t>
                      </a:r>
                    </a:p>
                  </a:txBody>
                  <a:tcPr marL="7717" marR="7717" marT="77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100%</a:t>
                      </a:r>
                    </a:p>
                  </a:txBody>
                  <a:tcPr marL="7717" marR="7717" marT="77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100%</a:t>
                      </a:r>
                    </a:p>
                  </a:txBody>
                  <a:tcPr marL="7717" marR="7717" marT="77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7532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7297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BB9E06-A40D-4D49-AD33-ED92FC703E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184033" y="1280913"/>
            <a:ext cx="7049745" cy="35510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86E938-3ED0-4ED1-91C8-B3DF755DA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qPCR – ADULT CONTROL DNA III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87DDF6-A035-4D42-AEE6-D4AB94409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6479"/>
            <a:ext cx="6662974" cy="33799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4ADCA2-DE03-4D7F-B31F-2A950A8CEE8B}"/>
              </a:ext>
            </a:extLst>
          </p:cNvPr>
          <p:cNvSpPr txBox="1"/>
          <p:nvPr/>
        </p:nvSpPr>
        <p:spPr>
          <a:xfrm>
            <a:off x="1071433" y="4972669"/>
            <a:ext cx="10772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Palatino Linotype" panose="02040502050505030304" pitchFamily="18" charset="0"/>
              </a:rPr>
              <a:t>Cell-free DNA isolated during pregnancy always consists of a larger maternal and smaller fetal fraction. A fetal fraction of approx. 4% is required to achieve conclusive NIPT in women.</a:t>
            </a:r>
          </a:p>
          <a:p>
            <a:endParaRPr lang="en-GB" sz="2000" dirty="0">
              <a:latin typeface="Palatino Linotype" panose="02040502050505030304" pitchFamily="18" charset="0"/>
            </a:endParaRPr>
          </a:p>
          <a:p>
            <a:r>
              <a:rPr lang="en-GB" sz="2000" dirty="0">
                <a:solidFill>
                  <a:srgbClr val="8F23B3"/>
                </a:solidFill>
                <a:latin typeface="Palatino Linotype" panose="02040502050505030304" pitchFamily="18" charset="0"/>
              </a:rPr>
              <a:t>4% to 10% of male DNA</a:t>
            </a:r>
            <a:r>
              <a:rPr lang="en-GB" sz="2000" dirty="0">
                <a:latin typeface="Palatino Linotype" panose="02040502050505030304" pitchFamily="18" charset="0"/>
              </a:rPr>
              <a:t>, added to an “artificial female DNA sample”, is </a:t>
            </a:r>
            <a:r>
              <a:rPr lang="en-GB" sz="2000" dirty="0">
                <a:solidFill>
                  <a:srgbClr val="8F23B3"/>
                </a:solidFill>
                <a:latin typeface="Palatino Linotype" panose="02040502050505030304" pitchFamily="18" charset="0"/>
              </a:rPr>
              <a:t>reliably detected</a:t>
            </a:r>
            <a:r>
              <a:rPr lang="en-GB" sz="2000" dirty="0"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46B1AC-9299-42BB-9FCA-111999C30102}"/>
              </a:ext>
            </a:extLst>
          </p:cNvPr>
          <p:cNvSpPr txBox="1"/>
          <p:nvPr/>
        </p:nvSpPr>
        <p:spPr>
          <a:xfrm>
            <a:off x="3028842" y="3663444"/>
            <a:ext cx="64443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Palatino Linotype" panose="02040502050505030304" pitchFamily="18" charset="0"/>
              </a:rPr>
              <a:t>pooled female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5C201F-A255-4443-A005-92DEE7B9EDFA}"/>
              </a:ext>
            </a:extLst>
          </p:cNvPr>
          <p:cNvSpPr txBox="1"/>
          <p:nvPr/>
        </p:nvSpPr>
        <p:spPr>
          <a:xfrm>
            <a:off x="2629988" y="3817333"/>
            <a:ext cx="461557" cy="246221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Palatino Linotype" panose="02040502050505030304" pitchFamily="18" charset="0"/>
              </a:rPr>
              <a:t>NTC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9D82C2-AADD-4603-9296-3588C7EB894C}"/>
              </a:ext>
            </a:extLst>
          </p:cNvPr>
          <p:cNvSpPr txBox="1"/>
          <p:nvPr/>
        </p:nvSpPr>
        <p:spPr>
          <a:xfrm>
            <a:off x="3507814" y="1680754"/>
            <a:ext cx="896982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Palatino Linotype" panose="02040502050505030304" pitchFamily="18" charset="0"/>
              </a:rPr>
              <a:t>male</a:t>
            </a:r>
            <a:r>
              <a:rPr lang="en-GB" sz="10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GB" sz="1000" dirty="0">
                <a:solidFill>
                  <a:schemeClr val="bg2"/>
                </a:solidFill>
                <a:latin typeface="Palatino Linotype" panose="02040502050505030304" pitchFamily="18" charset="0"/>
              </a:rPr>
              <a:t>control</a:t>
            </a:r>
            <a:r>
              <a:rPr lang="en-GB" sz="10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E70CAA-3616-49B0-8231-8231C421C0DA}"/>
              </a:ext>
            </a:extLst>
          </p:cNvPr>
          <p:cNvSpPr txBox="1"/>
          <p:nvPr/>
        </p:nvSpPr>
        <p:spPr>
          <a:xfrm>
            <a:off x="3590545" y="1960743"/>
            <a:ext cx="731520" cy="2462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Palatino Linotype" panose="02040502050505030304" pitchFamily="18" charset="0"/>
              </a:rPr>
              <a:t>10% male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62FE9E-08D7-48D3-9E2D-7D6E6998E30A}"/>
              </a:ext>
            </a:extLst>
          </p:cNvPr>
          <p:cNvSpPr txBox="1"/>
          <p:nvPr/>
        </p:nvSpPr>
        <p:spPr>
          <a:xfrm>
            <a:off x="3743111" y="2530539"/>
            <a:ext cx="731520" cy="24622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Palatino Linotype" panose="02040502050505030304" pitchFamily="18" charset="0"/>
              </a:rPr>
              <a:t>8% male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DCC9E8-1BD2-4D34-B811-5540C215EAEA}"/>
              </a:ext>
            </a:extLst>
          </p:cNvPr>
          <p:cNvSpPr txBox="1"/>
          <p:nvPr/>
        </p:nvSpPr>
        <p:spPr>
          <a:xfrm>
            <a:off x="3804353" y="2814319"/>
            <a:ext cx="731520" cy="246221"/>
          </a:xfrm>
          <a:prstGeom prst="rect">
            <a:avLst/>
          </a:prstGeom>
          <a:solidFill>
            <a:srgbClr val="9900CC">
              <a:alpha val="8902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Palatino Linotype" panose="02040502050505030304" pitchFamily="18" charset="0"/>
              </a:rPr>
              <a:t>6% male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817290-5F5A-41CB-A02B-C1AEC624B07A}"/>
              </a:ext>
            </a:extLst>
          </p:cNvPr>
          <p:cNvSpPr txBox="1"/>
          <p:nvPr/>
        </p:nvSpPr>
        <p:spPr>
          <a:xfrm>
            <a:off x="3671534" y="2246432"/>
            <a:ext cx="659238" cy="2462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Palatino Linotype" panose="02040502050505030304" pitchFamily="18" charset="0"/>
              </a:rPr>
              <a:t>4% male</a:t>
            </a:r>
          </a:p>
        </p:txBody>
      </p:sp>
    </p:spTree>
    <p:extLst>
      <p:ext uri="{BB962C8B-B14F-4D97-AF65-F5344CB8AC3E}">
        <p14:creationId xmlns:p14="http://schemas.microsoft.com/office/powerpoint/2010/main" val="383600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D3DDF-EEC6-4388-8FE0-7F823BBC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67" y="89018"/>
            <a:ext cx="10510969" cy="1143000"/>
          </a:xfrm>
        </p:spPr>
        <p:txBody>
          <a:bodyPr/>
          <a:lstStyle/>
          <a:p>
            <a:r>
              <a:rPr lang="en-GB" sz="2800" dirty="0"/>
              <a:t>qPCR – FETAL DNA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411D36-D803-44B4-BF8B-8714B7A43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261" y="1264950"/>
            <a:ext cx="7377155" cy="3720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F1D1C4-B945-4F4A-A923-3C283902C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4" y="1318864"/>
            <a:ext cx="7224039" cy="36663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D08762-E295-4244-AB7A-70D2EAF8AD3F}"/>
              </a:ext>
            </a:extLst>
          </p:cNvPr>
          <p:cNvSpPr txBox="1"/>
          <p:nvPr/>
        </p:nvSpPr>
        <p:spPr>
          <a:xfrm>
            <a:off x="3891301" y="1718171"/>
            <a:ext cx="923544" cy="246221"/>
          </a:xfrm>
          <a:prstGeom prst="rect">
            <a:avLst/>
          </a:prstGeom>
          <a:solidFill>
            <a:srgbClr val="00628E">
              <a:alpha val="8549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male control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C0421A-F7B7-4E10-83A4-8275570B10D4}"/>
              </a:ext>
            </a:extLst>
          </p:cNvPr>
          <p:cNvSpPr txBox="1"/>
          <p:nvPr/>
        </p:nvSpPr>
        <p:spPr>
          <a:xfrm>
            <a:off x="4010608" y="2404379"/>
            <a:ext cx="822960" cy="246221"/>
          </a:xfrm>
          <a:prstGeom prst="rect">
            <a:avLst/>
          </a:prstGeom>
          <a:solidFill>
            <a:srgbClr val="006666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Palatino Linotype" panose="02040502050505030304" pitchFamily="18" charset="0"/>
              </a:rPr>
              <a:t>male ALC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F4D4F4-16BF-4D67-9658-C33FE0D1A226}"/>
              </a:ext>
            </a:extLst>
          </p:cNvPr>
          <p:cNvSpPr txBox="1"/>
          <p:nvPr/>
        </p:nvSpPr>
        <p:spPr>
          <a:xfrm>
            <a:off x="4146804" y="2921992"/>
            <a:ext cx="822960" cy="246221"/>
          </a:xfrm>
          <a:prstGeom prst="rect">
            <a:avLst/>
          </a:prstGeom>
          <a:solidFill>
            <a:srgbClr val="6666FF">
              <a:alpha val="78824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Palatino Linotype" panose="02040502050505030304" pitchFamily="18" charset="0"/>
              </a:rPr>
              <a:t>male ALC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D07FC6-C1B9-4F02-961F-824FA82F7DAD}"/>
              </a:ext>
            </a:extLst>
          </p:cNvPr>
          <p:cNvSpPr txBox="1"/>
          <p:nvPr/>
        </p:nvSpPr>
        <p:spPr>
          <a:xfrm>
            <a:off x="4348501" y="3590590"/>
            <a:ext cx="932688" cy="246221"/>
          </a:xfrm>
          <a:prstGeom prst="rect">
            <a:avLst/>
          </a:prstGeom>
          <a:solidFill>
            <a:srgbClr val="FF9900">
              <a:alpha val="61961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Palatino Linotype" panose="02040502050505030304" pitchFamily="18" charset="0"/>
              </a:rPr>
              <a:t>female ALC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87F60F-FD13-48FF-811F-D05FCFD46CB7}"/>
              </a:ext>
            </a:extLst>
          </p:cNvPr>
          <p:cNvSpPr txBox="1"/>
          <p:nvPr/>
        </p:nvSpPr>
        <p:spPr>
          <a:xfrm>
            <a:off x="3019752" y="3992758"/>
            <a:ext cx="457200" cy="246221"/>
          </a:xfrm>
          <a:prstGeom prst="rect">
            <a:avLst/>
          </a:prstGeom>
          <a:solidFill>
            <a:srgbClr val="00FF99">
              <a:alpha val="77647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Palatino Linotype" panose="02040502050505030304" pitchFamily="18" charset="0"/>
              </a:rPr>
              <a:t>NTC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D5B766-AACB-457D-8CBA-34229EC11C87}"/>
              </a:ext>
            </a:extLst>
          </p:cNvPr>
          <p:cNvSpPr txBox="1"/>
          <p:nvPr/>
        </p:nvSpPr>
        <p:spPr>
          <a:xfrm>
            <a:off x="3554536" y="3853618"/>
            <a:ext cx="658897" cy="400110"/>
          </a:xfrm>
          <a:prstGeom prst="rect">
            <a:avLst/>
          </a:prstGeom>
          <a:solidFill>
            <a:srgbClr val="FBCBD8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Palatino Linotype" panose="02040502050505030304" pitchFamily="18" charset="0"/>
              </a:rPr>
              <a:t>female control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5CF5C1-B1F6-4568-B1CE-3F42F28388DE}"/>
              </a:ext>
            </a:extLst>
          </p:cNvPr>
          <p:cNvSpPr txBox="1"/>
          <p:nvPr/>
        </p:nvSpPr>
        <p:spPr>
          <a:xfrm>
            <a:off x="278277" y="5011534"/>
            <a:ext cx="1163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Palatino Linotype" panose="02040502050505030304" pitchFamily="18" charset="0"/>
              </a:rPr>
              <a:t>Conclusive results present for 6/6 samples of </a:t>
            </a:r>
            <a:r>
              <a:rPr lang="en-GB" dirty="0">
                <a:solidFill>
                  <a:srgbClr val="8F23B3"/>
                </a:solidFill>
                <a:latin typeface="Palatino Linotype" panose="02040502050505030304" pitchFamily="18" charset="0"/>
              </a:rPr>
              <a:t>DNA, isolated from early fetal membranes </a:t>
            </a:r>
            <a:r>
              <a:rPr lang="en-GB" dirty="0">
                <a:latin typeface="Palatino Linotype" panose="02040502050505030304" pitchFamily="18" charset="0"/>
              </a:rPr>
              <a:t>(d33 to 42 of pregnancy).</a:t>
            </a:r>
          </a:p>
        </p:txBody>
      </p:sp>
    </p:spTree>
    <p:extLst>
      <p:ext uri="{BB962C8B-B14F-4D97-AF65-F5344CB8AC3E}">
        <p14:creationId xmlns:p14="http://schemas.microsoft.com/office/powerpoint/2010/main" val="3156596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7D280-9184-431C-A74E-539B6FE93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29" y="-16390"/>
            <a:ext cx="10510969" cy="1143000"/>
          </a:xfrm>
        </p:spPr>
        <p:txBody>
          <a:bodyPr/>
          <a:lstStyle/>
          <a:p>
            <a:r>
              <a:rPr lang="en-GB" sz="2800" dirty="0"/>
              <a:t>qPCR – adult cfDNA </a:t>
            </a:r>
            <a:r>
              <a:rPr lang="en-GB" sz="1800" dirty="0"/>
              <a:t>(0.1 to 0.4 ng template DNA)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635F61-DB61-463A-A5ED-E28ADF8C5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358" y="1164495"/>
            <a:ext cx="5045495" cy="25444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094815-BCE2-4D6A-87E0-EBB793B15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20" y="1242214"/>
            <a:ext cx="4891383" cy="24825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0F3D14-A265-4578-B09A-4855EABC6D5C}"/>
              </a:ext>
            </a:extLst>
          </p:cNvPr>
          <p:cNvSpPr txBox="1"/>
          <p:nvPr/>
        </p:nvSpPr>
        <p:spPr>
          <a:xfrm>
            <a:off x="383454" y="3762607"/>
            <a:ext cx="11808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Palatino Linotype" panose="02040502050505030304" pitchFamily="18" charset="0"/>
              </a:rPr>
              <a:t>(b) Images of TSPY melt peak &amp; amplification curves for </a:t>
            </a:r>
            <a:r>
              <a:rPr lang="en-GB" sz="1600" dirty="0">
                <a:solidFill>
                  <a:srgbClr val="8F23B3"/>
                </a:solidFill>
                <a:latin typeface="Palatino Linotype" panose="02040502050505030304" pitchFamily="18" charset="0"/>
              </a:rPr>
              <a:t>cfDNA, isolated from plasma of adult geldings </a:t>
            </a:r>
            <a:r>
              <a:rPr lang="en-GB" sz="1600" dirty="0">
                <a:latin typeface="Palatino Linotype" panose="02040502050505030304" pitchFamily="18" charset="0"/>
              </a:rPr>
              <a:t>(n = 4).</a:t>
            </a:r>
            <a:endParaRPr lang="en-GB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90FEDF-F778-457A-8B68-44A4F1E74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9358" y="4122817"/>
            <a:ext cx="5143726" cy="2593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515BBC-F35D-4A97-ADE1-D516A49CDF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864" y="4139577"/>
            <a:ext cx="5078010" cy="25772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AA6DD99-D08E-4114-8230-503AD859A248}"/>
              </a:ext>
            </a:extLst>
          </p:cNvPr>
          <p:cNvSpPr txBox="1"/>
          <p:nvPr/>
        </p:nvSpPr>
        <p:spPr>
          <a:xfrm>
            <a:off x="338720" y="903660"/>
            <a:ext cx="11514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Palatino Linotype" panose="02040502050505030304" pitchFamily="18" charset="0"/>
              </a:rPr>
              <a:t>(a) Images of TSPY melt peak &amp; amplification curves for </a:t>
            </a:r>
            <a:r>
              <a:rPr lang="en-GB" sz="1600" dirty="0">
                <a:solidFill>
                  <a:srgbClr val="8F23B3"/>
                </a:solidFill>
                <a:latin typeface="Palatino Linotype" panose="02040502050505030304" pitchFamily="18" charset="0"/>
              </a:rPr>
              <a:t>cfDNA, isolated from plasma of non-pregnant adult mares </a:t>
            </a:r>
            <a:r>
              <a:rPr lang="en-GB" sz="1600" dirty="0">
                <a:latin typeface="Palatino Linotype" panose="02040502050505030304" pitchFamily="18" charset="0"/>
              </a:rPr>
              <a:t>(n = 2).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0991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8AA3D-0493-4888-99ED-741E027F6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387" y="41543"/>
            <a:ext cx="10510969" cy="1143000"/>
          </a:xfrm>
        </p:spPr>
        <p:txBody>
          <a:bodyPr/>
          <a:lstStyle/>
          <a:p>
            <a:r>
              <a:rPr lang="en-GB" sz="2800" dirty="0"/>
              <a:t>qPCR – fetal cfDNA </a:t>
            </a:r>
            <a:r>
              <a:rPr lang="en-GB" sz="1800" dirty="0"/>
              <a:t>(0.1 to 0.4 ng template DNA)</a:t>
            </a:r>
            <a:endParaRPr lang="en-GB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6AB62E-479F-4538-BE02-45B64BD96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84543"/>
            <a:ext cx="5573108" cy="28105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3184BF-EC03-4954-B8BE-9A79488FC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45" y="1016179"/>
            <a:ext cx="5502603" cy="27927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C41B18-DC5A-4814-8447-C3F3D35BEE7C}"/>
              </a:ext>
            </a:extLst>
          </p:cNvPr>
          <p:cNvSpPr txBox="1"/>
          <p:nvPr/>
        </p:nvSpPr>
        <p:spPr>
          <a:xfrm>
            <a:off x="419309" y="3904984"/>
            <a:ext cx="11519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Palatino Linotype" panose="02040502050505030304" pitchFamily="18" charset="0"/>
              </a:rPr>
              <a:t>Representative images of TSPY melt peak &amp; amplification curves for cfDNA, isolated from plasma of </a:t>
            </a:r>
            <a:r>
              <a:rPr lang="en-GB" sz="1600" dirty="0">
                <a:solidFill>
                  <a:srgbClr val="8F23B3"/>
                </a:solidFill>
                <a:latin typeface="Palatino Linotype" panose="02040502050505030304" pitchFamily="18" charset="0"/>
              </a:rPr>
              <a:t>pregnant mares, one carrying a male and one a female pregnancy</a:t>
            </a:r>
            <a:r>
              <a:rPr lang="en-GB" sz="1600" dirty="0">
                <a:latin typeface="Palatino Linotype" panose="02040502050505030304" pitchFamily="18" charset="0"/>
              </a:rPr>
              <a:t> and cfDNA isolated from plasma of a non-pregnant mare (female control) and a gelding (male control). 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FB3D63D-D161-4F19-8D90-969A44E28FA1}"/>
              </a:ext>
            </a:extLst>
          </p:cNvPr>
          <p:cNvGraphicFramePr>
            <a:graphicFrameLocks noGrp="1"/>
          </p:cNvGraphicFramePr>
          <p:nvPr/>
        </p:nvGraphicFramePr>
        <p:xfrm>
          <a:off x="5155723" y="4645898"/>
          <a:ext cx="5982541" cy="1788913"/>
        </p:xfrm>
        <a:graphic>
          <a:graphicData uri="http://schemas.openxmlformats.org/drawingml/2006/table">
            <a:tbl>
              <a:tblPr/>
              <a:tblGrid>
                <a:gridCol w="1707213">
                  <a:extLst>
                    <a:ext uri="{9D8B030D-6E8A-4147-A177-3AD203B41FA5}">
                      <a16:colId xmlns:a16="http://schemas.microsoft.com/office/drawing/2014/main" val="1915636566"/>
                    </a:ext>
                  </a:extLst>
                </a:gridCol>
                <a:gridCol w="1780172">
                  <a:extLst>
                    <a:ext uri="{9D8B030D-6E8A-4147-A177-3AD203B41FA5}">
                      <a16:colId xmlns:a16="http://schemas.microsoft.com/office/drawing/2014/main" val="1306663829"/>
                    </a:ext>
                  </a:extLst>
                </a:gridCol>
                <a:gridCol w="2495156">
                  <a:extLst>
                    <a:ext uri="{9D8B030D-6E8A-4147-A177-3AD203B41FA5}">
                      <a16:colId xmlns:a16="http://schemas.microsoft.com/office/drawing/2014/main" val="3510752242"/>
                    </a:ext>
                  </a:extLst>
                </a:gridCol>
              </a:tblGrid>
              <a:tr h="50399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Amplification of TSPY for cfDNA, isolated from plasma of pregnant mares: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430315"/>
                  </a:ext>
                </a:extLst>
              </a:tr>
              <a:tr h="25749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d70 - 80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last trimester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742923"/>
                  </a:ext>
                </a:extLst>
              </a:tr>
              <a:tr h="25749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Inconclusive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0/6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1/15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557699"/>
                  </a:ext>
                </a:extLst>
              </a:tr>
              <a:tr h="26042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Conclusive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6/6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14/15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44888"/>
                  </a:ext>
                </a:extLst>
              </a:tr>
              <a:tr h="257499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</a:rPr>
                        <a:t>BUT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2/2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4/4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24632"/>
                  </a:ext>
                </a:extLst>
              </a:tr>
              <a:tr h="2520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confirmed male pregnancies predicted as females </a:t>
                      </a:r>
                      <a:r>
                        <a:rPr lang="en-GB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</a:rPr>
                        <a:t>= false negative.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28687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596C3B5-AE7D-466E-87AA-1C088DDBAA5F}"/>
              </a:ext>
            </a:extLst>
          </p:cNvPr>
          <p:cNvSpPr txBox="1"/>
          <p:nvPr/>
        </p:nvSpPr>
        <p:spPr>
          <a:xfrm>
            <a:off x="3364992" y="1787318"/>
            <a:ext cx="1060704" cy="24622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2">
                    <a:lumMod val="90000"/>
                  </a:schemeClr>
                </a:solidFill>
                <a:latin typeface="Palatino Linotype" panose="02040502050505030304" pitchFamily="18" charset="0"/>
              </a:rPr>
              <a:t>cf male control </a:t>
            </a:r>
          </a:p>
        </p:txBody>
      </p:sp>
    </p:spTree>
    <p:extLst>
      <p:ext uri="{BB962C8B-B14F-4D97-AF65-F5344CB8AC3E}">
        <p14:creationId xmlns:p14="http://schemas.microsoft.com/office/powerpoint/2010/main" val="2562889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732F6-AB0A-4CC2-ADE5-2237FBBCB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6CE0B-3AD0-4640-B600-5778B756D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2971" y="1315013"/>
            <a:ext cx="10589922" cy="232595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900" dirty="0">
                <a:latin typeface="Palatino Linotype" panose="02040502050505030304" pitchFamily="18" charset="0"/>
              </a:rPr>
              <a:t>first detailed description of </a:t>
            </a:r>
            <a:r>
              <a:rPr lang="en-GB" sz="1900" dirty="0">
                <a:solidFill>
                  <a:srgbClr val="8F23B3"/>
                </a:solidFill>
                <a:latin typeface="Palatino Linotype" panose="02040502050505030304" pitchFamily="18" charset="0"/>
              </a:rPr>
              <a:t>isolation &amp; assessment of cfDNA </a:t>
            </a:r>
            <a:r>
              <a:rPr lang="en-GB" sz="1900" dirty="0">
                <a:latin typeface="Palatino Linotype" panose="02040502050505030304" pitchFamily="18" charset="0"/>
              </a:rPr>
              <a:t>from plasma of pregnant mares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900" dirty="0">
                <a:latin typeface="Palatino Linotype" panose="02040502050505030304" pitchFamily="18" charset="0"/>
              </a:rPr>
              <a:t>development of a </a:t>
            </a:r>
            <a:r>
              <a:rPr lang="en-GB" sz="1900" dirty="0">
                <a:solidFill>
                  <a:srgbClr val="8F23B3"/>
                </a:solidFill>
                <a:latin typeface="Palatino Linotype" panose="02040502050505030304" pitchFamily="18" charset="0"/>
              </a:rPr>
              <a:t>sexing qPCR, that is highly sensitive, specific and amplifies adult, fetal &amp; cfDNA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900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900" dirty="0">
                <a:latin typeface="Palatino Linotype" panose="02040502050505030304" pitchFamily="18" charset="0"/>
              </a:rPr>
              <a:t>although a male signal from cfDNA, isolated from plasma of mares, carrying a male pregnancy – indicating the fetal fraction – was </a:t>
            </a:r>
            <a:r>
              <a:rPr lang="en-GB" sz="1900">
                <a:latin typeface="Palatino Linotype" panose="02040502050505030304" pitchFamily="18" charset="0"/>
              </a:rPr>
              <a:t>not detectable </a:t>
            </a:r>
            <a:endParaRPr lang="en-GB" sz="1900" dirty="0">
              <a:latin typeface="+mn-lt"/>
            </a:endParaRP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3A35F8-B5C2-4063-9C44-344D252B0ADA}"/>
              </a:ext>
            </a:extLst>
          </p:cNvPr>
          <p:cNvSpPr txBox="1"/>
          <p:nvPr/>
        </p:nvSpPr>
        <p:spPr>
          <a:xfrm>
            <a:off x="4573523" y="4003209"/>
            <a:ext cx="3044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fetal fraction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BEFF20-23C6-4278-83F7-8B6373515ACE}"/>
              </a:ext>
            </a:extLst>
          </p:cNvPr>
          <p:cNvSpPr txBox="1"/>
          <p:nvPr/>
        </p:nvSpPr>
        <p:spPr>
          <a:xfrm>
            <a:off x="7007353" y="4950224"/>
            <a:ext cx="2802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equine placentation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5BF460-1A0A-4344-B52C-2DE5C0E9D918}"/>
              </a:ext>
            </a:extLst>
          </p:cNvPr>
          <p:cNvSpPr txBox="1"/>
          <p:nvPr/>
        </p:nvSpPr>
        <p:spPr>
          <a:xfrm>
            <a:off x="1391411" y="4765558"/>
            <a:ext cx="370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plasma volume &amp; composition 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47E0FD-FE28-4821-8CA3-D2B0AF405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63" y="1454509"/>
            <a:ext cx="322228" cy="3222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101163-8FEC-4267-B383-3BBF44481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562" y="1903509"/>
            <a:ext cx="327690" cy="3222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CAC33F-56F2-4AFF-A52E-096CA30DAE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90" y="2780241"/>
            <a:ext cx="472562" cy="47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73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A557F-099F-4565-9FC4-CEA45BDFC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593" y="240185"/>
            <a:ext cx="10510969" cy="1143000"/>
          </a:xfrm>
        </p:spPr>
        <p:txBody>
          <a:bodyPr>
            <a:normAutofit/>
          </a:bodyPr>
          <a:lstStyle/>
          <a:p>
            <a:r>
              <a:rPr lang="en-GB" sz="4800" dirty="0"/>
              <a:t>Thank you.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CD2D3E-7322-4475-8005-827B70735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048" y="1835225"/>
            <a:ext cx="3707878" cy="15682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B17B77-568A-47A0-9433-7249557D3140}"/>
              </a:ext>
            </a:extLst>
          </p:cNvPr>
          <p:cNvSpPr txBox="1"/>
          <p:nvPr/>
        </p:nvSpPr>
        <p:spPr>
          <a:xfrm>
            <a:off x="2807903" y="5543307"/>
            <a:ext cx="62983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Palatino Linotype" panose="02040502050505030304" pitchFamily="18" charset="0"/>
              </a:rPr>
              <a:t>Equine Pregnancy Laboratory</a:t>
            </a:r>
          </a:p>
          <a:p>
            <a:r>
              <a:rPr lang="en-GB" sz="2400" dirty="0">
                <a:latin typeface="Palatino Linotype" panose="02040502050505030304" pitchFamily="18" charset="0"/>
              </a:rPr>
              <a:t>Mandi de Mestre &amp; Madeleine Campbell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8A5049-DD45-4857-A63D-370E3C3374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768" b="22363"/>
          <a:stretch/>
        </p:blipFill>
        <p:spPr>
          <a:xfrm>
            <a:off x="263887" y="5144611"/>
            <a:ext cx="2309631" cy="1283351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BE1CFD8-7E51-41A1-AB5F-F7B66462C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2838" y="1856634"/>
            <a:ext cx="10510969" cy="157236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</a:rPr>
              <a:t>Rossdales Veterinary Surgeons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</a:rPr>
              <a:t>Newmarket Equine Hospital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</a:rPr>
              <a:t>Twemlows Stud farm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</a:rPr>
              <a:t>St Georges University of London </a:t>
            </a:r>
          </a:p>
        </p:txBody>
      </p:sp>
    </p:spTree>
    <p:extLst>
      <p:ext uri="{BB962C8B-B14F-4D97-AF65-F5344CB8AC3E}">
        <p14:creationId xmlns:p14="http://schemas.microsoft.com/office/powerpoint/2010/main" val="741357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95372-25FC-425F-9687-FFA2DE0D0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047B1-69F7-4C40-A7AC-1B1339AC44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5984" y="1417437"/>
            <a:ext cx="10510969" cy="42691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200" dirty="0">
                <a:latin typeface="Palatino Linotype" panose="0204050205050503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Incidence and causes of pregnancy loss after Day 70 of gestation in Thoroughbreds.</a:t>
            </a:r>
            <a:r>
              <a:rPr lang="en-GB" sz="1200" dirty="0">
                <a:latin typeface="Palatino Linotype" panose="02040502050505030304" pitchFamily="18" charset="0"/>
              </a:rPr>
              <a:t> Roach JM, Foote AK, Smith KC, Verheyen KL, de Mestre AM. Equine Vet J. 2021 Sep;53(5):996-1003. </a:t>
            </a:r>
            <a:r>
              <a:rPr lang="en-GB" sz="1200" dirty="0" err="1">
                <a:latin typeface="Palatino Linotype" panose="02040502050505030304" pitchFamily="18" charset="0"/>
              </a:rPr>
              <a:t>doi</a:t>
            </a:r>
            <a:r>
              <a:rPr lang="en-GB" sz="1200" dirty="0">
                <a:latin typeface="Palatino Linotype" panose="02040502050505030304" pitchFamily="18" charset="0"/>
              </a:rPr>
              <a:t>: 10.1111/evj.13386. 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latin typeface="Palatino Linotype" panose="0204050205050503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Descriptive study of current therapeutic practices, clinical reproductive findings and incidence of pregnancy loss in intensively managed thoroughbred mares.</a:t>
            </a:r>
            <a:r>
              <a:rPr lang="en-GB" sz="1200" dirty="0">
                <a:latin typeface="Palatino Linotype" panose="02040502050505030304" pitchFamily="18" charset="0"/>
              </a:rPr>
              <a:t> Rose BV, Firth M, Morris B, Roach JM, Wathes DC, Verheyen KLP, de Mestre AM. </a:t>
            </a:r>
            <a:r>
              <a:rPr lang="en-GB" sz="1200" dirty="0" err="1">
                <a:latin typeface="Palatino Linotype" panose="02040502050505030304" pitchFamily="18" charset="0"/>
              </a:rPr>
              <a:t>Anim</a:t>
            </a:r>
            <a:r>
              <a:rPr lang="en-GB" sz="1200" dirty="0">
                <a:latin typeface="Palatino Linotype" panose="02040502050505030304" pitchFamily="18" charset="0"/>
              </a:rPr>
              <a:t> </a:t>
            </a:r>
            <a:r>
              <a:rPr lang="en-GB" sz="1200" dirty="0" err="1">
                <a:latin typeface="Palatino Linotype" panose="02040502050505030304" pitchFamily="18" charset="0"/>
              </a:rPr>
              <a:t>Reprod</a:t>
            </a:r>
            <a:r>
              <a:rPr lang="en-GB" sz="1200" dirty="0">
                <a:latin typeface="Palatino Linotype" panose="02040502050505030304" pitchFamily="18" charset="0"/>
              </a:rPr>
              <a:t> Sci. 2018 Jan;188:74-84. </a:t>
            </a:r>
            <a:r>
              <a:rPr lang="en-GB" sz="1200" dirty="0" err="1">
                <a:latin typeface="Palatino Linotype" panose="02040502050505030304" pitchFamily="18" charset="0"/>
              </a:rPr>
              <a:t>doi</a:t>
            </a:r>
            <a:r>
              <a:rPr lang="en-GB" sz="1200" dirty="0">
                <a:latin typeface="Palatino Linotype" panose="02040502050505030304" pitchFamily="18" charset="0"/>
              </a:rPr>
              <a:t>: 10.1016/j.anireprosci.2017.11.011. </a:t>
            </a:r>
            <a:endParaRPr lang="en-GB" sz="1200" dirty="0"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u="sng" dirty="0">
                <a:latin typeface="Palatino Linotype" panose="02040502050505030304" pitchFamily="18" charset="0"/>
                <a:cs typeface="Arial" panose="020B0604020202020204" pitchFamily="34" charset="0"/>
              </a:rPr>
              <a:t>Whole genome analysis reveals aneuploidies in early pregnancy loss in the horse</a:t>
            </a:r>
            <a:r>
              <a:rPr lang="en-GB" sz="1200" dirty="0">
                <a:latin typeface="Palatino Linotype" panose="02040502050505030304" pitchFamily="18" charset="0"/>
                <a:cs typeface="Arial" panose="020B0604020202020204" pitchFamily="34" charset="0"/>
              </a:rPr>
              <a:t>. Charlotte A Shilton, Anne Kahler, Brian W Davis, James R Crabtree, James Crowhurst, Andrew J McGladdery, D Claire Wathes, </a:t>
            </a:r>
            <a:r>
              <a:rPr lang="en-GB" sz="1200" dirty="0" err="1">
                <a:latin typeface="Palatino Linotype" panose="02040502050505030304" pitchFamily="18" charset="0"/>
                <a:cs typeface="Arial" panose="020B0604020202020204" pitchFamily="34" charset="0"/>
              </a:rPr>
              <a:t>Terje</a:t>
            </a:r>
            <a:r>
              <a:rPr lang="en-GB" sz="1200" dirty="0"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Palatino Linotype" panose="02040502050505030304" pitchFamily="18" charset="0"/>
                <a:cs typeface="Arial" panose="020B0604020202020204" pitchFamily="34" charset="0"/>
              </a:rPr>
              <a:t>Raudsepp</a:t>
            </a:r>
            <a:r>
              <a:rPr lang="en-GB" sz="1200" dirty="0">
                <a:latin typeface="Palatino Linotype" panose="02040502050505030304" pitchFamily="18" charset="0"/>
                <a:cs typeface="Arial" panose="020B0604020202020204" pitchFamily="34" charset="0"/>
              </a:rPr>
              <a:t>, Amanda M de Mestre. Sci Rep. 2020 Aug 7;10(1):13314. </a:t>
            </a:r>
            <a:r>
              <a:rPr lang="en-GB" sz="1200" dirty="0" err="1">
                <a:latin typeface="Palatino Linotype" panose="02040502050505030304" pitchFamily="18" charset="0"/>
                <a:cs typeface="Arial" panose="020B0604020202020204" pitchFamily="34" charset="0"/>
              </a:rPr>
              <a:t>doi</a:t>
            </a:r>
            <a:r>
              <a:rPr lang="en-GB" sz="1200" dirty="0">
                <a:latin typeface="Palatino Linotype" panose="02040502050505030304" pitchFamily="18" charset="0"/>
                <a:cs typeface="Arial" panose="020B0604020202020204" pitchFamily="34" charset="0"/>
              </a:rPr>
              <a:t>: 10.1038/s41598-020-69967-z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latin typeface="Palatino Linotype" panose="0204050205050503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Fetal morphological features and abnormalities associated with equine early pregnancy loss.</a:t>
            </a:r>
            <a:r>
              <a:rPr lang="en-GB" sz="1200" dirty="0">
                <a:latin typeface="Palatino Linotype" panose="02040502050505030304" pitchFamily="18" charset="0"/>
              </a:rPr>
              <a:t> Kahler A, McGonnell IM, Smart H, Kowalski AA, Smith KC, Wathes DC, de Mestre AM. Equine Vet J. 2021 May;53(3):530-541. </a:t>
            </a:r>
            <a:r>
              <a:rPr lang="en-GB" sz="1200" dirty="0" err="1">
                <a:latin typeface="Palatino Linotype" panose="02040502050505030304" pitchFamily="18" charset="0"/>
              </a:rPr>
              <a:t>doi</a:t>
            </a:r>
            <a:r>
              <a:rPr lang="en-GB" sz="1200" dirty="0">
                <a:latin typeface="Palatino Linotype" panose="02040502050505030304" pitchFamily="18" charset="0"/>
              </a:rPr>
              <a:t>: 10.1111/evj.13340. </a:t>
            </a:r>
          </a:p>
          <a:p>
            <a:pPr>
              <a:lnSpc>
                <a:spcPct val="150000"/>
              </a:lnSpc>
            </a:pPr>
            <a:r>
              <a:rPr lang="en-GB" sz="1200" u="sng" dirty="0">
                <a:latin typeface="Palatino Linotype" panose="02040502050505030304" pitchFamily="18" charset="0"/>
                <a:cs typeface="Arial" panose="020B0604020202020204" pitchFamily="34" charset="0"/>
              </a:rPr>
              <a:t>Skin malformations in a neonatal foal tested homozygous positive for Warmblood Fragile Foal Syndrome</a:t>
            </a:r>
            <a:r>
              <a:rPr lang="en-GB" sz="1200" dirty="0">
                <a:latin typeface="Palatino Linotype" panose="02040502050505030304" pitchFamily="18" charset="0"/>
                <a:cs typeface="Arial" panose="020B0604020202020204" pitchFamily="34" charset="0"/>
              </a:rPr>
              <a:t>. </a:t>
            </a:r>
            <a:r>
              <a:rPr lang="en-GB" sz="1200" dirty="0" err="1">
                <a:latin typeface="Palatino Linotype" panose="02040502050505030304" pitchFamily="18" charset="0"/>
                <a:cs typeface="Arial" panose="020B0604020202020204" pitchFamily="34" charset="0"/>
              </a:rPr>
              <a:t>Monthoux</a:t>
            </a:r>
            <a:r>
              <a:rPr lang="en-GB" sz="1200" dirty="0">
                <a:latin typeface="Palatino Linotype" panose="02040502050505030304" pitchFamily="18" charset="0"/>
                <a:cs typeface="Arial" panose="020B0604020202020204" pitchFamily="34" charset="0"/>
              </a:rPr>
              <a:t>, C., de </a:t>
            </a:r>
            <a:r>
              <a:rPr lang="en-GB" sz="1200" dirty="0" err="1">
                <a:latin typeface="Palatino Linotype" panose="02040502050505030304" pitchFamily="18" charset="0"/>
                <a:cs typeface="Arial" panose="020B0604020202020204" pitchFamily="34" charset="0"/>
              </a:rPr>
              <a:t>Brot</a:t>
            </a:r>
            <a:r>
              <a:rPr lang="en-GB" sz="1200" dirty="0">
                <a:latin typeface="Palatino Linotype" panose="02040502050505030304" pitchFamily="18" charset="0"/>
                <a:cs typeface="Arial" panose="020B0604020202020204" pitchFamily="34" charset="0"/>
              </a:rPr>
              <a:t>, S., Jackson, M. et al. BMC Vet Res 11, 12 (2015). </a:t>
            </a:r>
            <a:r>
              <a:rPr lang="en-GB" sz="1200" u="sng" dirty="0">
                <a:latin typeface="Palatino Linotype" panose="02040502050505030304" pitchFamily="18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https://doi.org/10.1186/s12917-015-0318-8</a:t>
            </a:r>
            <a:endParaRPr lang="en-GB" sz="1200" u="sng" dirty="0"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dirty="0">
                <a:latin typeface="Palatino Linotype" panose="02040502050505030304" pitchFamily="18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 reported case of fragile foal syndrome type 1 in the Thoroughbred caused by PLOD1 c.2032G</a:t>
            </a:r>
            <a:r>
              <a:rPr lang="en-GB" sz="1200" u="sng" dirty="0">
                <a:latin typeface="Palatino Linotype" panose="02040502050505030304" pitchFamily="18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&gt;A.</a:t>
            </a:r>
            <a:r>
              <a:rPr lang="en-GB" sz="1200" u="sng" dirty="0"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Palatino Linotype" panose="02040502050505030304" pitchFamily="18" charset="0"/>
                <a:cs typeface="Arial" panose="020B0604020202020204" pitchFamily="34" charset="0"/>
              </a:rPr>
              <a:t>Grillos</a:t>
            </a:r>
            <a:r>
              <a:rPr lang="en-GB" sz="1200" dirty="0">
                <a:latin typeface="Palatino Linotype" panose="02040502050505030304" pitchFamily="18" charset="0"/>
                <a:cs typeface="Arial" panose="020B0604020202020204" pitchFamily="34" charset="0"/>
              </a:rPr>
              <a:t> AS, Roach JM, de Mestre AM, Foote AK, </a:t>
            </a:r>
            <a:r>
              <a:rPr lang="en-GB" sz="1200" dirty="0" err="1">
                <a:latin typeface="Palatino Linotype" panose="02040502050505030304" pitchFamily="18" charset="0"/>
                <a:cs typeface="Arial" panose="020B0604020202020204" pitchFamily="34" charset="0"/>
              </a:rPr>
              <a:t>Kinglsey</a:t>
            </a:r>
            <a:r>
              <a:rPr lang="en-GB" sz="1200" dirty="0">
                <a:latin typeface="Palatino Linotype" panose="02040502050505030304" pitchFamily="18" charset="0"/>
                <a:cs typeface="Arial" panose="020B0604020202020204" pitchFamily="34" charset="0"/>
              </a:rPr>
              <a:t> NB, </a:t>
            </a:r>
            <a:r>
              <a:rPr lang="en-GB" sz="1200" dirty="0" err="1">
                <a:latin typeface="Palatino Linotype" panose="02040502050505030304" pitchFamily="18" charset="0"/>
                <a:cs typeface="Arial" panose="020B0604020202020204" pitchFamily="34" charset="0"/>
              </a:rPr>
              <a:t>Mienaltowski</a:t>
            </a:r>
            <a:r>
              <a:rPr lang="en-GB" sz="1200" dirty="0">
                <a:latin typeface="Palatino Linotype" panose="02040502050505030304" pitchFamily="18" charset="0"/>
                <a:cs typeface="Arial" panose="020B0604020202020204" pitchFamily="34" charset="0"/>
              </a:rPr>
              <a:t> MJ, </a:t>
            </a:r>
            <a:r>
              <a:rPr lang="en-GB" sz="1200" dirty="0" err="1">
                <a:latin typeface="Palatino Linotype" panose="02040502050505030304" pitchFamily="18" charset="0"/>
                <a:cs typeface="Arial" panose="020B0604020202020204" pitchFamily="34" charset="0"/>
              </a:rPr>
              <a:t>Bellone</a:t>
            </a:r>
            <a:r>
              <a:rPr lang="en-GB" sz="1200" dirty="0">
                <a:latin typeface="Palatino Linotype" panose="02040502050505030304" pitchFamily="18" charset="0"/>
                <a:cs typeface="Arial" panose="020B0604020202020204" pitchFamily="34" charset="0"/>
              </a:rPr>
              <a:t> RR. Equine Vet J. 2022 Nov;54(6):1086-1093. </a:t>
            </a:r>
            <a:r>
              <a:rPr lang="en-GB" sz="1200" dirty="0" err="1">
                <a:latin typeface="Palatino Linotype" panose="02040502050505030304" pitchFamily="18" charset="0"/>
                <a:cs typeface="Arial" panose="020B0604020202020204" pitchFamily="34" charset="0"/>
              </a:rPr>
              <a:t>doi</a:t>
            </a:r>
            <a:r>
              <a:rPr lang="en-GB" sz="1200" dirty="0">
                <a:latin typeface="Palatino Linotype" panose="02040502050505030304" pitchFamily="18" charset="0"/>
                <a:cs typeface="Arial" panose="020B0604020202020204" pitchFamily="34" charset="0"/>
              </a:rPr>
              <a:t>: 10.1111/evj.13547. </a:t>
            </a:r>
          </a:p>
        </p:txBody>
      </p:sp>
    </p:spTree>
    <p:extLst>
      <p:ext uri="{BB962C8B-B14F-4D97-AF65-F5344CB8AC3E}">
        <p14:creationId xmlns:p14="http://schemas.microsoft.com/office/powerpoint/2010/main" val="398320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4B24E-6EEC-470C-955C-777037AB8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80" y="164512"/>
            <a:ext cx="10510969" cy="1143000"/>
          </a:xfrm>
        </p:spPr>
        <p:txBody>
          <a:bodyPr/>
          <a:lstStyle/>
          <a:p>
            <a:r>
              <a:rPr lang="en-GB" dirty="0">
                <a:latin typeface="+mj-lt"/>
              </a:rPr>
              <a:t>NIPT in women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845E7-F543-4E50-81F3-05DC5E42C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0279" y="1363027"/>
            <a:ext cx="10510969" cy="473364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Palatino Linotype" panose="02040502050505030304" pitchFamily="18" charset="0"/>
                <a:cs typeface="Arial" panose="020B0604020202020204" pitchFamily="34" charset="0"/>
              </a:rPr>
              <a:t>a screening test for fetal genetic abnormalities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Palatino Linotype" panose="02040502050505030304" pitchFamily="18" charset="0"/>
                <a:cs typeface="Arial" panose="020B0604020202020204" pitchFamily="34" charset="0"/>
              </a:rPr>
              <a:t>based on isolation of cell-free fetal DNA (cffDNA) from maternal blood </a:t>
            </a:r>
          </a:p>
          <a:p>
            <a:pPr marL="0" indent="0" algn="ctr">
              <a:buNone/>
            </a:pPr>
            <a:r>
              <a:rPr lang="en-GB" sz="2400" i="1" dirty="0">
                <a:latin typeface="Palatino Linotype" panose="02040502050505030304" pitchFamily="18" charset="0"/>
                <a:cs typeface="Arial" panose="020B0604020202020204" pitchFamily="34" charset="0"/>
              </a:rPr>
              <a:t>= non-invasive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F23B3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cfDNA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 panose="02040502050505030304" pitchFamily="18" charset="0"/>
                <a:cs typeface="Arial" panose="020B0604020202020204" pitchFamily="34" charset="0"/>
              </a:rPr>
              <a:t>small pieces of DNA, with a very short lifespan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 panose="02040502050505030304" pitchFamily="18" charset="0"/>
                <a:cs typeface="Arial" panose="020B0604020202020204" pitchFamily="34" charset="0"/>
              </a:rPr>
              <a:t>released during cell death and via secretion of microparticles from all tissues of the body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 panose="02040502050505030304" pitchFamily="18" charset="0"/>
                <a:cs typeface="Arial" panose="020B0604020202020204" pitchFamily="34" charset="0"/>
              </a:rPr>
              <a:t>applied as a diagnostic biomarker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 panose="02040502050505030304" pitchFamily="18" charset="0"/>
                <a:cs typeface="Arial" panose="020B0604020202020204" pitchFamily="34" charset="0"/>
              </a:rPr>
              <a:t>in pregnancy, </a:t>
            </a:r>
            <a:r>
              <a:rPr lang="en-US" sz="2400" i="1" dirty="0">
                <a:latin typeface="Palatino Linotype" panose="02040502050505030304" pitchFamily="18" charset="0"/>
                <a:cs typeface="Arial" panose="020B0604020202020204" pitchFamily="34" charset="0"/>
              </a:rPr>
              <a:t>fetal cfDNA </a:t>
            </a:r>
            <a:r>
              <a:rPr lang="en-US" sz="2000" dirty="0">
                <a:latin typeface="Palatino Linotype" panose="02040502050505030304" pitchFamily="18" charset="0"/>
                <a:cs typeface="Arial" panose="020B0604020202020204" pitchFamily="34" charset="0"/>
              </a:rPr>
              <a:t>originates from the placenta</a:t>
            </a:r>
          </a:p>
        </p:txBody>
      </p:sp>
    </p:spTree>
    <p:extLst>
      <p:ext uri="{BB962C8B-B14F-4D97-AF65-F5344CB8AC3E}">
        <p14:creationId xmlns:p14="http://schemas.microsoft.com/office/powerpoint/2010/main" val="2462315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17EAD7-9D4E-5F46-ABC3-E5C82E650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75" y="1507637"/>
            <a:ext cx="10652650" cy="926572"/>
          </a:xfrm>
        </p:spPr>
        <p:txBody>
          <a:bodyPr>
            <a:noAutofit/>
          </a:bodyPr>
          <a:lstStyle/>
          <a:p>
            <a:r>
              <a:rPr lang="en-GB" sz="3200" dirty="0">
                <a:latin typeface="+mj-lt"/>
                <a:cs typeface="Arial" panose="020B0604020202020204" pitchFamily="34" charset="0"/>
              </a:rPr>
              <a:t>What are the proposed benefits of NIPT in equine stud medicine?</a:t>
            </a:r>
            <a:br>
              <a:rPr lang="en-GB" sz="3200" dirty="0">
                <a:latin typeface="+mj-lt"/>
                <a:cs typeface="Arial" panose="020B0604020202020204" pitchFamily="34" charset="0"/>
              </a:rPr>
            </a:br>
            <a:br>
              <a:rPr lang="en-GB" sz="3200" dirty="0"/>
            </a:br>
            <a:r>
              <a:rPr lang="en-GB" sz="3200" dirty="0">
                <a:latin typeface="+mj-lt"/>
                <a:cs typeface="Arial" panose="020B0604020202020204" pitchFamily="34" charset="0"/>
              </a:rPr>
              <a:t> </a:t>
            </a:r>
            <a:br>
              <a:rPr lang="en-GB" sz="2800" dirty="0">
                <a:latin typeface="+mj-lt"/>
                <a:cs typeface="Arial" panose="020B0604020202020204" pitchFamily="34" charset="0"/>
              </a:rPr>
            </a:br>
            <a:endParaRPr lang="en-GB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697C1125-3F45-0247-94A2-33B0FDDF06FE}"/>
              </a:ext>
            </a:extLst>
          </p:cNvPr>
          <p:cNvSpPr/>
          <p:nvPr/>
        </p:nvSpPr>
        <p:spPr>
          <a:xfrm>
            <a:off x="4405082" y="2582200"/>
            <a:ext cx="2096799" cy="85682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403DC683-4492-6E43-B702-3C9FE2D22A53}"/>
              </a:ext>
            </a:extLst>
          </p:cNvPr>
          <p:cNvSpPr/>
          <p:nvPr/>
        </p:nvSpPr>
        <p:spPr>
          <a:xfrm>
            <a:off x="6501881" y="2583619"/>
            <a:ext cx="3032478" cy="845381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solidFill>
                  <a:srgbClr val="942093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Dreieck 19">
            <a:extLst>
              <a:ext uri="{FF2B5EF4-FFF2-40B4-BE49-F238E27FC236}">
                <a16:creationId xmlns:a16="http://schemas.microsoft.com/office/drawing/2014/main" id="{FB5F3CD5-E06E-9D42-8923-C69C4493A252}"/>
              </a:ext>
            </a:extLst>
          </p:cNvPr>
          <p:cNvSpPr/>
          <p:nvPr/>
        </p:nvSpPr>
        <p:spPr>
          <a:xfrm rot="5400000">
            <a:off x="10815546" y="2541205"/>
            <a:ext cx="1102994" cy="889406"/>
          </a:xfrm>
          <a:prstGeom prst="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E9F0FC5-B9CB-C345-9370-B2D38E039154}"/>
              </a:ext>
            </a:extLst>
          </p:cNvPr>
          <p:cNvSpPr txBox="1"/>
          <p:nvPr/>
        </p:nvSpPr>
        <p:spPr>
          <a:xfrm>
            <a:off x="4857879" y="2693668"/>
            <a:ext cx="118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</a:rPr>
              <a:t>d43-65 1.6%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F6D9DC7-51C5-C549-B1C5-168C4E715E15}"/>
              </a:ext>
            </a:extLst>
          </p:cNvPr>
          <p:cNvSpPr txBox="1"/>
          <p:nvPr/>
        </p:nvSpPr>
        <p:spPr>
          <a:xfrm>
            <a:off x="6931522" y="2662742"/>
            <a:ext cx="242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2">
                    <a:lumMod val="90000"/>
                  </a:schemeClr>
                </a:solidFill>
                <a:latin typeface="Palatino Linotype" panose="02040502050505030304" pitchFamily="18" charset="0"/>
              </a:rPr>
              <a:t>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</a:rPr>
              <a:t>65 to birth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2">
                    <a:lumMod val="90000"/>
                  </a:schemeClr>
                </a:solidFill>
                <a:latin typeface="Palatino Linotype" panose="02040502050505030304" pitchFamily="18" charset="0"/>
              </a:rPr>
              <a:t>5.5%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/>
              <a:uLnTx/>
              <a:uFillTx/>
              <a:latin typeface="Palatino Linotype" panose="02040502050505030304" pitchFamily="18" charset="0"/>
            </a:endParaRPr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BD81CE5B-1461-4940-954F-1284C424678F}"/>
              </a:ext>
            </a:extLst>
          </p:cNvPr>
          <p:cNvSpPr/>
          <p:nvPr/>
        </p:nvSpPr>
        <p:spPr>
          <a:xfrm>
            <a:off x="877922" y="2581391"/>
            <a:ext cx="999089" cy="8568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>
                <a:lumMod val="20000"/>
                <a:lumOff val="8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75F45E8-0B7D-5E4E-8431-01400D63A0FC}"/>
              </a:ext>
            </a:extLst>
          </p:cNvPr>
          <p:cNvSpPr txBox="1"/>
          <p:nvPr/>
        </p:nvSpPr>
        <p:spPr>
          <a:xfrm>
            <a:off x="989055" y="2784579"/>
            <a:ext cx="839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</a:rPr>
              <a:t>d0-14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F97183C6-6EFF-5346-8970-708E8A19DFFC}"/>
              </a:ext>
            </a:extLst>
          </p:cNvPr>
          <p:cNvSpPr/>
          <p:nvPr/>
        </p:nvSpPr>
        <p:spPr>
          <a:xfrm>
            <a:off x="1879633" y="2581796"/>
            <a:ext cx="2526716" cy="8568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40EC369-6ED4-C24A-9EF1-E24C7BA31831}"/>
              </a:ext>
            </a:extLst>
          </p:cNvPr>
          <p:cNvSpPr txBox="1"/>
          <p:nvPr/>
        </p:nvSpPr>
        <p:spPr>
          <a:xfrm>
            <a:off x="2526867" y="2693668"/>
            <a:ext cx="132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</a:rPr>
              <a:t>d15-42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</a:rPr>
              <a:t>6.4%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D83B8525-A75E-9042-9D5F-F475F15C38E1}"/>
              </a:ext>
            </a:extLst>
          </p:cNvPr>
          <p:cNvSpPr/>
          <p:nvPr/>
        </p:nvSpPr>
        <p:spPr>
          <a:xfrm>
            <a:off x="9534359" y="2571771"/>
            <a:ext cx="1473782" cy="867253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D5F09E6-6AAF-5144-AEDD-0894E974A6CF}"/>
              </a:ext>
            </a:extLst>
          </p:cNvPr>
          <p:cNvSpPr txBox="1"/>
          <p:nvPr/>
        </p:nvSpPr>
        <p:spPr>
          <a:xfrm>
            <a:off x="9590663" y="2559926"/>
            <a:ext cx="1859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/>
            <a:r>
              <a:rPr lang="en-GB" sz="1600" dirty="0">
                <a:solidFill>
                  <a:schemeClr val="bg2">
                    <a:lumMod val="90000"/>
                  </a:schemeClr>
                </a:solidFill>
                <a:latin typeface="Palatino Linotype" panose="02040502050505030304" pitchFamily="18" charset="0"/>
              </a:rPr>
              <a:t>approx. 80% of pregnancies result in a live foal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2E9E8D-41DC-4BD9-9AF8-D51231AF25CC}"/>
              </a:ext>
            </a:extLst>
          </p:cNvPr>
          <p:cNvSpPr txBox="1"/>
          <p:nvPr/>
        </p:nvSpPr>
        <p:spPr>
          <a:xfrm>
            <a:off x="517177" y="1845244"/>
            <a:ext cx="4728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8F23B3"/>
                </a:solidFill>
                <a:latin typeface="Palatino Linotype" panose="02040502050505030304" pitchFamily="18" charset="0"/>
              </a:rPr>
              <a:t>(a) Incidence of pregnancy loss.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FCAEDD-E0F1-4208-864B-C8733BA806DE}"/>
              </a:ext>
            </a:extLst>
          </p:cNvPr>
          <p:cNvSpPr/>
          <p:nvPr/>
        </p:nvSpPr>
        <p:spPr>
          <a:xfrm>
            <a:off x="532627" y="4058019"/>
            <a:ext cx="11126745" cy="2014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lvl="0" indent="-257175" defTabSz="342900">
              <a:lnSpc>
                <a:spcPct val="150000"/>
              </a:lnSpc>
              <a:spcBef>
                <a:spcPct val="20000"/>
              </a:spcBef>
              <a:buClr>
                <a:srgbClr val="8F23B3"/>
              </a:buClr>
              <a:buSzPct val="50000"/>
              <a:buFont typeface="Arial" panose="020B0604020202020204" pitchFamily="34" charset="0"/>
              <a:buChar char="•"/>
            </a:pPr>
            <a:r>
              <a:rPr lang="en-GB" sz="200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aneuploidy presents in approx. 22% of failed equine pregnancies</a:t>
            </a:r>
          </a:p>
          <a:p>
            <a:pPr marL="257175" lvl="0" indent="-257175" defTabSz="342900">
              <a:lnSpc>
                <a:spcPct val="150000"/>
              </a:lnSpc>
              <a:spcBef>
                <a:spcPct val="20000"/>
              </a:spcBef>
              <a:buClr>
                <a:srgbClr val="8F23B3"/>
              </a:buClr>
              <a:buSzPct val="50000"/>
              <a:buFont typeface="Arial" panose="020B0604020202020204" pitchFamily="34" charset="0"/>
              <a:buChar char="•"/>
            </a:pPr>
            <a:r>
              <a:rPr lang="en-GB" sz="200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specific lethal genetic variants are known, e.g., mutation of the PLOD1 and deletion of the TUBB gene, or expected be discovered in the future </a:t>
            </a:r>
          </a:p>
          <a:p>
            <a:pPr lvl="0" defTabSz="342900">
              <a:lnSpc>
                <a:spcPct val="150000"/>
              </a:lnSpc>
              <a:spcBef>
                <a:spcPct val="20000"/>
              </a:spcBef>
              <a:buClr>
                <a:srgbClr val="8F23B3"/>
              </a:buClr>
              <a:buSzPct val="50000"/>
            </a:pPr>
            <a:r>
              <a:rPr lang="en-GB" sz="200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… approx. 60% of pregnancy losses in mares do not receive a diagnosis </a:t>
            </a:r>
            <a:endParaRPr lang="de-DE" sz="2000" dirty="0">
              <a:solidFill>
                <a:prstClr val="black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DB6D2B-4C1D-4157-BB4D-12C6D599A9F9}"/>
              </a:ext>
            </a:extLst>
          </p:cNvPr>
          <p:cNvSpPr/>
          <p:nvPr/>
        </p:nvSpPr>
        <p:spPr>
          <a:xfrm>
            <a:off x="715756" y="3621159"/>
            <a:ext cx="4530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8F23B3"/>
                </a:solidFill>
                <a:latin typeface="Palatino Linotype"/>
                <a:ea typeface="+mj-ea"/>
              </a:rPr>
              <a:t>(b) Diagnosis of pregnancy loss.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85198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CE99E-A22B-4B76-BC57-E406A75E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48" y="558397"/>
            <a:ext cx="11167732" cy="11430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Palatino Linotype" panose="02040502050505030304" pitchFamily="18" charset="0"/>
              </a:rPr>
              <a:t>Equine NIPT may offer a diagnostic tool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BC416-6C96-42AB-BA89-D64937872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948" y="1591416"/>
            <a:ext cx="10668103" cy="42691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Palatino Linotype" panose="02040502050505030304" pitchFamily="18" charset="0"/>
                <a:cs typeface="Arial" panose="020B0604020202020204" pitchFamily="34" charset="0"/>
              </a:rPr>
              <a:t>to diagnose aneuploid pregnancies &amp; lethal genetic variants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Palatino Linotype" panose="02040502050505030304" pitchFamily="18" charset="0"/>
                <a:cs typeface="Arial" panose="020B0604020202020204" pitchFamily="34" charset="0"/>
              </a:rPr>
              <a:t>to unravel unexplained pregnancy loss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Palatino Linotype" panose="02040502050505030304" pitchFamily="18" charset="0"/>
                <a:cs typeface="Arial" panose="020B0604020202020204" pitchFamily="34" charset="0"/>
              </a:rPr>
              <a:t>to allow non-invasive sex determination of the fetus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800" dirty="0">
                <a:latin typeface="Palatino Linotype" panose="02040502050505030304" pitchFamily="18" charset="0"/>
              </a:rPr>
              <a:t>		</a:t>
            </a:r>
            <a:r>
              <a:rPr lang="en-GB" sz="2400" dirty="0">
                <a:solidFill>
                  <a:srgbClr val="8F23B3"/>
                </a:solidFill>
                <a:latin typeface="Palatino Linotype" panose="02040502050505030304" pitchFamily="18" charset="0"/>
              </a:rPr>
              <a:t>Goal: to add “</a:t>
            </a:r>
            <a:r>
              <a:rPr lang="en-GB" sz="2400" dirty="0">
                <a:solidFill>
                  <a:srgbClr val="8F23B3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a piece to the puzzle” of pregnancy monitoring, counselling &amp; i</a:t>
            </a:r>
            <a:r>
              <a:rPr lang="en-GB" sz="2400" dirty="0">
                <a:solidFill>
                  <a:srgbClr val="8F23B3"/>
                </a:solidFill>
                <a:latin typeface="Palatino Linotype" panose="02040502050505030304" pitchFamily="18" charset="0"/>
              </a:rPr>
              <a:t>nformed management of mares suffering pregnancy loss.	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649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A7430-F074-4195-B88C-ABBB2E862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44" y="502895"/>
            <a:ext cx="10510969" cy="11430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Palatino Linotype" panose="02040502050505030304" pitchFamily="18" charset="0"/>
              </a:rPr>
              <a:t>1</a:t>
            </a:r>
            <a:r>
              <a:rPr lang="en-GB" sz="3200" baseline="30000" dirty="0">
                <a:latin typeface="Palatino Linotype" panose="02040502050505030304" pitchFamily="18" charset="0"/>
              </a:rPr>
              <a:t>st</a:t>
            </a:r>
            <a:r>
              <a:rPr lang="en-GB" sz="3200" dirty="0">
                <a:latin typeface="Palatino Linotype" panose="02040502050505030304" pitchFamily="18" charset="0"/>
              </a:rPr>
              <a:t> hurdle – can we find cfDNA 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CA11A-C371-4D6E-950B-4825E50C20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44" y="1562095"/>
            <a:ext cx="11089215" cy="42691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Palatino Linotype" panose="02040502050505030304" pitchFamily="18" charset="0"/>
                <a:cs typeface="Arial" panose="020B0604020202020204" pitchFamily="34" charset="0"/>
              </a:rPr>
              <a:t>sparse knowledge and no established techniques for isolation and assessment of cfDNA in horses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Palatino Linotype" panose="02040502050505030304" pitchFamily="18" charset="0"/>
                <a:cs typeface="Arial" panose="020B0604020202020204" pitchFamily="34" charset="0"/>
              </a:rPr>
              <a:t>guidance via methodologies, applied in human medicine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Palatino Linotype" panose="02040502050505030304" pitchFamily="18" charset="0"/>
                <a:cs typeface="Arial" panose="020B0604020202020204" pitchFamily="34" charset="0"/>
              </a:rPr>
              <a:t>plasma samples</a:t>
            </a:r>
          </a:p>
          <a:p>
            <a:pPr lvl="1">
              <a:lnSpc>
                <a:spcPct val="150000"/>
              </a:lnSpc>
            </a:pPr>
            <a:r>
              <a:rPr lang="en-GB" sz="2000" dirty="0">
                <a:latin typeface="Palatino Linotype" panose="02040502050505030304" pitchFamily="18" charset="0"/>
                <a:cs typeface="Arial" panose="020B0604020202020204" pitchFamily="34" charset="0"/>
              </a:rPr>
              <a:t>pregnant mares</a:t>
            </a:r>
          </a:p>
          <a:p>
            <a:pPr lvl="1">
              <a:lnSpc>
                <a:spcPct val="150000"/>
              </a:lnSpc>
            </a:pPr>
            <a:r>
              <a:rPr lang="en-GB" sz="2000" dirty="0">
                <a:latin typeface="Palatino Linotype" panose="02040502050505030304" pitchFamily="18" charset="0"/>
                <a:cs typeface="Arial" panose="020B0604020202020204" pitchFamily="34" charset="0"/>
              </a:rPr>
              <a:t>non-pregnant mares</a:t>
            </a:r>
          </a:p>
          <a:p>
            <a:pPr lvl="1">
              <a:lnSpc>
                <a:spcPct val="150000"/>
              </a:lnSpc>
            </a:pPr>
            <a:r>
              <a:rPr lang="en-GB" sz="2000" dirty="0">
                <a:latin typeface="Palatino Linotype" panose="02040502050505030304" pitchFamily="18" charset="0"/>
                <a:cs typeface="Arial" panose="020B0604020202020204" pitchFamily="34" charset="0"/>
              </a:rPr>
              <a:t>geldings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C25E1B-1CD4-4B72-87B7-DE473CF75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02" y="3696663"/>
            <a:ext cx="894988" cy="87267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97A76B7-F87E-4F8C-8873-B69E82643EB4}"/>
              </a:ext>
            </a:extLst>
          </p:cNvPr>
          <p:cNvSpPr/>
          <p:nvPr/>
        </p:nvSpPr>
        <p:spPr>
          <a:xfrm>
            <a:off x="5809807" y="3398691"/>
            <a:ext cx="279547" cy="370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2">
                    <a:lumMod val="90000"/>
                  </a:schemeClr>
                </a:solidFill>
                <a:latin typeface="Avenir Book" panose="02000503020000020003"/>
              </a:rPr>
              <a:t> 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EBD0A2-619A-4D5B-A4E6-E0CC307D3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490" y="3696662"/>
            <a:ext cx="1479075" cy="8726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E8CB6D-63D9-4A87-B9FE-F695A6C01E31}"/>
              </a:ext>
            </a:extLst>
          </p:cNvPr>
          <p:cNvSpPr txBox="1"/>
          <p:nvPr/>
        </p:nvSpPr>
        <p:spPr>
          <a:xfrm>
            <a:off x="6293402" y="3779057"/>
            <a:ext cx="1904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Palatino Linotype" panose="02040502050505030304" pitchFamily="18" charset="0"/>
              </a:rPr>
              <a:t>d70 to 80</a:t>
            </a:r>
          </a:p>
          <a:p>
            <a:pPr algn="ctr"/>
            <a:r>
              <a:rPr lang="en-GB" dirty="0">
                <a:latin typeface="Palatino Linotype" panose="02040502050505030304" pitchFamily="18" charset="0"/>
              </a:rPr>
              <a:t>n = 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D58305-551A-4F00-99AB-E62D1ADE0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7565" y="3696663"/>
            <a:ext cx="1323151" cy="872677"/>
          </a:xfrm>
          <a:prstGeom prst="rect">
            <a:avLst/>
          </a:prstGeom>
        </p:spPr>
      </p:pic>
      <p:sp>
        <p:nvSpPr>
          <p:cNvPr id="6" name="Abgerundetes Rechteck 30">
            <a:extLst>
              <a:ext uri="{FF2B5EF4-FFF2-40B4-BE49-F238E27FC236}">
                <a16:creationId xmlns:a16="http://schemas.microsoft.com/office/drawing/2014/main" id="{5FFD194C-CE27-4854-9A40-F268FB059DFE}"/>
              </a:ext>
            </a:extLst>
          </p:cNvPr>
          <p:cNvSpPr/>
          <p:nvPr/>
        </p:nvSpPr>
        <p:spPr>
          <a:xfrm>
            <a:off x="9340716" y="3696664"/>
            <a:ext cx="1966431" cy="87267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en-GB" dirty="0">
                <a:solidFill>
                  <a:schemeClr val="bg2">
                    <a:lumMod val="90000"/>
                  </a:schemeClr>
                </a:solidFill>
                <a:latin typeface="Palatino Linotype" panose="02040502050505030304" pitchFamily="18" charset="0"/>
              </a:rPr>
              <a:t>last trimester</a:t>
            </a:r>
          </a:p>
          <a:p>
            <a:pPr lvl="0" algn="ctr" defTabSz="914400"/>
            <a:r>
              <a:rPr lang="en-GB" dirty="0">
                <a:solidFill>
                  <a:schemeClr val="bg2">
                    <a:lumMod val="90000"/>
                  </a:schemeClr>
                </a:solidFill>
                <a:latin typeface="Palatino Linotype" panose="02040502050505030304" pitchFamily="18" charset="0"/>
              </a:rPr>
              <a:t>n = </a:t>
            </a:r>
            <a:r>
              <a:rPr lang="de-DE" dirty="0">
                <a:solidFill>
                  <a:schemeClr val="bg2">
                    <a:lumMod val="90000"/>
                  </a:schemeClr>
                </a:solidFill>
                <a:latin typeface="Palatino Linotype" panose="02040502050505030304" pitchFamily="18" charset="0"/>
              </a:rPr>
              <a:t> 15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D24FA6-D84C-4E99-BB2F-736E28A11E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5887" y="3439454"/>
            <a:ext cx="937641" cy="13070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406F9F-339E-4A90-A75F-A6263E354AAB}"/>
              </a:ext>
            </a:extLst>
          </p:cNvPr>
          <p:cNvSpPr txBox="1"/>
          <p:nvPr/>
        </p:nvSpPr>
        <p:spPr>
          <a:xfrm>
            <a:off x="7754112" y="39410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345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1CE95-EA12-44ED-AF32-D24C25C05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43" y="396823"/>
            <a:ext cx="10510969" cy="1143000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Palatino Linotype" panose="02040502050505030304" pitchFamily="18" charset="0"/>
              </a:rPr>
              <a:t>Results – cfDNA Isolation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12329-F0F2-4073-B348-3E667E4A5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295" y="1720456"/>
            <a:ext cx="10510969" cy="396572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Palatino Linotype" panose="02040502050505030304" pitchFamily="18" charset="0"/>
              </a:rPr>
              <a:t>cfDNA isolations n = 80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Palatino Linotype" panose="02040502050505030304" pitchFamily="18" charset="0"/>
              </a:rPr>
              <a:t>median cfDNA yield 0.99 ng/ml plasma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Palatino Linotype" panose="02040502050505030304" pitchFamily="18" charset="0"/>
              </a:rPr>
              <a:t>cfDNA yield is not different </a:t>
            </a:r>
            <a:r>
              <a:rPr lang="en-GB" sz="1600" dirty="0">
                <a:latin typeface="Palatino Linotype" panose="02040502050505030304" pitchFamily="18" charset="0"/>
              </a:rPr>
              <a:t>(P &gt; 0.05) </a:t>
            </a:r>
            <a:r>
              <a:rPr lang="en-GB" dirty="0">
                <a:latin typeface="Palatino Linotype" panose="02040502050505030304" pitchFamily="18" charset="0"/>
              </a:rPr>
              <a:t>between 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Palatino Linotype" panose="02040502050505030304" pitchFamily="18" charset="0"/>
              </a:rPr>
              <a:t>individual mares 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Palatino Linotype" panose="02040502050505030304" pitchFamily="18" charset="0"/>
              </a:rPr>
              <a:t>stage of pregnancy </a:t>
            </a:r>
            <a:endParaRPr lang="en-GB" sz="1400" i="1" dirty="0">
              <a:latin typeface="Palatino Linotype" panose="0204050205050503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GB" dirty="0">
                <a:latin typeface="Palatino Linotype" panose="02040502050505030304" pitchFamily="18" charset="0"/>
              </a:rPr>
              <a:t>plasma volume/isolation </a:t>
            </a:r>
            <a:endParaRPr lang="en-GB" sz="1400" i="1" dirty="0">
              <a:latin typeface="Palatino Linotype" panose="0204050205050503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GB" dirty="0">
                <a:latin typeface="Palatino Linotype" panose="02040502050505030304" pitchFamily="18" charset="0"/>
              </a:rPr>
              <a:t>processing of plasma within 12h vs 24h from blood collection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98C771-4686-4380-922D-E2E0567AF008}"/>
              </a:ext>
            </a:extLst>
          </p:cNvPr>
          <p:cNvSpPr txBox="1"/>
          <p:nvPr/>
        </p:nvSpPr>
        <p:spPr>
          <a:xfrm>
            <a:off x="8372477" y="4664719"/>
            <a:ext cx="3603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latin typeface="Palatino Linotype" panose="02040502050505030304" pitchFamily="18" charset="0"/>
              </a:rPr>
              <a:t>Fig. (a) cfDNA yield (ng/ml plasma)</a:t>
            </a:r>
          </a:p>
          <a:p>
            <a:pPr algn="r"/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*</a:t>
            </a:r>
            <a:r>
              <a:rPr lang="en-GB" sz="1000" i="1" dirty="0">
                <a:latin typeface="Palatino Linotype" panose="02040502050505030304" pitchFamily="18" charset="0"/>
              </a:rPr>
              <a:t>Bayless et al, 2022, median cfDNA concentrations </a:t>
            </a:r>
          </a:p>
          <a:p>
            <a:pPr algn="r"/>
            <a:endParaRPr lang="en-GB" sz="12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3053270-81B5-4282-ABC1-7A5E965E32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972383"/>
              </p:ext>
            </p:extLst>
          </p:nvPr>
        </p:nvGraphicFramePr>
        <p:xfrm>
          <a:off x="6096000" y="671142"/>
          <a:ext cx="5964936" cy="4074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025DC45-5C47-40A9-8955-317AE2ADE338}"/>
              </a:ext>
            </a:extLst>
          </p:cNvPr>
          <p:cNvSpPr/>
          <p:nvPr/>
        </p:nvSpPr>
        <p:spPr>
          <a:xfrm>
            <a:off x="6575766" y="3303210"/>
            <a:ext cx="2840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D31245">
                    <a:lumMod val="75000"/>
                  </a:srgbClr>
                </a:solidFill>
                <a:latin typeface="Palatino Linotype" panose="02040502050505030304" pitchFamily="18" charset="0"/>
              </a:rPr>
              <a:t>*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16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F1839-718B-4F33-9241-C0ACB55B3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– cfDNA Isolation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B8E1A-1FFB-4DEC-B070-FFD3BFD65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003331"/>
            <a:ext cx="5779008" cy="27698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Palatino Linotype" panose="02040502050505030304" pitchFamily="18" charset="0"/>
              </a:rPr>
              <a:t>cfDNA yield (ng/ml) is significantly higher                (P = 0.0037) for an incubation temperature of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Palatino Linotype" panose="02040502050505030304" pitchFamily="18" charset="0"/>
              </a:rPr>
              <a:t>56°C (Incubation temperature 1, n = 40) compared to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Palatino Linotype" panose="02040502050505030304" pitchFamily="18" charset="0"/>
              </a:rPr>
              <a:t>21°C (Incubation temperature 2, n = 40) 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Palatino Linotype" panose="02040502050505030304" pitchFamily="18" charset="0"/>
              </a:rPr>
              <a:t>during the magnetic-bead binding step of the isolation protocol </a:t>
            </a:r>
            <a:endParaRPr lang="en-GB" i="1" dirty="0">
              <a:latin typeface="Palatino Linotype" panose="020405020505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B74CAF-8379-48EB-92CF-72F3A4626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574" y="556915"/>
            <a:ext cx="4408993" cy="55388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94FC4A-476A-447E-8257-22963C696B9B}"/>
              </a:ext>
            </a:extLst>
          </p:cNvPr>
          <p:cNvSpPr txBox="1"/>
          <p:nvPr/>
        </p:nvSpPr>
        <p:spPr>
          <a:xfrm>
            <a:off x="8348472" y="5074920"/>
            <a:ext cx="85039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21°C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0859DA-F6EB-4EB4-957C-F54404095650}"/>
              </a:ext>
            </a:extLst>
          </p:cNvPr>
          <p:cNvSpPr txBox="1"/>
          <p:nvPr/>
        </p:nvSpPr>
        <p:spPr>
          <a:xfrm>
            <a:off x="9363456" y="5074920"/>
            <a:ext cx="9418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56°C</a:t>
            </a:r>
          </a:p>
        </p:txBody>
      </p:sp>
    </p:spTree>
    <p:extLst>
      <p:ext uri="{BB962C8B-B14F-4D97-AF65-F5344CB8AC3E}">
        <p14:creationId xmlns:p14="http://schemas.microsoft.com/office/powerpoint/2010/main" val="805948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7B9FD-B8A0-4932-9AA6-9F29B51A4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/>
              <a:t>2</a:t>
            </a:r>
            <a:r>
              <a:rPr lang="en-GB" sz="3200" baseline="30000" dirty="0"/>
              <a:t>nd</a:t>
            </a:r>
            <a:r>
              <a:rPr lang="en-GB" sz="3200" dirty="0"/>
              <a:t> hurdle – is there a fetal contribution to the small amount of total cfDNA isolated from pregnant mares’ plasma ??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00395-7DE0-4524-AC4B-A922B4D71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456" y="1689341"/>
            <a:ext cx="10318946" cy="4269139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Palatino Linotype" panose="02040502050505030304" pitchFamily="18" charset="0"/>
                <a:cs typeface="Arial" panose="020B0604020202020204" pitchFamily="34" charset="0"/>
              </a:rPr>
              <a:t>false “positive” and false “negative” NIPT results are possible and described for human pregnancies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Palatino Linotype" panose="02040502050505030304" pitchFamily="18" charset="0"/>
                <a:cs typeface="Arial" panose="020B0604020202020204" pitchFamily="34" charset="0"/>
              </a:rPr>
              <a:t>confidence of any NIPT highly depends on the </a:t>
            </a:r>
            <a:r>
              <a:rPr lang="en-GB" sz="2400" i="1" dirty="0">
                <a:latin typeface="Palatino Linotype" panose="02040502050505030304" pitchFamily="18" charset="0"/>
                <a:cs typeface="Arial" panose="020B0604020202020204" pitchFamily="34" charset="0"/>
              </a:rPr>
              <a:t>“fetal fraction” 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8F23B3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800" dirty="0">
                <a:solidFill>
                  <a:srgbClr val="8F23B3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Goal: to examine presence of fetal cfDNA via detection of a male “signal” by qPCR.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118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8EEFC-267F-4720-B520-7CBF3C4DA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0857" y="173877"/>
            <a:ext cx="10510969" cy="1143000"/>
          </a:xfrm>
        </p:spPr>
        <p:txBody>
          <a:bodyPr/>
          <a:lstStyle/>
          <a:p>
            <a:r>
              <a:rPr lang="en-GB" dirty="0"/>
              <a:t>A cffDNA sexing qPCR must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C524-65CD-411F-A23D-1E936BA39E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926" y="2286000"/>
            <a:ext cx="3874466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Palatino Linotype" panose="02040502050505030304" pitchFamily="18" charset="0"/>
              </a:rPr>
              <a:t>.. be very sensitive &amp; specific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5EB59412-3837-4351-BB6B-2B89B969D859}"/>
              </a:ext>
            </a:extLst>
          </p:cNvPr>
          <p:cNvSpPr/>
          <p:nvPr/>
        </p:nvSpPr>
        <p:spPr>
          <a:xfrm rot="2417885">
            <a:off x="2828369" y="860568"/>
            <a:ext cx="77732" cy="1217587"/>
          </a:xfrm>
          <a:prstGeom prst="downArrow">
            <a:avLst/>
          </a:prstGeom>
          <a:solidFill>
            <a:srgbClr val="8F23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8F23B3"/>
              </a:solidFill>
              <a:highlight>
                <a:srgbClr val="8F23B3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730773-93FD-4A34-900E-9263AB88FA77}"/>
              </a:ext>
            </a:extLst>
          </p:cNvPr>
          <p:cNvSpPr txBox="1"/>
          <p:nvPr/>
        </p:nvSpPr>
        <p:spPr>
          <a:xfrm>
            <a:off x="4139028" y="2890391"/>
            <a:ext cx="36160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alatino Linotype" panose="02040502050505030304" pitchFamily="18" charset="0"/>
              </a:rPr>
              <a:t>.. amplify fetal DNA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59FD14-9ECB-428E-8659-08753C796499}"/>
              </a:ext>
            </a:extLst>
          </p:cNvPr>
          <p:cNvSpPr txBox="1"/>
          <p:nvPr/>
        </p:nvSpPr>
        <p:spPr>
          <a:xfrm>
            <a:off x="8706308" y="1882925"/>
            <a:ext cx="2782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alatino Linotype" panose="02040502050505030304" pitchFamily="18" charset="0"/>
              </a:rPr>
              <a:t>.. amplify cell- free DNA 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190B78EF-C6E7-4657-A42B-9D8F6A08FFDC}"/>
              </a:ext>
            </a:extLst>
          </p:cNvPr>
          <p:cNvSpPr/>
          <p:nvPr/>
        </p:nvSpPr>
        <p:spPr>
          <a:xfrm rot="18605882">
            <a:off x="9395613" y="688912"/>
            <a:ext cx="77732" cy="1217587"/>
          </a:xfrm>
          <a:prstGeom prst="downArrow">
            <a:avLst/>
          </a:prstGeom>
          <a:solidFill>
            <a:srgbClr val="8F23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8F23B3"/>
              </a:solidFill>
              <a:highlight>
                <a:srgbClr val="8F23B3"/>
              </a:highlight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52F68962-E556-41EC-B579-3DC7106A64B3}"/>
              </a:ext>
            </a:extLst>
          </p:cNvPr>
          <p:cNvSpPr/>
          <p:nvPr/>
        </p:nvSpPr>
        <p:spPr>
          <a:xfrm>
            <a:off x="6259329" y="1145309"/>
            <a:ext cx="77732" cy="1217587"/>
          </a:xfrm>
          <a:prstGeom prst="downArrow">
            <a:avLst/>
          </a:prstGeom>
          <a:solidFill>
            <a:srgbClr val="8F23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8F23B3"/>
              </a:solidFill>
              <a:highlight>
                <a:srgbClr val="8F23B3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29643011"/>
      </p:ext>
    </p:extLst>
  </p:cSld>
  <p:clrMapOvr>
    <a:masterClrMapping/>
  </p:clrMapOvr>
</p:sld>
</file>

<file path=ppt/theme/theme1.xml><?xml version="1.0" encoding="utf-8"?>
<a:theme xmlns:a="http://schemas.openxmlformats.org/drawingml/2006/main" name="RVC-Template">
  <a:themeElements>
    <a:clrScheme name="RV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A2AD00"/>
      </a:accent1>
      <a:accent2>
        <a:srgbClr val="007D57"/>
      </a:accent2>
      <a:accent3>
        <a:srgbClr val="009AA6"/>
      </a:accent3>
      <a:accent4>
        <a:srgbClr val="0083BE"/>
      </a:accent4>
      <a:accent5>
        <a:srgbClr val="4BACC6"/>
      </a:accent5>
      <a:accent6>
        <a:srgbClr val="D31245"/>
      </a:accent6>
      <a:hlink>
        <a:srgbClr val="F7403A"/>
      </a:hlink>
      <a:folHlink>
        <a:srgbClr val="FFA100"/>
      </a:folHlink>
    </a:clrScheme>
    <a:fontScheme name="RVC Fonts">
      <a:majorFont>
        <a:latin typeface="Palatino Linotyp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CF835B49-34D8-48EE-AD8C-266EE481B444}" vid="{FA7A3AEB-CD5C-41EA-A4B9-80E9799C8C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RVC PowerPoint 16-9-nostripe</Template>
  <TotalTime>0</TotalTime>
  <Words>1411</Words>
  <Application>Microsoft Macintosh PowerPoint</Application>
  <PresentationFormat>Breitbild</PresentationFormat>
  <Paragraphs>184</Paragraphs>
  <Slides>18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7" baseType="lpstr">
      <vt:lpstr>Arial</vt:lpstr>
      <vt:lpstr>Avenir Book</vt:lpstr>
      <vt:lpstr>Calibri</vt:lpstr>
      <vt:lpstr>Calibri Light</vt:lpstr>
      <vt:lpstr>Courier New</vt:lpstr>
      <vt:lpstr>Lucida Grande</vt:lpstr>
      <vt:lpstr>Palatino Linotype</vt:lpstr>
      <vt:lpstr>Wingdings</vt:lpstr>
      <vt:lpstr>RVC-Template</vt:lpstr>
      <vt:lpstr>Development of a non-invasive diagnostic test for dual detection of fetal aneuploidy and fetal sex in the pregnant mare</vt:lpstr>
      <vt:lpstr>NIPT in women </vt:lpstr>
      <vt:lpstr>What are the proposed benefits of NIPT in equine stud medicine?    </vt:lpstr>
      <vt:lpstr>Equine NIPT may offer a diagnostic tool …</vt:lpstr>
      <vt:lpstr>1st hurdle – can we find cfDNA ??</vt:lpstr>
      <vt:lpstr>Results – cfDNA Isolation I</vt:lpstr>
      <vt:lpstr>Results – cfDNA Isolation II</vt:lpstr>
      <vt:lpstr>2nd hurdle – is there a fetal contribution to the small amount of total cfDNA isolated from pregnant mares’ plasma ??</vt:lpstr>
      <vt:lpstr>A cffDNA sexing qPCR must …</vt:lpstr>
      <vt:lpstr>qPCR – ADULT CONTROL DNA I</vt:lpstr>
      <vt:lpstr>qPCR – ADULT CONTROL DNA II</vt:lpstr>
      <vt:lpstr>qPCR – ADULT CONTROL DNA III</vt:lpstr>
      <vt:lpstr>qPCR – FETAL DNA </vt:lpstr>
      <vt:lpstr>qPCR – adult cfDNA (0.1 to 0.4 ng template DNA)</vt:lpstr>
      <vt:lpstr>qPCR – fetal cfDNA (0.1 to 0.4 ng template DNA)</vt:lpstr>
      <vt:lpstr>Conclusion </vt:lpstr>
      <vt:lpstr>Thank you.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Kahler, Anne</dc:creator>
  <cp:lastModifiedBy>Anne Kahler</cp:lastModifiedBy>
  <cp:revision>459</cp:revision>
  <dcterms:created xsi:type="dcterms:W3CDTF">2022-12-01T13:25:13Z</dcterms:created>
  <dcterms:modified xsi:type="dcterms:W3CDTF">2022-12-04T19:36:10Z</dcterms:modified>
</cp:coreProperties>
</file>