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73875" cy="100615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jb7cVAr+R4UmSGHqyUKNA6tR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A8B36-2EAB-43D6-AEB3-E47D7A73B2B6}" v="1" dt="2022-12-04T15:21:48.834"/>
  </p1510:revLst>
</p1510:revInfo>
</file>

<file path=ppt/tableStyles.xml><?xml version="1.0" encoding="utf-8"?>
<a:tblStyleLst xmlns:a="http://schemas.openxmlformats.org/drawingml/2006/main" def="{9301A742-53AD-472D-A243-C19D30E00D3D}">
  <a:tblStyle styleId="{9301A742-53AD-472D-A243-C19D30E00D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6750"/>
            <a:ext cx="297815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0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54% (n=14/25) 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latin typeface="Arial"/>
                <a:ea typeface="Arial"/>
                <a:cs typeface="Arial"/>
                <a:sym typeface="Arial"/>
              </a:rPr>
              <a:t>combined (flat and 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latin typeface="Arial"/>
                <a:ea typeface="Arial"/>
                <a:cs typeface="Arial"/>
                <a:sym typeface="Arial"/>
              </a:rPr>
              <a:t>jump)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latin typeface="Arial"/>
                <a:ea typeface="Arial"/>
                <a:cs typeface="Arial"/>
                <a:sym typeface="Arial"/>
              </a:rPr>
              <a:t>24% (n=6/25) flat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latin typeface="Arial"/>
                <a:ea typeface="Arial"/>
                <a:cs typeface="Arial"/>
                <a:sym typeface="Arial"/>
              </a:rPr>
              <a:t>20% (n=5/20) jump 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latin typeface="Arial"/>
                <a:ea typeface="Arial"/>
                <a:cs typeface="Arial"/>
                <a:sym typeface="Arial"/>
              </a:rPr>
              <a:t>one premises (83.3%, n=20/24)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latin typeface="Arial"/>
                <a:ea typeface="Arial"/>
                <a:cs typeface="Arial"/>
                <a:sym typeface="Arial"/>
              </a:rPr>
              <a:t>Two premises12.5% (n=3/24) keeping horses two premises, and 4.2% (n=1/24) using 4 or more premises. </a:t>
            </a: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:notes"/>
          <p:cNvSpPr txBox="1"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7" descr="tit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175"/>
            <a:ext cx="2214563" cy="68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 descr="ti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0"/>
            <a:ext cx="8286750" cy="68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 descr="tit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71500"/>
            <a:ext cx="8572500" cy="628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3929063" y="1500188"/>
            <a:ext cx="0" cy="2643187"/>
          </a:xfrm>
          <a:prstGeom prst="straightConnector1">
            <a:avLst/>
          </a:prstGeom>
          <a:noFill/>
          <a:ln w="539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4000496" y="3714752"/>
            <a:ext cx="4572032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4000496" y="1928802"/>
            <a:ext cx="4572032" cy="135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B2265"/>
          </a:solidFill>
          <a:ln w="25400" cap="flat" cmpd="sng">
            <a:solidFill>
              <a:srgbClr val="0B22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8" descr="C:\Documents and Settings\robc.livad\Desktop\whiteout_logo_131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" y="38100"/>
            <a:ext cx="2214563" cy="101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B2265"/>
          </a:solidFill>
          <a:ln w="25400" cap="flat" cmpd="sng">
            <a:solidFill>
              <a:srgbClr val="0B22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9" descr="C:\Documents and Settings\robc.livad\Desktop\whiteout_logo_131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" y="38100"/>
            <a:ext cx="2214563" cy="101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solidFill>
                  <a:srgbClr val="366092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solidFill>
                  <a:srgbClr val="366092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solidFill>
                  <a:srgbClr val="36609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B2265"/>
          </a:solidFill>
          <a:ln w="25400" cap="flat" cmpd="sng">
            <a:solidFill>
              <a:srgbClr val="0B22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30" descr="C:\Documents and Settings\robc.livad\Desktop\whiteout_logo_131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" y="38100"/>
            <a:ext cx="2214563" cy="101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subTitle" idx="1"/>
          </p:nvPr>
        </p:nvSpPr>
        <p:spPr>
          <a:xfrm>
            <a:off x="4088336" y="3723748"/>
            <a:ext cx="4572000" cy="9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i="1"/>
              <a:t>Alice Webb – Fourth year BVSc student 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 i="1"/>
              <a:t>Supervisor: Prof Debra Archer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2000" i="1"/>
              <a:t>Department of Equine Clinical Sciences, School of Veterinary Sciences,  University of Liverpool. </a:t>
            </a:r>
            <a:endParaRPr sz="2000" i="1"/>
          </a:p>
        </p:txBody>
      </p:sp>
      <p:sp>
        <p:nvSpPr>
          <p:cNvPr id="40" name="Google Shape;40;p1"/>
          <p:cNvSpPr txBox="1">
            <a:spLocks noGrp="1"/>
          </p:cNvSpPr>
          <p:nvPr>
            <p:ph type="title"/>
          </p:nvPr>
        </p:nvSpPr>
        <p:spPr>
          <a:xfrm>
            <a:off x="3988925" y="2216427"/>
            <a:ext cx="457200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/>
              <a:t>Biosecurity on Thoroughbred Racing and Training Premises in the UK </a:t>
            </a:r>
            <a:endParaRPr sz="3200"/>
          </a:p>
        </p:txBody>
      </p:sp>
      <p:pic>
        <p:nvPicPr>
          <p:cNvPr id="41" name="Google Shape;4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75" y="784475"/>
            <a:ext cx="3007638" cy="401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400"/>
              <a:t>Results – racehorse trainers</a:t>
            </a:r>
            <a:endParaRPr sz="3400"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96575" y="4149300"/>
            <a:ext cx="4246826" cy="2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Staff awareness of industry level risk was considered important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Checklists were considered a useful tool but were infrequently used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Written SOP infrequently developed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Few used the EquiBiosafe app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00" y="3984850"/>
            <a:ext cx="4779825" cy="267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5995513" y="5203400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76%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6873825" y="4815475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8%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6424375" y="4415263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24%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7067650" y="4415275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4%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100" y="1295400"/>
            <a:ext cx="5081788" cy="25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2"/>
          </p:nvPr>
        </p:nvSpPr>
        <p:spPr>
          <a:xfrm>
            <a:off x="131252" y="1165950"/>
            <a:ext cx="4690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/>
              <a:t>57 racecourses contacted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800">
                <a:solidFill>
                  <a:srgbClr val="0F243E"/>
                </a:solidFill>
              </a:rPr>
              <a:t>4 completed questionnaire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800">
                <a:solidFill>
                  <a:srgbClr val="0F243E"/>
                </a:solidFill>
              </a:rPr>
              <a:t>Response rate 7.0%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800">
                <a:solidFill>
                  <a:srgbClr val="0F243E"/>
                </a:solidFill>
              </a:rPr>
              <a:t>Further 4 site visits performed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/>
              <a:t>Feedback that biosecurity complied with due to BHA requirements and that disease in horses are the trainers responsibility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600">
                <a:solidFill>
                  <a:srgbClr val="0F243E"/>
                </a:solidFill>
              </a:rPr>
              <a:t>May have been a factor in the low response rates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/>
              <a:t>Ringworm was the most common infectious disease concern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Results - racecourses</a:t>
            </a: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489199"/>
            <a:ext cx="4191000" cy="255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Themes from site visits</a:t>
            </a: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</p:txBody>
      </p:sp>
      <p:sp>
        <p:nvSpPr>
          <p:cNvPr id="156" name="Google Shape;156;p11"/>
          <p:cNvSpPr/>
          <p:nvPr/>
        </p:nvSpPr>
        <p:spPr>
          <a:xfrm>
            <a:off x="951997" y="1485261"/>
            <a:ext cx="3591408" cy="215484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 txBox="1"/>
          <p:nvPr/>
        </p:nvSpPr>
        <p:spPr>
          <a:xfrm>
            <a:off x="951997" y="1485261"/>
            <a:ext cx="3591408" cy="21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1: </a:t>
            </a:r>
            <a:r>
              <a:rPr lang="en-GB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Knowledge regarding preventing infectious diseases was acquired through experience</a:t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4879490" y="2049443"/>
            <a:ext cx="3591408" cy="215484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4879490" y="2049443"/>
            <a:ext cx="3591408" cy="21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2: </a:t>
            </a:r>
            <a:r>
              <a:rPr lang="en-GB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Standards highly complied with were not necessarily formally written down </a:t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1528472" y="4388499"/>
            <a:ext cx="4474643" cy="165289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 txBox="1"/>
          <p:nvPr/>
        </p:nvSpPr>
        <p:spPr>
          <a:xfrm>
            <a:off x="1528472" y="4388499"/>
            <a:ext cx="4474643" cy="165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3: </a:t>
            </a:r>
            <a:r>
              <a:rPr lang="en-GB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 use of resources available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Areas of best practice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4892026" y="1643050"/>
            <a:ext cx="3766169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76" y="1226913"/>
            <a:ext cx="4114825" cy="548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997" y="1226913"/>
            <a:ext cx="4078226" cy="543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214298" y="1439850"/>
            <a:ext cx="87154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000" u="sng"/>
              <a:t>Raceyards</a:t>
            </a:r>
            <a:endParaRPr sz="2000" u="sng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Trainers anecdotally acknowledged to be a group that are hard to engage with research confirmed by this study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Potential for respondent bias – especially towards those more engaged with biosecurity and concerned about infectious disease / those with more time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Evidence of lack of time, economic pressures and lack of training / use of existing materials such as the Biosafe app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Potential for more formal training? Compulsory?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000" u="sng"/>
              <a:t>Racecourses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Already following BHA guidelines and had general good biosecurity measures (set requirements have to be met)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Would be interesting to see what actually happens on a race day to see if there are areas of biosecurity that could be improved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Acknowledgements 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254663" y="1454100"/>
            <a:ext cx="4618200" cy="3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study was funded by the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Gerald Leigh Charitable Trust</a:t>
            </a:r>
            <a:endParaRPr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000">
              <a:solidFill>
                <a:schemeClr val="dk1"/>
              </a:solidFill>
            </a:endParaRPr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to</a:t>
            </a:r>
            <a:r>
              <a:rPr lang="en-GB" sz="2000"/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Cathy Duncan, Richard Newton</a:t>
            </a:r>
            <a:r>
              <a:rPr lang="en-GB" sz="2000"/>
              <a:t> and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Katie Byam-Cook who provided advice during study set-up</a:t>
            </a:r>
            <a:endParaRPr/>
          </a:p>
          <a:p>
            <a:pPr marL="5461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000">
              <a:solidFill>
                <a:schemeClr val="dk1"/>
              </a:solidFill>
            </a:endParaRPr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to all the trainers and staff on race yards and racecourses who allowed me to undertake site visits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5227" y="1679509"/>
            <a:ext cx="3084657" cy="424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345" y="5435082"/>
            <a:ext cx="2838839" cy="110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2"/>
          </p:nvPr>
        </p:nvSpPr>
        <p:spPr>
          <a:xfrm>
            <a:off x="3918850" y="1216750"/>
            <a:ext cx="4930200" cy="55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1700">
                <a:latin typeface="Arial"/>
                <a:ea typeface="Arial"/>
                <a:cs typeface="Arial"/>
                <a:sym typeface="Arial"/>
              </a:rPr>
              <a:t>The 2019 UK equine influenza outbreak demonstrated the major economic and welfare impact that infectious diseases pose to the equestrian industry, including Thoroughbred (Tb)racing</a:t>
            </a:r>
            <a:endParaRPr sz="27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1700">
                <a:latin typeface="Arial"/>
                <a:ea typeface="Arial"/>
                <a:cs typeface="Arial"/>
                <a:sym typeface="Arial"/>
              </a:rPr>
              <a:t>Biosecurity practices and attitudes are a major factor in spread and control of disease outbreaks </a:t>
            </a:r>
            <a:endParaRPr sz="270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3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2007 Equine Influenza outbreak in Australia </a:t>
            </a:r>
            <a:r>
              <a:rPr lang="en-GB" sz="11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(Schemann et al. 2012)</a:t>
            </a:r>
            <a:endParaRPr sz="2300"/>
          </a:p>
          <a:p>
            <a:pPr marL="5334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1700">
                <a:latin typeface="Arial"/>
                <a:ea typeface="Arial"/>
                <a:cs typeface="Arial"/>
                <a:sym typeface="Arial"/>
              </a:rPr>
              <a:t>Transport of equids, climate change and spread of insect vectors are also factors that increase the risk for entry and transmission of new diseases into the UK</a:t>
            </a:r>
            <a:endParaRPr sz="270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3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African Horse Sickness and West Nile Virus </a:t>
            </a:r>
            <a:r>
              <a:rPr lang="en-GB" sz="11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(Robin et al. 2016, Chapmen et al. 2018). </a:t>
            </a:r>
            <a:endParaRPr sz="13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700"/>
          </a:p>
        </p:txBody>
      </p:sp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pic>
        <p:nvPicPr>
          <p:cNvPr id="49" name="Google Shape;49;p2" descr="A picture containing text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42" y="1600200"/>
            <a:ext cx="3732953" cy="97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084379"/>
            <a:ext cx="2823334" cy="299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</p:txBody>
      </p:sp>
      <p:sp>
        <p:nvSpPr>
          <p:cNvPr id="56" name="Google Shape;56;p3"/>
          <p:cNvSpPr txBox="1">
            <a:spLocks noGrp="1"/>
          </p:cNvSpPr>
          <p:nvPr>
            <p:ph type="body" idx="2"/>
          </p:nvPr>
        </p:nvSpPr>
        <p:spPr>
          <a:xfrm>
            <a:off x="469643" y="2032049"/>
            <a:ext cx="8217157" cy="366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To investigate current biosecurity practices on Thoroughbred racing premises and racecourses. 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1. Identify </a:t>
            </a: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areas of good practice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that can be shared within the industry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2. Identify </a:t>
            </a: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areas where biosecurity could be improved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to minimise the risk of introduction and spread of equine infectious diseases.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Study Aims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Phase 1 - questionnaire</a:t>
            </a: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4294967295"/>
          </p:nvPr>
        </p:nvSpPr>
        <p:spPr>
          <a:xfrm>
            <a:off x="331825" y="1227904"/>
            <a:ext cx="4542971" cy="519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Online questionnaire designed and piloted (separate one for racehorse premises and racecourse)</a:t>
            </a:r>
            <a:endParaRPr/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GB" sz="1600">
                <a:solidFill>
                  <a:srgbClr val="0F243E"/>
                </a:solidFill>
              </a:rPr>
              <a:t>BHA guidelines, Biosafe app, Expert opinion</a:t>
            </a:r>
            <a:endParaRPr sz="2800"/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4 sections covering: </a:t>
            </a:r>
            <a:endParaRPr sz="2800"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GB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General information – type of premises, concern around particular diseases 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GB" sz="1800">
                <a:solidFill>
                  <a:srgbClr val="17365D"/>
                </a:solidFill>
              </a:rPr>
              <a:t>Yard Routine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GB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Disease </a:t>
            </a:r>
            <a:r>
              <a:rPr lang="en-GB" sz="1800">
                <a:solidFill>
                  <a:srgbClr val="17365D"/>
                </a:solidFill>
              </a:rPr>
              <a:t>prevention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GB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Attitudes to biosecurity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Ethical a</a:t>
            </a:r>
            <a:r>
              <a:rPr lang="en-GB" sz="2000"/>
              <a:t>p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proval obtained from UoL Veterinary Research Ethics Committee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9276" y="3312149"/>
            <a:ext cx="2634724" cy="354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5775" y="2889376"/>
            <a:ext cx="1842675" cy="8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5">
            <a:alphaModFix/>
          </a:blip>
          <a:srcRect t="5759" b="43409"/>
          <a:stretch/>
        </p:blipFill>
        <p:spPr>
          <a:xfrm>
            <a:off x="6778450" y="1222512"/>
            <a:ext cx="2096376" cy="2010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4"/>
          <p:cNvCxnSpPr>
            <a:stCxn id="65" idx="0"/>
          </p:cNvCxnSpPr>
          <p:nvPr/>
        </p:nvCxnSpPr>
        <p:spPr>
          <a:xfrm rot="10800000" flipH="1">
            <a:off x="5857112" y="1858876"/>
            <a:ext cx="1132200" cy="103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8;p4"/>
          <p:cNvCxnSpPr/>
          <p:nvPr/>
        </p:nvCxnSpPr>
        <p:spPr>
          <a:xfrm rot="10800000" flipH="1">
            <a:off x="7968875" y="1811725"/>
            <a:ext cx="7584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Phase 1 - questionnaire</a:t>
            </a:r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249607" y="1492106"/>
            <a:ext cx="5762311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All UK Tb racecourses and licenced Tb racehorse trainers contacted by email and asked if they or a nominated member of staff would be willing to complete an online survey about biosecurity practices taken on their premises.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sz="1800">
                <a:solidFill>
                  <a:srgbClr val="0F243E"/>
                </a:solidFill>
              </a:rPr>
              <a:t>Permit trainers not contacted as there are no publicly available lists of these</a:t>
            </a:r>
            <a:endParaRPr sz="1800">
              <a:solidFill>
                <a:srgbClr val="0F243E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Concern around lack of potential engagement by racehorse trainers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sz="16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Incentive to participate by offering entry for those who completed the questionnaire into a prize draw to win £100, £50 and £25 Amazon voucher</a:t>
            </a:r>
            <a:endParaRPr sz="2400">
              <a:solidFill>
                <a:srgbClr val="0F243E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Data analysed using descriptive statistics</a:t>
            </a:r>
            <a:endParaRPr sz="2000"/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103" y="1734206"/>
            <a:ext cx="2693290" cy="400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500"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2"/>
          </p:nvPr>
        </p:nvSpPr>
        <p:spPr>
          <a:xfrm>
            <a:off x="4424707" y="1234281"/>
            <a:ext cx="4403359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4 racecourses and 6 TB trainers yards in 2 main geographic areas (NW UK and SE UK including Newmarket) identified and asked if they would be willing for a short site visit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Mixture of types of training yards</a:t>
            </a: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Structured site visit to directly assess the premises including stable materials, disinfectants on the premises and practical biosecurity measures e.g. handwashing facilities for personnel.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Themes generated based on site visit interviews</a:t>
            </a:r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Phase 2 – site visits</a:t>
            </a:r>
            <a:endParaRPr/>
          </a:p>
        </p:txBody>
      </p:sp>
      <p:pic>
        <p:nvPicPr>
          <p:cNvPr id="83" name="Google Shape;83;p6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666" y="1600200"/>
            <a:ext cx="304566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/>
          <p:nvPr/>
        </p:nvSpPr>
        <p:spPr>
          <a:xfrm rot="8100000">
            <a:off x="2827821" y="4502960"/>
            <a:ext cx="82307" cy="84004"/>
          </a:xfrm>
          <a:prstGeom prst="teardrop">
            <a:avLst>
              <a:gd name="adj" fmla="val 10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 rot="8100000">
            <a:off x="2811171" y="4623110"/>
            <a:ext cx="82307" cy="84004"/>
          </a:xfrm>
          <a:prstGeom prst="teardrop">
            <a:avLst>
              <a:gd name="adj" fmla="val 10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 rot="8100000">
            <a:off x="3049246" y="4860860"/>
            <a:ext cx="82307" cy="84004"/>
          </a:xfrm>
          <a:prstGeom prst="teardrop">
            <a:avLst>
              <a:gd name="adj" fmla="val 10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 rot="8100000">
            <a:off x="3185021" y="5001335"/>
            <a:ext cx="82307" cy="84004"/>
          </a:xfrm>
          <a:prstGeom prst="teardrop">
            <a:avLst>
              <a:gd name="adj" fmla="val 10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 rot="8100000">
            <a:off x="2827821" y="4682235"/>
            <a:ext cx="82307" cy="84004"/>
          </a:xfrm>
          <a:prstGeom prst="teardrop">
            <a:avLst>
              <a:gd name="adj" fmla="val 10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 rot="8100000">
            <a:off x="2868321" y="4641760"/>
            <a:ext cx="82307" cy="84004"/>
          </a:xfrm>
          <a:prstGeom prst="teardrop">
            <a:avLst>
              <a:gd name="adj" fmla="val 10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 rot="8100000">
            <a:off x="3592221" y="4960860"/>
            <a:ext cx="82307" cy="84004"/>
          </a:xfrm>
          <a:prstGeom prst="teardrop">
            <a:avLst>
              <a:gd name="adj" fmla="val 10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 rot="8100000">
            <a:off x="3546971" y="5013260"/>
            <a:ext cx="82307" cy="84004"/>
          </a:xfrm>
          <a:prstGeom prst="teardrop">
            <a:avLst>
              <a:gd name="adj" fmla="val 10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 rot="8100000">
            <a:off x="3613646" y="5013260"/>
            <a:ext cx="82307" cy="84004"/>
          </a:xfrm>
          <a:prstGeom prst="teardrop">
            <a:avLst>
              <a:gd name="adj" fmla="val 10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 rot="8100000">
            <a:off x="3592221" y="5037060"/>
            <a:ext cx="82307" cy="84004"/>
          </a:xfrm>
          <a:prstGeom prst="teardrop">
            <a:avLst>
              <a:gd name="adj" fmla="val 10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629231" y="6216715"/>
            <a:ext cx="3694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= racehorse trainers</a:t>
            </a: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Blue = racecourses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/>
              <a:t>538 racehorse trainers contacted by email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/>
              <a:t>25 completed questionnaire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/>
              <a:t>Response rate = 4.6%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/>
              <a:t>Completed by: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600">
                <a:solidFill>
                  <a:srgbClr val="002060"/>
                </a:solidFill>
              </a:rPr>
              <a:t>Trainers 68% (n=14)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600">
                <a:solidFill>
                  <a:srgbClr val="002060"/>
                </a:solidFill>
              </a:rPr>
              <a:t>Assistant trainers = 24% (n=6)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600">
                <a:solidFill>
                  <a:srgbClr val="002060"/>
                </a:solidFill>
              </a:rPr>
              <a:t>Head yard person = 4%  (n=1)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GB" sz="1600">
                <a:solidFill>
                  <a:srgbClr val="002060"/>
                </a:solidFill>
              </a:rPr>
              <a:t>Racing secretary = 4%  (n=1)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2"/>
          </p:nvPr>
        </p:nvSpPr>
        <p:spPr>
          <a:xfrm>
            <a:off x="4648200" y="1307301"/>
            <a:ext cx="4038600" cy="48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Types of racing yards</a:t>
            </a:r>
            <a:endParaRPr sz="270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br>
              <a:rPr lang="en-GB" sz="1700">
                <a:latin typeface="Arial"/>
                <a:ea typeface="Arial"/>
                <a:cs typeface="Arial"/>
                <a:sym typeface="Arial"/>
              </a:rPr>
            </a:b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Number of premises</a:t>
            </a:r>
            <a:endParaRPr sz="270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Results – racehorse trainers</a:t>
            </a:r>
            <a:endParaRPr/>
          </a:p>
        </p:txBody>
      </p:sp>
      <p:graphicFrame>
        <p:nvGraphicFramePr>
          <p:cNvPr id="102" name="Google Shape;102;p12"/>
          <p:cNvGraphicFramePr/>
          <p:nvPr/>
        </p:nvGraphicFramePr>
        <p:xfrm>
          <a:off x="152400" y="152400"/>
          <a:ext cx="962025" cy="314310"/>
        </p:xfrm>
        <a:graphic>
          <a:graphicData uri="http://schemas.openxmlformats.org/drawingml/2006/table">
            <a:tbl>
              <a:tblPr>
                <a:noFill/>
                <a:tableStyleId>{9301A742-53AD-472D-A243-C19D30E00D3D}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Google Shape;103;p12"/>
          <p:cNvGraphicFramePr/>
          <p:nvPr/>
        </p:nvGraphicFramePr>
        <p:xfrm>
          <a:off x="304800" y="304800"/>
          <a:ext cx="962025" cy="314310"/>
        </p:xfrm>
        <a:graphic>
          <a:graphicData uri="http://schemas.openxmlformats.org/drawingml/2006/table">
            <a:tbl>
              <a:tblPr>
                <a:noFill/>
                <a:tableStyleId>{9301A742-53AD-472D-A243-C19D30E00D3D}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" name="Google Shape;104;p12"/>
          <p:cNvGraphicFramePr/>
          <p:nvPr/>
        </p:nvGraphicFramePr>
        <p:xfrm>
          <a:off x="457200" y="457200"/>
          <a:ext cx="962025" cy="314310"/>
        </p:xfrm>
        <a:graphic>
          <a:graphicData uri="http://schemas.openxmlformats.org/drawingml/2006/table">
            <a:tbl>
              <a:tblPr>
                <a:noFill/>
                <a:tableStyleId>{9301A742-53AD-472D-A243-C19D30E00D3D}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5" name="Google Shape;105;p12"/>
          <p:cNvPicPr preferRelativeResize="0"/>
          <p:nvPr/>
        </p:nvPicPr>
        <p:blipFill rotWithShape="1">
          <a:blip r:embed="rId3">
            <a:alphaModFix/>
          </a:blip>
          <a:srcRect t="10849"/>
          <a:stretch/>
        </p:blipFill>
        <p:spPr>
          <a:xfrm>
            <a:off x="5444175" y="1906407"/>
            <a:ext cx="1977350" cy="214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 rotWithShape="1">
          <a:blip r:embed="rId4">
            <a:alphaModFix/>
          </a:blip>
          <a:srcRect t="11111"/>
          <a:stretch/>
        </p:blipFill>
        <p:spPr>
          <a:xfrm>
            <a:off x="5444175" y="4612375"/>
            <a:ext cx="1977350" cy="2149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/>
          <p:nvPr/>
        </p:nvSpPr>
        <p:spPr>
          <a:xfrm>
            <a:off x="6515100" y="2677575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54%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5679300" y="2871775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24%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5829300" y="2277375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20%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6324600" y="5618850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83.3%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5679300" y="4905950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12.5%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 txBox="1"/>
          <p:nvPr/>
        </p:nvSpPr>
        <p:spPr>
          <a:xfrm>
            <a:off x="6048300" y="4422750"/>
            <a:ext cx="9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4.2%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195246" y="1623343"/>
            <a:ext cx="4038600" cy="4769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800"/>
              <a:t>High levels of concern for Ringworm, Equine influenza, Equine Herpes virus and Equine Strangles</a:t>
            </a:r>
            <a:endParaRPr/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8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800"/>
              <a:t>Trainers had a low awareness of West Nile Virus and African Horse Sickness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endParaRPr sz="18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8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800"/>
              <a:t>Comments were made about particular areas of concern including:</a:t>
            </a:r>
            <a:endParaRPr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GB" sz="1600">
                <a:solidFill>
                  <a:srgbClr val="002060"/>
                </a:solidFill>
              </a:rPr>
              <a:t>horses arriving from other yards</a:t>
            </a:r>
            <a:endParaRPr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GB" sz="1600">
                <a:solidFill>
                  <a:srgbClr val="002060"/>
                </a:solidFill>
              </a:rPr>
              <a:t>contact at sales</a:t>
            </a:r>
            <a:endParaRPr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GB" sz="1600">
                <a:solidFill>
                  <a:srgbClr val="002060"/>
                </a:solidFill>
              </a:rPr>
              <a:t>shared airspace</a:t>
            </a:r>
            <a:endParaRPr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GB" sz="1600">
                <a:solidFill>
                  <a:srgbClr val="002060"/>
                </a:solidFill>
              </a:rPr>
              <a:t>using racecourse stables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Results – racehorse trainers</a:t>
            </a:r>
            <a:endParaRPr/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251" y="4002012"/>
            <a:ext cx="1841749" cy="285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150" y="1357925"/>
            <a:ext cx="4483125" cy="264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3420" y="4154399"/>
            <a:ext cx="3046429" cy="26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Results – racehorse trainers</a:t>
            </a:r>
            <a:endParaRPr/>
          </a:p>
        </p:txBody>
      </p:sp>
      <p:pic>
        <p:nvPicPr>
          <p:cNvPr id="127" name="Google Shape;127;p32"/>
          <p:cNvPicPr preferRelativeResize="0"/>
          <p:nvPr/>
        </p:nvPicPr>
        <p:blipFill rotWithShape="1">
          <a:blip r:embed="rId3">
            <a:alphaModFix/>
          </a:blip>
          <a:srcRect l="1861" t="4655" r="2159" b="2243"/>
          <a:stretch/>
        </p:blipFill>
        <p:spPr>
          <a:xfrm>
            <a:off x="5072400" y="1621550"/>
            <a:ext cx="3982050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2"/>
          <p:cNvSpPr txBox="1">
            <a:spLocks noGrp="1"/>
          </p:cNvSpPr>
          <p:nvPr>
            <p:ph type="body" idx="1"/>
          </p:nvPr>
        </p:nvSpPr>
        <p:spPr>
          <a:xfrm>
            <a:off x="0" y="1294875"/>
            <a:ext cx="5214600" cy="53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1800"/>
              <a:t>Sharing of equipment with mouth bits considered the most important risk factor for  spread of disease</a:t>
            </a:r>
            <a:endParaRPr sz="2600"/>
          </a:p>
          <a:p>
            <a: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GB" sz="1400">
                <a:solidFill>
                  <a:srgbClr val="0F243E"/>
                </a:solidFill>
              </a:rPr>
              <a:t>Concerns around tack being responsible for disease spread (ringworm)</a:t>
            </a:r>
            <a:endParaRPr sz="2200"/>
          </a:p>
          <a:p>
            <a:pPr marL="5334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400"/>
          </a:p>
          <a:p>
            <a:pPr marL="45720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1800"/>
              <a:t>Benefits of set staff looking after particular horses recognised but limited by finances and lack of staff</a:t>
            </a:r>
            <a:endParaRPr sz="2600"/>
          </a:p>
          <a:p>
            <a: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GB" sz="1400">
                <a:solidFill>
                  <a:srgbClr val="0F243E"/>
                </a:solidFill>
              </a:rPr>
              <a:t>Any member of staff looked after any horse on 68% of yards</a:t>
            </a:r>
            <a:endParaRPr sz="22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1800"/>
              <a:t>Clinical signs considered extremely concerning: </a:t>
            </a:r>
            <a:endParaRPr sz="2600"/>
          </a:p>
          <a:p>
            <a: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GB" sz="1200">
                <a:solidFill>
                  <a:srgbClr val="0F243E"/>
                </a:solidFill>
              </a:rPr>
              <a:t>Thick, smelly nasal discharge (75%), High temperature (72%), Coughing (52%), Off colour (44%), Watery nasal discharge (17%)</a:t>
            </a:r>
            <a:endParaRPr sz="2200"/>
          </a:p>
          <a:p>
            <a:pPr marL="91440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200"/>
          </a:p>
        </p:txBody>
      </p:sp>
      <p:pic>
        <p:nvPicPr>
          <p:cNvPr id="129" name="Google Shape;12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6800" y="4445000"/>
            <a:ext cx="1727200" cy="2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1 (2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temp1 (2)</vt:lpstr>
      <vt:lpstr>Biosecurity on Thoroughbred Racing and Training Premises in the UK </vt:lpstr>
      <vt:lpstr>Introduction</vt:lpstr>
      <vt:lpstr>Study Aims</vt:lpstr>
      <vt:lpstr>Phase 1 - questionnaire</vt:lpstr>
      <vt:lpstr>Phase 1 - questionnaire</vt:lpstr>
      <vt:lpstr>Phase 2 – site visits</vt:lpstr>
      <vt:lpstr>Results – racehorse trainers</vt:lpstr>
      <vt:lpstr>Results – racehorse trainers</vt:lpstr>
      <vt:lpstr>Results – racehorse trainers</vt:lpstr>
      <vt:lpstr>Results – racehorse trainers</vt:lpstr>
      <vt:lpstr>Results - racecourses</vt:lpstr>
      <vt:lpstr>Themes from site visits</vt:lpstr>
      <vt:lpstr>Areas of best practice</vt:lpstr>
      <vt:lpstr>Discussion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Biosecurity on Thoroughbred Racing and Training Premises in the UK </dc:title>
  <cp:revision>2</cp:revision>
  <dcterms:modified xsi:type="dcterms:W3CDTF">2022-12-04T15:22:37Z</dcterms:modified>
</cp:coreProperties>
</file>