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8"/>
  </p:notesMasterIdLst>
  <p:sldIdLst>
    <p:sldId id="514" r:id="rId2"/>
    <p:sldId id="492" r:id="rId3"/>
    <p:sldId id="515" r:id="rId4"/>
    <p:sldId id="521" r:id="rId5"/>
    <p:sldId id="520" r:id="rId6"/>
    <p:sldId id="52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08" autoAdjust="0"/>
    <p:restoredTop sz="95028"/>
  </p:normalViewPr>
  <p:slideViewPr>
    <p:cSldViewPr snapToGrid="0">
      <p:cViewPr varScale="1">
        <p:scale>
          <a:sx n="68" d="100"/>
          <a:sy n="68" d="100"/>
        </p:scale>
        <p:origin x="42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Mccann" userId="a31fa47b3485455f" providerId="LiveId" clId="{5C56EBBC-71F4-4723-82F7-FE78BA5415C8}"/>
    <pc:docChg chg="addSld modSld">
      <pc:chgData name="Martine Mccann" userId="a31fa47b3485455f" providerId="LiveId" clId="{5C56EBBC-71F4-4723-82F7-FE78BA5415C8}" dt="2022-01-07T16:56:51.421" v="38" actId="207"/>
      <pc:docMkLst>
        <pc:docMk/>
      </pc:docMkLst>
      <pc:sldChg chg="addSp modSp mod">
        <pc:chgData name="Martine Mccann" userId="a31fa47b3485455f" providerId="LiveId" clId="{5C56EBBC-71F4-4723-82F7-FE78BA5415C8}" dt="2022-01-07T16:54:44.150" v="16" actId="14100"/>
        <pc:sldMkLst>
          <pc:docMk/>
          <pc:sldMk cId="2444353392" sldId="520"/>
        </pc:sldMkLst>
        <pc:spChg chg="add mod">
          <ac:chgData name="Martine Mccann" userId="a31fa47b3485455f" providerId="LiveId" clId="{5C56EBBC-71F4-4723-82F7-FE78BA5415C8}" dt="2022-01-07T16:54:44.150" v="16" actId="14100"/>
          <ac:spMkLst>
            <pc:docMk/>
            <pc:sldMk cId="2444353392" sldId="520"/>
            <ac:spMk id="3" creationId="{5CE420CD-368D-4269-B34E-9DE1B94F839D}"/>
          </ac:spMkLst>
        </pc:spChg>
        <pc:picChg chg="mod">
          <ac:chgData name="Martine Mccann" userId="a31fa47b3485455f" providerId="LiveId" clId="{5C56EBBC-71F4-4723-82F7-FE78BA5415C8}" dt="2022-01-07T16:54:15.323" v="4" actId="1076"/>
          <ac:picMkLst>
            <pc:docMk/>
            <pc:sldMk cId="2444353392" sldId="520"/>
            <ac:picMk id="6" creationId="{59EB731C-4EB8-41C7-B7E3-1C034AECA254}"/>
          </ac:picMkLst>
        </pc:picChg>
      </pc:sldChg>
      <pc:sldChg chg="modSp mod">
        <pc:chgData name="Martine Mccann" userId="a31fa47b3485455f" providerId="LiveId" clId="{5C56EBBC-71F4-4723-82F7-FE78BA5415C8}" dt="2022-01-07T16:56:51.421" v="38" actId="207"/>
        <pc:sldMkLst>
          <pc:docMk/>
          <pc:sldMk cId="2666303789" sldId="521"/>
        </pc:sldMkLst>
        <pc:spChg chg="mod">
          <ac:chgData name="Martine Mccann" userId="a31fa47b3485455f" providerId="LiveId" clId="{5C56EBBC-71F4-4723-82F7-FE78BA5415C8}" dt="2022-01-07T16:56:51.421" v="38" actId="207"/>
          <ac:spMkLst>
            <pc:docMk/>
            <pc:sldMk cId="2666303789" sldId="521"/>
            <ac:spMk id="5" creationId="{E1E10590-7E7D-4C92-A763-BD63BF6817ED}"/>
          </ac:spMkLst>
        </pc:spChg>
      </pc:sldChg>
      <pc:sldChg chg="modSp new mod">
        <pc:chgData name="Martine Mccann" userId="a31fa47b3485455f" providerId="LiveId" clId="{5C56EBBC-71F4-4723-82F7-FE78BA5415C8}" dt="2022-01-07T16:56:06.206" v="32"/>
        <pc:sldMkLst>
          <pc:docMk/>
          <pc:sldMk cId="701480923" sldId="522"/>
        </pc:sldMkLst>
        <pc:spChg chg="mod">
          <ac:chgData name="Martine Mccann" userId="a31fa47b3485455f" providerId="LiveId" clId="{5C56EBBC-71F4-4723-82F7-FE78BA5415C8}" dt="2022-01-07T16:54:55.903" v="29" actId="1076"/>
          <ac:spMkLst>
            <pc:docMk/>
            <pc:sldMk cId="701480923" sldId="522"/>
            <ac:spMk id="2" creationId="{E36EF814-6431-449E-8063-5D909246B626}"/>
          </ac:spMkLst>
        </pc:spChg>
        <pc:spChg chg="mod">
          <ac:chgData name="Martine Mccann" userId="a31fa47b3485455f" providerId="LiveId" clId="{5C56EBBC-71F4-4723-82F7-FE78BA5415C8}" dt="2022-01-07T16:56:06.206" v="32"/>
          <ac:spMkLst>
            <pc:docMk/>
            <pc:sldMk cId="701480923" sldId="522"/>
            <ac:spMk id="3" creationId="{24DB8D88-F2AC-4F41-B20A-7E6C68E49F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156087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624FB1-CB24-4B4C-BFD4-AD276D9A4059}"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164636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4FB1-CB24-4B4C-BFD4-AD276D9A4059}"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20184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4FB1-CB24-4B4C-BFD4-AD276D9A4059}"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9F3F6-C255-4AC5-91C2-3F61B6509B3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264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4FB1-CB24-4B4C-BFD4-AD276D9A4059}"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203632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4FB1-CB24-4B4C-BFD4-AD276D9A4059}"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9F3F6-C255-4AC5-91C2-3F61B6509B3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1321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4FB1-CB24-4B4C-BFD4-AD276D9A4059}"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2048344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24FB1-CB24-4B4C-BFD4-AD276D9A4059}"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257062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24FB1-CB24-4B4C-BFD4-AD276D9A4059}"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109286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24FB1-CB24-4B4C-BFD4-AD276D9A4059}"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413314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24FB1-CB24-4B4C-BFD4-AD276D9A4059}" type="datetimeFigureOut">
              <a:rPr lang="en-GB" smtClean="0"/>
              <a:t>07/01/2022</a:t>
            </a:fld>
            <a:endParaRPr lang="en-GB"/>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281155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624FB1-CB24-4B4C-BFD4-AD276D9A4059}"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162541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172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24FB1-CB24-4B4C-BFD4-AD276D9A4059}" type="datetimeFigureOut">
              <a:rPr lang="en-GB" smtClean="0"/>
              <a:t>07/01/2022</a:t>
            </a:fld>
            <a:endParaRPr lang="en-GB"/>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271683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24FB1-CB24-4B4C-BFD4-AD276D9A4059}" type="datetimeFigureOut">
              <a:rPr lang="en-GB" smtClean="0"/>
              <a:t>07/01/2022</a:t>
            </a:fld>
            <a:endParaRPr lang="en-GB"/>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347337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24FB1-CB24-4B4C-BFD4-AD276D9A4059}" type="datetimeFigureOut">
              <a:rPr lang="en-GB" smtClean="0"/>
              <a:t>07/01/2022</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9F3F6-C255-4AC5-91C2-3F61B6509B36}" type="slidenum">
              <a:rPr lang="en-GB" smtClean="0"/>
              <a:t>‹#›</a:t>
            </a:fld>
            <a:endParaRPr lang="en-GB"/>
          </a:p>
        </p:txBody>
      </p:sp>
    </p:spTree>
    <p:extLst>
      <p:ext uri="{BB962C8B-B14F-4D97-AF65-F5344CB8AC3E}">
        <p14:creationId xmlns:p14="http://schemas.microsoft.com/office/powerpoint/2010/main" val="283703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9F3F6-C255-4AC5-91C2-3F61B6509B36}" type="slidenum">
              <a:rPr lang="en-GB" smtClean="0"/>
              <a:t>‹#›</a:t>
            </a:fld>
            <a:endParaRPr lang="en-GB"/>
          </a:p>
        </p:txBody>
      </p:sp>
      <p:sp>
        <p:nvSpPr>
          <p:cNvPr id="5" name="Date Placeholder 4"/>
          <p:cNvSpPr>
            <a:spLocks noGrp="1"/>
          </p:cNvSpPr>
          <p:nvPr>
            <p:ph type="dt" sz="half" idx="10"/>
          </p:nvPr>
        </p:nvSpPr>
        <p:spPr/>
        <p:txBody>
          <a:bodyPr/>
          <a:lstStyle/>
          <a:p>
            <a:fld id="{AF624FB1-CB24-4B4C-BFD4-AD276D9A4059}" type="datetimeFigureOut">
              <a:rPr lang="en-GB" smtClean="0"/>
              <a:t>07/01/2022</a:t>
            </a:fld>
            <a:endParaRPr lang="en-GB"/>
          </a:p>
        </p:txBody>
      </p:sp>
    </p:spTree>
    <p:extLst>
      <p:ext uri="{BB962C8B-B14F-4D97-AF65-F5344CB8AC3E}">
        <p14:creationId xmlns:p14="http://schemas.microsoft.com/office/powerpoint/2010/main" val="313684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624FB1-CB24-4B4C-BFD4-AD276D9A4059}" type="datetimeFigureOut">
              <a:rPr lang="en-GB" smtClean="0"/>
              <a:t>07/01/2022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19F3F6-C255-4AC5-91C2-3F61B6509B36}" type="slidenum">
              <a:rPr lang="en-GB" smtClean="0"/>
              <a:t>‹#›</a:t>
            </a:fld>
            <a:endParaRPr lang="en-GB"/>
          </a:p>
        </p:txBody>
      </p:sp>
      <p:pic>
        <p:nvPicPr>
          <p:cNvPr id="18" name="Picture 17" descr="A picture containing background pattern&#10;&#10;Description automatically generated">
            <a:extLst>
              <a:ext uri="{FF2B5EF4-FFF2-40B4-BE49-F238E27FC236}">
                <a16:creationId xmlns:a16="http://schemas.microsoft.com/office/drawing/2014/main" id="{95443FA4-001C-4D28-A5FA-F365A4798E9D}"/>
              </a:ext>
            </a:extLst>
          </p:cNvPr>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58171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654" r:id="rId17"/>
    <p:sldLayoutId id="2147483649" r:id="rId18"/>
    <p:sldLayoutId id="2147483691"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ltLang="en-US" sz="2800" dirty="0">
                <a:solidFill>
                  <a:srgbClr val="333333"/>
                </a:solidFill>
                <a:latin typeface="Open Sans" panose="020B0606030504020204" pitchFamily="34" charset="0"/>
              </a:rPr>
              <a:t>Genetic diversity and geographic distribution of </a:t>
            </a:r>
            <a:r>
              <a:rPr lang="en-GB" altLang="en-US" sz="2800" dirty="0" err="1">
                <a:solidFill>
                  <a:srgbClr val="333333"/>
                </a:solidFill>
                <a:latin typeface="Open Sans" panose="020B0606030504020204" pitchFamily="34" charset="0"/>
              </a:rPr>
              <a:t>Theileria</a:t>
            </a:r>
            <a:r>
              <a:rPr lang="en-GB" altLang="en-US" sz="2800" dirty="0">
                <a:solidFill>
                  <a:srgbClr val="333333"/>
                </a:solidFill>
                <a:latin typeface="Open Sans" panose="020B0606030504020204" pitchFamily="34" charset="0"/>
              </a:rPr>
              <a:t> </a:t>
            </a:r>
            <a:r>
              <a:rPr lang="en-GB" altLang="en-US" sz="2800" dirty="0" err="1">
                <a:solidFill>
                  <a:srgbClr val="333333"/>
                </a:solidFill>
                <a:latin typeface="Open Sans" panose="020B0606030504020204" pitchFamily="34" charset="0"/>
              </a:rPr>
              <a:t>equi</a:t>
            </a:r>
            <a:r>
              <a:rPr lang="en-GB" altLang="en-US" sz="2800" dirty="0">
                <a:solidFill>
                  <a:srgbClr val="333333"/>
                </a:solidFill>
                <a:latin typeface="Open Sans" panose="020B0606030504020204" pitchFamily="34" charset="0"/>
              </a:rPr>
              <a:t>: Croatia, a European case study.</a:t>
            </a:r>
            <a:br>
              <a:rPr lang="en-GB" altLang="en-US" dirty="0">
                <a:solidFill>
                  <a:srgbClr val="333333"/>
                </a:solidFill>
                <a:latin typeface="Open Sans" panose="020B0606030504020204" pitchFamily="34" charset="0"/>
              </a:rPr>
            </a:br>
            <a:r>
              <a:rPr lang="en-GB" altLang="en-US" sz="2200" dirty="0">
                <a:solidFill>
                  <a:srgbClr val="333333"/>
                </a:solidFill>
                <a:latin typeface="Open Sans" panose="020B0606030504020204" pitchFamily="34" charset="0"/>
              </a:rPr>
              <a:t>Martine McCann, Summer Project 2021</a:t>
            </a:r>
            <a:br>
              <a:rPr lang="en-GB" altLang="en-US" sz="2200" dirty="0">
                <a:solidFill>
                  <a:srgbClr val="333333"/>
                </a:solidFill>
                <a:latin typeface="Open Sans" panose="020B0606030504020204" pitchFamily="34" charset="0"/>
              </a:rPr>
            </a:br>
            <a:r>
              <a:rPr lang="en-GB" altLang="en-US" sz="1800" dirty="0">
                <a:solidFill>
                  <a:srgbClr val="333333"/>
                </a:solidFill>
                <a:latin typeface="Open Sans" panose="020B0606030504020204" pitchFamily="34" charset="0"/>
              </a:rPr>
              <a:t>Supervisor Robert </a:t>
            </a:r>
            <a:r>
              <a:rPr lang="en-GB" altLang="en-US" sz="1800" dirty="0" err="1">
                <a:solidFill>
                  <a:srgbClr val="333333"/>
                </a:solidFill>
                <a:latin typeface="Open Sans" panose="020B0606030504020204" pitchFamily="34" charset="0"/>
              </a:rPr>
              <a:t>Coultous</a:t>
            </a:r>
            <a:r>
              <a:rPr lang="en-GB" altLang="en-US" sz="1800" dirty="0">
                <a:solidFill>
                  <a:srgbClr val="333333"/>
                </a:solidFill>
                <a:latin typeface="Open Sans" panose="020B0606030504020204" pitchFamily="34" charset="0"/>
              </a:rPr>
              <a:t> </a:t>
            </a:r>
            <a:br>
              <a:rPr lang="en-GB" altLang="en-US" sz="1200" dirty="0">
                <a:solidFill>
                  <a:srgbClr val="333333"/>
                </a:solidFill>
                <a:latin typeface="Open Sans" panose="020B0606030504020204" pitchFamily="34" charset="0"/>
              </a:rPr>
            </a:br>
            <a:endParaRPr lang="en-GB" dirty="0">
              <a:solidFill>
                <a:schemeClr val="tx1"/>
              </a:solidFill>
            </a:endParaRPr>
          </a:p>
        </p:txBody>
      </p:sp>
      <p:pic>
        <p:nvPicPr>
          <p:cNvPr id="3" name="Picture 2">
            <a:extLst>
              <a:ext uri="{FF2B5EF4-FFF2-40B4-BE49-F238E27FC236}">
                <a16:creationId xmlns:a16="http://schemas.microsoft.com/office/drawing/2014/main" id="{7CC5E988-F24F-4104-95E5-7A1C77B04343}"/>
              </a:ext>
            </a:extLst>
          </p:cNvPr>
          <p:cNvPicPr>
            <a:picLocks noChangeAspect="1"/>
          </p:cNvPicPr>
          <p:nvPr/>
        </p:nvPicPr>
        <p:blipFill>
          <a:blip r:embed="rId2"/>
          <a:stretch>
            <a:fillRect/>
          </a:stretch>
        </p:blipFill>
        <p:spPr>
          <a:xfrm>
            <a:off x="636695" y="5359747"/>
            <a:ext cx="2365453" cy="1005927"/>
          </a:xfrm>
          <a:prstGeom prst="rect">
            <a:avLst/>
          </a:prstGeom>
        </p:spPr>
      </p:pic>
      <p:pic>
        <p:nvPicPr>
          <p:cNvPr id="4" name="Picture 3">
            <a:extLst>
              <a:ext uri="{FF2B5EF4-FFF2-40B4-BE49-F238E27FC236}">
                <a16:creationId xmlns:a16="http://schemas.microsoft.com/office/drawing/2014/main" id="{FD89E141-931E-46CE-A819-75895322B40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207" t="18111" r="5101" b="31057"/>
          <a:stretch/>
        </p:blipFill>
        <p:spPr>
          <a:xfrm>
            <a:off x="3319974" y="5151870"/>
            <a:ext cx="3424961" cy="1319268"/>
          </a:xfrm>
          <a:prstGeom prst="rect">
            <a:avLst/>
          </a:prstGeom>
        </p:spPr>
      </p:pic>
    </p:spTree>
    <p:extLst>
      <p:ext uri="{BB962C8B-B14F-4D97-AF65-F5344CB8AC3E}">
        <p14:creationId xmlns:p14="http://schemas.microsoft.com/office/powerpoint/2010/main" val="79039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p:nvPr>
        </p:nvSpPr>
        <p:spPr>
          <a:xfrm>
            <a:off x="614148" y="1425198"/>
            <a:ext cx="9210963" cy="888786"/>
          </a:xfrm>
          <a:prstGeom prst="rect">
            <a:avLst/>
          </a:prstGeom>
        </p:spPr>
        <p:txBody>
          <a:bodyPr>
            <a:normAutofit/>
          </a:bodyPr>
          <a:lstStyle/>
          <a:p>
            <a:pPr algn="l"/>
            <a:r>
              <a:rPr lang="en-US" dirty="0">
                <a:solidFill>
                  <a:srgbClr val="0070C0"/>
                </a:solidFill>
              </a:rPr>
              <a:t>Introduction</a:t>
            </a:r>
          </a:p>
        </p:txBody>
      </p:sp>
      <p:sp>
        <p:nvSpPr>
          <p:cNvPr id="6" name="Content Placeholder 2"/>
          <p:cNvSpPr>
            <a:spLocks noGrp="1"/>
          </p:cNvSpPr>
          <p:nvPr>
            <p:ph idx="4294967295"/>
          </p:nvPr>
        </p:nvSpPr>
        <p:spPr>
          <a:xfrm>
            <a:off x="502077" y="2690181"/>
            <a:ext cx="9210962" cy="5126037"/>
          </a:xfrm>
          <a:prstGeom prst="rect">
            <a:avLst/>
          </a:prstGeom>
        </p:spPr>
        <p:txBody>
          <a:bodyPr>
            <a:noAutofit/>
          </a:bodyPr>
          <a:lstStyle/>
          <a:p>
            <a:r>
              <a:rPr lang="en-GB" dirty="0">
                <a:solidFill>
                  <a:schemeClr val="tx1"/>
                </a:solidFill>
              </a:rPr>
              <a:t>Equine piroplasmosis (EP) is a disease affecting equids around the world, caused by the </a:t>
            </a:r>
            <a:r>
              <a:rPr lang="en-GB" dirty="0" err="1">
                <a:solidFill>
                  <a:schemeClr val="tx1"/>
                </a:solidFill>
              </a:rPr>
              <a:t>intraerytrocytic</a:t>
            </a:r>
            <a:r>
              <a:rPr lang="en-GB" dirty="0">
                <a:solidFill>
                  <a:schemeClr val="tx1"/>
                </a:solidFill>
              </a:rPr>
              <a:t> protozoan parasites </a:t>
            </a:r>
            <a:r>
              <a:rPr lang="en-GB" i="1" dirty="0" err="1">
                <a:solidFill>
                  <a:schemeClr val="tx1"/>
                </a:solidFill>
              </a:rPr>
              <a:t>Theileria</a:t>
            </a:r>
            <a:r>
              <a:rPr lang="en-GB" i="1" dirty="0">
                <a:solidFill>
                  <a:schemeClr val="tx1"/>
                </a:solidFill>
              </a:rPr>
              <a:t> </a:t>
            </a:r>
            <a:r>
              <a:rPr lang="en-GB" i="1" dirty="0" err="1">
                <a:solidFill>
                  <a:schemeClr val="tx1"/>
                </a:solidFill>
              </a:rPr>
              <a:t>equi</a:t>
            </a:r>
            <a:r>
              <a:rPr lang="en-GB" i="1" dirty="0">
                <a:solidFill>
                  <a:schemeClr val="tx1"/>
                </a:solidFill>
              </a:rPr>
              <a:t> </a:t>
            </a:r>
            <a:r>
              <a:rPr lang="en-GB" dirty="0">
                <a:solidFill>
                  <a:schemeClr val="tx1"/>
                </a:solidFill>
              </a:rPr>
              <a:t>and</a:t>
            </a:r>
            <a:r>
              <a:rPr lang="en-GB" i="1" dirty="0">
                <a:solidFill>
                  <a:schemeClr val="tx1"/>
                </a:solidFill>
              </a:rPr>
              <a:t> Babesia </a:t>
            </a:r>
            <a:r>
              <a:rPr lang="en-GB" i="1" dirty="0" err="1">
                <a:solidFill>
                  <a:schemeClr val="tx1"/>
                </a:solidFill>
              </a:rPr>
              <a:t>caballi</a:t>
            </a:r>
            <a:r>
              <a:rPr lang="en-GB" i="1" dirty="0">
                <a:solidFill>
                  <a:schemeClr val="tx1"/>
                </a:solidFill>
              </a:rPr>
              <a:t> </a:t>
            </a:r>
            <a:r>
              <a:rPr lang="en-GB" i="1" baseline="30000" dirty="0">
                <a:solidFill>
                  <a:schemeClr val="tx1"/>
                </a:solidFill>
              </a:rPr>
              <a:t>1</a:t>
            </a:r>
            <a:r>
              <a:rPr lang="en-GB" i="1" dirty="0">
                <a:solidFill>
                  <a:schemeClr val="tx1"/>
                </a:solidFill>
              </a:rPr>
              <a:t>. </a:t>
            </a:r>
          </a:p>
          <a:p>
            <a:r>
              <a:rPr lang="en-GB" dirty="0">
                <a:solidFill>
                  <a:schemeClr val="tx1"/>
                </a:solidFill>
              </a:rPr>
              <a:t>Transmitted during the feeding of certain tick species, including </a:t>
            </a:r>
            <a:r>
              <a:rPr lang="en-GB" i="1" dirty="0">
                <a:solidFill>
                  <a:schemeClr val="tx1"/>
                </a:solidFill>
              </a:rPr>
              <a:t>Dermacentor</a:t>
            </a:r>
            <a:r>
              <a:rPr lang="en-GB" dirty="0">
                <a:solidFill>
                  <a:schemeClr val="tx1"/>
                </a:solidFill>
              </a:rPr>
              <a:t> and </a:t>
            </a:r>
            <a:r>
              <a:rPr lang="en-GB" i="1" dirty="0">
                <a:solidFill>
                  <a:schemeClr val="tx1"/>
                </a:solidFill>
              </a:rPr>
              <a:t>Rhipicephalus</a:t>
            </a:r>
            <a:r>
              <a:rPr lang="en-GB" dirty="0">
                <a:solidFill>
                  <a:schemeClr val="tx1"/>
                </a:solidFill>
              </a:rPr>
              <a:t> spp</a:t>
            </a:r>
            <a:r>
              <a:rPr lang="en-GB" baseline="30000" dirty="0">
                <a:solidFill>
                  <a:schemeClr val="tx1"/>
                </a:solidFill>
              </a:rPr>
              <a:t>1</a:t>
            </a:r>
            <a:r>
              <a:rPr lang="en-GB" dirty="0">
                <a:solidFill>
                  <a:schemeClr val="tx1"/>
                </a:solidFill>
              </a:rPr>
              <a:t>. </a:t>
            </a:r>
          </a:p>
          <a:p>
            <a:r>
              <a:rPr lang="en-GB" dirty="0">
                <a:solidFill>
                  <a:schemeClr val="tx1"/>
                </a:solidFill>
              </a:rPr>
              <a:t>Occurring with varying degrees of severity, from sub-clinical to life-threatening. In untreated or severe cases death can occur</a:t>
            </a:r>
            <a:r>
              <a:rPr lang="en-GB" baseline="30000" dirty="0">
                <a:solidFill>
                  <a:schemeClr val="tx1"/>
                </a:solidFill>
              </a:rPr>
              <a:t>2</a:t>
            </a:r>
            <a:r>
              <a:rPr lang="en-GB" dirty="0">
                <a:solidFill>
                  <a:schemeClr val="tx1"/>
                </a:solidFill>
              </a:rPr>
              <a:t> .</a:t>
            </a:r>
          </a:p>
          <a:p>
            <a:r>
              <a:rPr lang="en-GB" dirty="0">
                <a:solidFill>
                  <a:schemeClr val="tx1"/>
                </a:solidFill>
              </a:rPr>
              <a:t>Only 10 % of the global population are living in disease-free areas, notably the </a:t>
            </a:r>
            <a:r>
              <a:rPr lang="en-GB" altLang="en-US" dirty="0">
                <a:solidFill>
                  <a:schemeClr val="tx1"/>
                </a:solidFill>
                <a:cs typeface="Times New Roman" panose="02020603050405020304" pitchFamily="18" charset="0"/>
              </a:rPr>
              <a:t>UK and Ireland. The OIE ‘High Health, High Performance’ (HHP) scheme considers EP as one of the six equine diseases with a risk of transmission even when the compartmentalisation and biosecurity principles are observed. </a:t>
            </a:r>
            <a:endParaRPr lang="en-GB" dirty="0">
              <a:solidFill>
                <a:schemeClr val="tx1"/>
              </a:solidFill>
            </a:endParaRPr>
          </a:p>
          <a:p>
            <a:pPr marL="380990" indent="-380990">
              <a:spcAft>
                <a:spcPts val="667"/>
              </a:spcAft>
              <a:buFont typeface="Arial" charset="0"/>
              <a:buChar char="•"/>
            </a:pPr>
            <a:endParaRPr lang="en-GB" dirty="0"/>
          </a:p>
        </p:txBody>
      </p:sp>
      <p:pic>
        <p:nvPicPr>
          <p:cNvPr id="2" name="Picture 1">
            <a:extLst>
              <a:ext uri="{FF2B5EF4-FFF2-40B4-BE49-F238E27FC236}">
                <a16:creationId xmlns:a16="http://schemas.microsoft.com/office/drawing/2014/main" id="{F8F9D6C1-A357-4B43-B9BD-FB0461A04D2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94918" y="349677"/>
            <a:ext cx="4818562" cy="2151043"/>
          </a:xfrm>
          <a:prstGeom prst="rect">
            <a:avLst/>
          </a:prstGeom>
        </p:spPr>
      </p:pic>
    </p:spTree>
    <p:extLst>
      <p:ext uri="{BB962C8B-B14F-4D97-AF65-F5344CB8AC3E}">
        <p14:creationId xmlns:p14="http://schemas.microsoft.com/office/powerpoint/2010/main" val="332671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DCF138-9446-4222-B9E2-DCB92B2DC3FF}"/>
              </a:ext>
            </a:extLst>
          </p:cNvPr>
          <p:cNvSpPr>
            <a:spLocks noGrp="1"/>
          </p:cNvSpPr>
          <p:nvPr>
            <p:ph type="ctrTitle"/>
          </p:nvPr>
        </p:nvSpPr>
        <p:spPr>
          <a:xfrm>
            <a:off x="720849" y="381176"/>
            <a:ext cx="4036842" cy="789709"/>
          </a:xfrm>
        </p:spPr>
        <p:txBody>
          <a:bodyPr/>
          <a:lstStyle/>
          <a:p>
            <a:pPr algn="l"/>
            <a:r>
              <a:rPr lang="en-GB" sz="4800" dirty="0">
                <a:solidFill>
                  <a:srgbClr val="0070C0"/>
                </a:solidFill>
              </a:rPr>
              <a:t>Background </a:t>
            </a:r>
          </a:p>
        </p:txBody>
      </p:sp>
      <p:pic>
        <p:nvPicPr>
          <p:cNvPr id="12" name="Picture 11">
            <a:extLst>
              <a:ext uri="{FF2B5EF4-FFF2-40B4-BE49-F238E27FC236}">
                <a16:creationId xmlns:a16="http://schemas.microsoft.com/office/drawing/2014/main" id="{B535F47C-B6E9-48A4-8789-8ABDA36095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48131" y="182879"/>
            <a:ext cx="1991765" cy="2763614"/>
          </a:xfrm>
          <a:prstGeom prst="rect">
            <a:avLst/>
          </a:prstGeom>
        </p:spPr>
      </p:pic>
      <p:sp>
        <p:nvSpPr>
          <p:cNvPr id="15" name="Content Placeholder 2">
            <a:extLst>
              <a:ext uri="{FF2B5EF4-FFF2-40B4-BE49-F238E27FC236}">
                <a16:creationId xmlns:a16="http://schemas.microsoft.com/office/drawing/2014/main" id="{1CDB14BF-9FAB-402C-9031-6A0191666439}"/>
              </a:ext>
            </a:extLst>
          </p:cNvPr>
          <p:cNvSpPr txBox="1">
            <a:spLocks/>
          </p:cNvSpPr>
          <p:nvPr/>
        </p:nvSpPr>
        <p:spPr>
          <a:xfrm>
            <a:off x="814634" y="1386097"/>
            <a:ext cx="6848910" cy="39586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solidFill>
                  <a:schemeClr val="tx1"/>
                </a:solidFill>
                <a:cs typeface="Times New Roman" panose="02020603050405020304" pitchFamily="18" charset="0"/>
              </a:rPr>
              <a:t>Preliminary analysis of the Croatian samples has strongly suggested a clear north/south geographic divide genetic clade divide based on the 18s rRNA gene.</a:t>
            </a:r>
          </a:p>
          <a:p>
            <a:r>
              <a:rPr lang="en-GB" altLang="en-US" dirty="0">
                <a:solidFill>
                  <a:schemeClr val="tx1"/>
                </a:solidFill>
                <a:cs typeface="Times New Roman" panose="02020603050405020304" pitchFamily="18" charset="0"/>
              </a:rPr>
              <a:t>This is u</a:t>
            </a:r>
            <a:r>
              <a:rPr lang="en-GB" dirty="0">
                <a:solidFill>
                  <a:schemeClr val="tx1"/>
                </a:solidFill>
                <a:cs typeface="Times New Roman" panose="02020603050405020304" pitchFamily="18" charset="0"/>
              </a:rPr>
              <a:t>nusual compared to other endemic areas where research shows high degree of genetic diversity, with </a:t>
            </a:r>
            <a:r>
              <a:rPr lang="en-GB" dirty="0" err="1">
                <a:solidFill>
                  <a:schemeClr val="tx1"/>
                </a:solidFill>
                <a:cs typeface="Times New Roman" panose="02020603050405020304" pitchFamily="18" charset="0"/>
              </a:rPr>
              <a:t>upto</a:t>
            </a:r>
            <a:r>
              <a:rPr lang="en-GB" dirty="0">
                <a:solidFill>
                  <a:schemeClr val="tx1"/>
                </a:solidFill>
                <a:cs typeface="Times New Roman" panose="02020603050405020304" pitchFamily="18" charset="0"/>
              </a:rPr>
              <a:t> 5 clades described based on 18s rRNA gene. Typically, multiple clades are seen mixing in endemic areas. </a:t>
            </a:r>
            <a:endParaRPr lang="en-GB" dirty="0">
              <a:solidFill>
                <a:schemeClr val="tx1"/>
              </a:solidFill>
            </a:endParaRPr>
          </a:p>
          <a:p>
            <a:r>
              <a:rPr lang="en-GB" dirty="0">
                <a:solidFill>
                  <a:schemeClr val="tx1"/>
                </a:solidFill>
                <a:cs typeface="Times New Roman" panose="02020603050405020304" pitchFamily="18" charset="0"/>
              </a:rPr>
              <a:t>Confirmation of this hypothesis would beneficial to current literature as the landscape and its implications for disease has not yet been described in Croatia</a:t>
            </a:r>
          </a:p>
          <a:p>
            <a:pPr marL="0" indent="0">
              <a:buNone/>
            </a:pPr>
            <a:endParaRPr lang="en-US" kern="0" dirty="0">
              <a:solidFill>
                <a:schemeClr val="tx1"/>
              </a:solidFill>
              <a:latin typeface="Arial" charset="0"/>
              <a:ea typeface="Arial" charset="0"/>
              <a:cs typeface="Arial" charset="0"/>
            </a:endParaRPr>
          </a:p>
        </p:txBody>
      </p:sp>
      <p:pic>
        <p:nvPicPr>
          <p:cNvPr id="2" name="Picture 1">
            <a:extLst>
              <a:ext uri="{FF2B5EF4-FFF2-40B4-BE49-F238E27FC236}">
                <a16:creationId xmlns:a16="http://schemas.microsoft.com/office/drawing/2014/main" id="{09A54EE9-8375-42D6-A169-F6AD6DA84B6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3544" y="3161705"/>
            <a:ext cx="4377496" cy="3513416"/>
          </a:xfrm>
          <a:prstGeom prst="rect">
            <a:avLst/>
          </a:prstGeom>
        </p:spPr>
      </p:pic>
    </p:spTree>
    <p:extLst>
      <p:ext uri="{BB962C8B-B14F-4D97-AF65-F5344CB8AC3E}">
        <p14:creationId xmlns:p14="http://schemas.microsoft.com/office/powerpoint/2010/main" val="113064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E10590-7E7D-4C92-A763-BD63BF6817ED}"/>
              </a:ext>
            </a:extLst>
          </p:cNvPr>
          <p:cNvSpPr txBox="1"/>
          <p:nvPr/>
        </p:nvSpPr>
        <p:spPr>
          <a:xfrm>
            <a:off x="385102" y="2152357"/>
            <a:ext cx="5579599" cy="487415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Identification of the circulating </a:t>
            </a:r>
            <a:r>
              <a:rPr kumimoji="0" lang="en-GB" altLang="en-US" sz="24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 </a:t>
            </a:r>
            <a:r>
              <a:rPr kumimoji="0" lang="en-GB" altLang="en-US" sz="2400" b="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equi</a:t>
            </a:r>
            <a:r>
              <a:rPr kumimoji="0" lang="en-GB" alt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genotypes in Croatia, and description of their geographic distribution.</a:t>
            </a:r>
          </a:p>
          <a:p>
            <a:pPr marL="342900" indent="-342900">
              <a:buFont typeface="Arial" panose="020B0604020202020204" pitchFamily="34" charset="0"/>
              <a:buChar char="•"/>
            </a:pPr>
            <a:r>
              <a:rPr lang="en-GB" altLang="en-US" sz="2400" dirty="0">
                <a:latin typeface="Times New Roman" panose="02020603050405020304" pitchFamily="18" charset="0"/>
                <a:cs typeface="Times New Roman" panose="02020603050405020304" pitchFamily="18" charset="0"/>
              </a:rPr>
              <a:t>Preliminary work on Croatian samples has initially suggested a distinct geographical north/south divide with one genotype in each area, in contrast to the homogenous mixing of clades in other endemic areas. Further understanding of the genetic diversity of these two groups may help determine the history of introduction of these populations. </a:t>
            </a:r>
            <a:endParaRPr lang="en-GB"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7" name="Title 1">
            <a:extLst>
              <a:ext uri="{FF2B5EF4-FFF2-40B4-BE49-F238E27FC236}">
                <a16:creationId xmlns:a16="http://schemas.microsoft.com/office/drawing/2014/main" id="{76A5F095-4EF5-44E4-9079-3976D478FCDB}"/>
              </a:ext>
            </a:extLst>
          </p:cNvPr>
          <p:cNvSpPr txBox="1">
            <a:spLocks/>
          </p:cNvSpPr>
          <p:nvPr/>
        </p:nvSpPr>
        <p:spPr>
          <a:xfrm>
            <a:off x="675249" y="1362648"/>
            <a:ext cx="12233031" cy="7897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GB" dirty="0"/>
              <a:t>Aims 					Method </a:t>
            </a:r>
          </a:p>
        </p:txBody>
      </p:sp>
      <p:sp>
        <p:nvSpPr>
          <p:cNvPr id="9" name="TextBox 8">
            <a:extLst>
              <a:ext uri="{FF2B5EF4-FFF2-40B4-BE49-F238E27FC236}">
                <a16:creationId xmlns:a16="http://schemas.microsoft.com/office/drawing/2014/main" id="{01060B1C-5A24-4F1D-8E01-FC3EB02FE9A5}"/>
              </a:ext>
            </a:extLst>
          </p:cNvPr>
          <p:cNvSpPr txBox="1"/>
          <p:nvPr/>
        </p:nvSpPr>
        <p:spPr>
          <a:xfrm>
            <a:off x="6096000" y="2152357"/>
            <a:ext cx="5710898" cy="4089325"/>
          </a:xfrm>
          <a:prstGeom prst="rect">
            <a:avLst/>
          </a:prstGeom>
          <a:noFill/>
        </p:spPr>
        <p:txBody>
          <a:bodyPr wrap="square" rtlCol="0">
            <a:spAutoFit/>
          </a:bodyPr>
          <a:lstStyle/>
          <a:p>
            <a:pPr marL="285750" indent="-285750">
              <a:lnSpc>
                <a:spcPct val="109000"/>
              </a:lnSpc>
              <a:buFont typeface="Arial" panose="020B0604020202020204" pitchFamily="34" charset="0"/>
              <a:buChar char="•"/>
            </a:pPr>
            <a:r>
              <a:rPr lang="en-GB" altLang="en-US" sz="2400" dirty="0">
                <a:latin typeface="Times New Roman" panose="02020603050405020304" pitchFamily="18" charset="0"/>
                <a:cs typeface="Times New Roman" panose="02020603050405020304" pitchFamily="18" charset="0"/>
              </a:rPr>
              <a:t>Nested PCR screening of 48 Croatian equine blood sample DNA extracts for </a:t>
            </a:r>
            <a:r>
              <a:rPr lang="en-GB" altLang="en-US" sz="2400" i="1" dirty="0">
                <a:latin typeface="Times New Roman" panose="02020603050405020304" pitchFamily="18" charset="0"/>
                <a:cs typeface="Times New Roman" panose="02020603050405020304" pitchFamily="18" charset="0"/>
              </a:rPr>
              <a:t>T. </a:t>
            </a:r>
            <a:r>
              <a:rPr lang="en-GB" altLang="en-US" sz="2400" i="1" dirty="0" err="1">
                <a:latin typeface="Times New Roman" panose="02020603050405020304" pitchFamily="18" charset="0"/>
                <a:cs typeface="Times New Roman" panose="02020603050405020304" pitchFamily="18" charset="0"/>
              </a:rPr>
              <a:t>equi</a:t>
            </a:r>
            <a:r>
              <a:rPr lang="en-GB" altLang="en-US" sz="2400" dirty="0">
                <a:latin typeface="Times New Roman" panose="02020603050405020304" pitchFamily="18" charset="0"/>
                <a:cs typeface="Times New Roman" panose="02020603050405020304" pitchFamily="18" charset="0"/>
              </a:rPr>
              <a:t> equine merozoite antigen (EMA-1) fragments using previously described primers </a:t>
            </a:r>
            <a:r>
              <a:rPr lang="en-GB" altLang="en-US" sz="2400" baseline="30000" dirty="0">
                <a:latin typeface="Times New Roman" panose="02020603050405020304" pitchFamily="18" charset="0"/>
                <a:cs typeface="Times New Roman" panose="02020603050405020304" pitchFamily="18" charset="0"/>
              </a:rPr>
              <a:t>2</a:t>
            </a:r>
            <a:r>
              <a:rPr lang="en-GB" altLang="en-US" sz="2400" dirty="0">
                <a:latin typeface="Times New Roman" panose="02020603050405020304" pitchFamily="18" charset="0"/>
                <a:cs typeface="Times New Roman" panose="02020603050405020304" pitchFamily="18" charset="0"/>
              </a:rPr>
              <a:t>, with Sanger sequencing of generated amplicons (Eurofins Genomics, Germany).</a:t>
            </a:r>
          </a:p>
          <a:p>
            <a:pPr marL="285750" indent="-285750">
              <a:lnSpc>
                <a:spcPct val="109000"/>
              </a:lnSpc>
              <a:buFont typeface="Arial" panose="020B0604020202020204" pitchFamily="34" charset="0"/>
              <a:buChar char="•"/>
            </a:pPr>
            <a:r>
              <a:rPr lang="en-GB" altLang="en-US" sz="2400" dirty="0">
                <a:latin typeface="Times New Roman" panose="02020603050405020304" pitchFamily="18" charset="0"/>
                <a:cs typeface="Times New Roman" panose="02020603050405020304" pitchFamily="18" charset="0"/>
              </a:rPr>
              <a:t>Creation of phylogenetic trees and statistical analysis of results using relevant software (MEGA X </a:t>
            </a:r>
            <a:r>
              <a:rPr lang="en-GB" altLang="en-US" sz="2400" baseline="30000" dirty="0">
                <a:latin typeface="Times New Roman" panose="02020603050405020304" pitchFamily="18" charset="0"/>
                <a:cs typeface="Times New Roman" panose="02020603050405020304" pitchFamily="18" charset="0"/>
              </a:rPr>
              <a:t>3</a:t>
            </a:r>
            <a:r>
              <a:rPr lang="en-GB"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630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099F-FBCD-43A1-94E9-868F6BE9BB2E}"/>
              </a:ext>
            </a:extLst>
          </p:cNvPr>
          <p:cNvSpPr>
            <a:spLocks noGrp="1"/>
          </p:cNvSpPr>
          <p:nvPr>
            <p:ph type="ctrTitle"/>
          </p:nvPr>
        </p:nvSpPr>
        <p:spPr/>
        <p:txBody>
          <a:bodyPr/>
          <a:lstStyle/>
          <a:p>
            <a:r>
              <a:rPr lang="en-GB" dirty="0"/>
              <a:t>Results </a:t>
            </a:r>
          </a:p>
        </p:txBody>
      </p:sp>
      <p:pic>
        <p:nvPicPr>
          <p:cNvPr id="5" name="Picture 4">
            <a:extLst>
              <a:ext uri="{FF2B5EF4-FFF2-40B4-BE49-F238E27FC236}">
                <a16:creationId xmlns:a16="http://schemas.microsoft.com/office/drawing/2014/main" id="{E536B2C1-FB59-4305-8F6D-26F32A8BC2B4}"/>
              </a:ext>
            </a:extLst>
          </p:cNvPr>
          <p:cNvPicPr>
            <a:picLocks noChangeAspect="1"/>
          </p:cNvPicPr>
          <p:nvPr/>
        </p:nvPicPr>
        <p:blipFill>
          <a:blip r:embed="rId2"/>
          <a:stretch>
            <a:fillRect/>
          </a:stretch>
        </p:blipFill>
        <p:spPr>
          <a:xfrm>
            <a:off x="6016271" y="457200"/>
            <a:ext cx="6175729" cy="6327351"/>
          </a:xfrm>
          <a:prstGeom prst="rect">
            <a:avLst/>
          </a:prstGeom>
        </p:spPr>
      </p:pic>
      <p:sp>
        <p:nvSpPr>
          <p:cNvPr id="4" name="Content Placeholder 2">
            <a:extLst>
              <a:ext uri="{FF2B5EF4-FFF2-40B4-BE49-F238E27FC236}">
                <a16:creationId xmlns:a16="http://schemas.microsoft.com/office/drawing/2014/main" id="{91C3724C-EC38-411C-8F78-A61B9BC7B3B0}"/>
              </a:ext>
            </a:extLst>
          </p:cNvPr>
          <p:cNvSpPr txBox="1">
            <a:spLocks/>
          </p:cNvSpPr>
          <p:nvPr/>
        </p:nvSpPr>
        <p:spPr>
          <a:xfrm>
            <a:off x="210910" y="2071495"/>
            <a:ext cx="6111871" cy="39586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000" dirty="0">
                <a:solidFill>
                  <a:srgbClr val="333333"/>
                </a:solidFill>
                <a:latin typeface="Times New Roman" panose="02020603050405020304" pitchFamily="18" charset="0"/>
                <a:cs typeface="Times New Roman" panose="02020603050405020304" pitchFamily="18" charset="0"/>
              </a:rPr>
              <a:t>Clade 1 dominates the North of Croatia with a distinct and more conserved genotype, suggesting that it’s been present longer in the area with recombination in this geographically isolated </a:t>
            </a:r>
            <a:r>
              <a:rPr lang="en-GB" altLang="en-US" sz="2000" i="1" dirty="0">
                <a:solidFill>
                  <a:srgbClr val="333333"/>
                </a:solidFill>
                <a:latin typeface="Times New Roman" panose="02020603050405020304" pitchFamily="18" charset="0"/>
                <a:cs typeface="Times New Roman" panose="02020603050405020304" pitchFamily="18" charset="0"/>
              </a:rPr>
              <a:t>T. </a:t>
            </a:r>
            <a:r>
              <a:rPr lang="en-GB" altLang="en-US" sz="2000" i="1" dirty="0" err="1">
                <a:solidFill>
                  <a:srgbClr val="333333"/>
                </a:solidFill>
                <a:latin typeface="Times New Roman" panose="02020603050405020304" pitchFamily="18" charset="0"/>
                <a:cs typeface="Times New Roman" panose="02020603050405020304" pitchFamily="18" charset="0"/>
              </a:rPr>
              <a:t>equi</a:t>
            </a:r>
            <a:r>
              <a:rPr lang="en-GB" altLang="en-US" sz="2000" dirty="0">
                <a:solidFill>
                  <a:srgbClr val="333333"/>
                </a:solidFill>
                <a:latin typeface="Times New Roman" panose="02020603050405020304" pitchFamily="18" charset="0"/>
                <a:cs typeface="Times New Roman" panose="02020603050405020304" pitchFamily="18" charset="0"/>
              </a:rPr>
              <a:t> population leading to a unique sub-group.</a:t>
            </a:r>
          </a:p>
          <a:p>
            <a:r>
              <a:rPr lang="en-GB" altLang="en-US" sz="2000" dirty="0">
                <a:solidFill>
                  <a:srgbClr val="333333"/>
                </a:solidFill>
                <a:latin typeface="Times New Roman" panose="02020603050405020304" pitchFamily="18" charset="0"/>
                <a:cs typeface="Times New Roman" panose="02020603050405020304" pitchFamily="18" charset="0"/>
              </a:rPr>
              <a:t>Clade 2 is seen to be more diverse and more closely related to genotypes seen from other endemic parts of the world, suggesting a more recent introduction of the piroplasm from these areas, possibly due to the increase of travel of equids.</a:t>
            </a:r>
          </a:p>
        </p:txBody>
      </p:sp>
      <p:pic>
        <p:nvPicPr>
          <p:cNvPr id="6" name="Picture 5">
            <a:extLst>
              <a:ext uri="{FF2B5EF4-FFF2-40B4-BE49-F238E27FC236}">
                <a16:creationId xmlns:a16="http://schemas.microsoft.com/office/drawing/2014/main" id="{59EB731C-4EB8-41C7-B7E3-1C034AECA254}"/>
              </a:ext>
            </a:extLst>
          </p:cNvPr>
          <p:cNvPicPr>
            <a:picLocks noChangeAspect="1"/>
          </p:cNvPicPr>
          <p:nvPr/>
        </p:nvPicPr>
        <p:blipFill>
          <a:blip r:embed="rId3"/>
          <a:stretch>
            <a:fillRect/>
          </a:stretch>
        </p:blipFill>
        <p:spPr>
          <a:xfrm>
            <a:off x="3266845" y="5998170"/>
            <a:ext cx="3424434" cy="576353"/>
          </a:xfrm>
          <a:prstGeom prst="rect">
            <a:avLst/>
          </a:prstGeom>
        </p:spPr>
      </p:pic>
      <p:sp>
        <p:nvSpPr>
          <p:cNvPr id="3" name="TextBox 2">
            <a:extLst>
              <a:ext uri="{FF2B5EF4-FFF2-40B4-BE49-F238E27FC236}">
                <a16:creationId xmlns:a16="http://schemas.microsoft.com/office/drawing/2014/main" id="{5CE420CD-368D-4269-B34E-9DE1B94F839D}"/>
              </a:ext>
            </a:extLst>
          </p:cNvPr>
          <p:cNvSpPr txBox="1"/>
          <p:nvPr/>
        </p:nvSpPr>
        <p:spPr>
          <a:xfrm>
            <a:off x="787791" y="457200"/>
            <a:ext cx="1913206" cy="523220"/>
          </a:xfrm>
          <a:prstGeom prst="rect">
            <a:avLst/>
          </a:prstGeom>
          <a:noFill/>
        </p:spPr>
        <p:txBody>
          <a:bodyPr wrap="square" rtlCol="0">
            <a:spAutoFit/>
          </a:bodyPr>
          <a:lstStyle/>
          <a:p>
            <a:r>
              <a:rPr lang="en-GB" sz="2800" dirty="0">
                <a:solidFill>
                  <a:schemeClr val="accent2"/>
                </a:solidFill>
              </a:rPr>
              <a:t>Results</a:t>
            </a:r>
            <a:r>
              <a:rPr lang="en-GB" dirty="0"/>
              <a:t> </a:t>
            </a:r>
          </a:p>
        </p:txBody>
      </p:sp>
    </p:spTree>
    <p:extLst>
      <p:ext uri="{BB962C8B-B14F-4D97-AF65-F5344CB8AC3E}">
        <p14:creationId xmlns:p14="http://schemas.microsoft.com/office/powerpoint/2010/main" val="244435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F814-6431-449E-8063-5D909246B626}"/>
              </a:ext>
            </a:extLst>
          </p:cNvPr>
          <p:cNvSpPr>
            <a:spLocks noGrp="1"/>
          </p:cNvSpPr>
          <p:nvPr>
            <p:ph type="title"/>
          </p:nvPr>
        </p:nvSpPr>
        <p:spPr>
          <a:xfrm>
            <a:off x="2323254" y="356381"/>
            <a:ext cx="8596668" cy="1320800"/>
          </a:xfrm>
        </p:spPr>
        <p:txBody>
          <a:bodyPr/>
          <a:lstStyle/>
          <a:p>
            <a:r>
              <a:rPr lang="en-GB" dirty="0"/>
              <a:t>References </a:t>
            </a:r>
          </a:p>
        </p:txBody>
      </p:sp>
      <p:sp>
        <p:nvSpPr>
          <p:cNvPr id="3" name="Content Placeholder 2">
            <a:extLst>
              <a:ext uri="{FF2B5EF4-FFF2-40B4-BE49-F238E27FC236}">
                <a16:creationId xmlns:a16="http://schemas.microsoft.com/office/drawing/2014/main" id="{24DB8D88-F2AC-4F41-B20A-7E6C68E49F77}"/>
              </a:ext>
            </a:extLst>
          </p:cNvPr>
          <p:cNvSpPr>
            <a:spLocks noGrp="1"/>
          </p:cNvSpPr>
          <p:nvPr>
            <p:ph idx="1"/>
          </p:nvPr>
        </p:nvSpPr>
        <p:spPr/>
        <p:txBody>
          <a:bodyPr/>
          <a:lstStyle/>
          <a:p>
            <a:r>
              <a:rPr lang="en-GB" dirty="0">
                <a:solidFill>
                  <a:schemeClr val="tx1"/>
                </a:solidFill>
                <a:cs typeface="Times New Roman" panose="02020603050405020304" pitchFamily="18" charset="0"/>
              </a:rPr>
              <a:t>1. </a:t>
            </a:r>
            <a:r>
              <a:rPr lang="en-GB" b="0" i="0" dirty="0" err="1">
                <a:solidFill>
                  <a:schemeClr val="tx1"/>
                </a:solidFill>
                <a:effectLst/>
                <a:cs typeface="Times New Roman" panose="02020603050405020304" pitchFamily="18" charset="0"/>
              </a:rPr>
              <a:t>Zanet</a:t>
            </a:r>
            <a:r>
              <a:rPr lang="en-GB" b="0" i="0" dirty="0">
                <a:solidFill>
                  <a:schemeClr val="tx1"/>
                </a:solidFill>
                <a:effectLst/>
                <a:cs typeface="Times New Roman" panose="02020603050405020304" pitchFamily="18" charset="0"/>
              </a:rPr>
              <a:t>, S., Bassano, M., </a:t>
            </a:r>
            <a:r>
              <a:rPr lang="en-GB" b="0" i="0" dirty="0" err="1">
                <a:solidFill>
                  <a:schemeClr val="tx1"/>
                </a:solidFill>
                <a:effectLst/>
                <a:cs typeface="Times New Roman" panose="02020603050405020304" pitchFamily="18" charset="0"/>
              </a:rPr>
              <a:t>Trisciuoglio</a:t>
            </a:r>
            <a:r>
              <a:rPr lang="en-GB" b="0" i="0" dirty="0">
                <a:solidFill>
                  <a:schemeClr val="tx1"/>
                </a:solidFill>
                <a:effectLst/>
                <a:cs typeface="Times New Roman" panose="02020603050405020304" pitchFamily="18" charset="0"/>
              </a:rPr>
              <a:t>, A., </a:t>
            </a:r>
            <a:r>
              <a:rPr lang="en-GB" b="0" i="0" dirty="0" err="1">
                <a:solidFill>
                  <a:schemeClr val="tx1"/>
                </a:solidFill>
                <a:effectLst/>
                <a:cs typeface="Times New Roman" panose="02020603050405020304" pitchFamily="18" charset="0"/>
              </a:rPr>
              <a:t>Taricco</a:t>
            </a:r>
            <a:r>
              <a:rPr lang="en-GB" b="0" i="0" dirty="0">
                <a:solidFill>
                  <a:schemeClr val="tx1"/>
                </a:solidFill>
                <a:effectLst/>
                <a:cs typeface="Times New Roman" panose="02020603050405020304" pitchFamily="18" charset="0"/>
              </a:rPr>
              <a:t>, I. &amp; </a:t>
            </a:r>
            <a:r>
              <a:rPr lang="en-GB" b="0" i="0" dirty="0" err="1">
                <a:solidFill>
                  <a:schemeClr val="tx1"/>
                </a:solidFill>
                <a:effectLst/>
                <a:cs typeface="Times New Roman" panose="02020603050405020304" pitchFamily="18" charset="0"/>
              </a:rPr>
              <a:t>Ferroglio</a:t>
            </a:r>
            <a:r>
              <a:rPr lang="en-GB" b="0" i="0" dirty="0">
                <a:solidFill>
                  <a:schemeClr val="tx1"/>
                </a:solidFill>
                <a:effectLst/>
                <a:cs typeface="Times New Roman" panose="02020603050405020304" pitchFamily="18" charset="0"/>
              </a:rPr>
              <a:t>, E. 2017, "Horses infected by </a:t>
            </a:r>
            <a:r>
              <a:rPr lang="en-GB" b="0" i="0" dirty="0" err="1">
                <a:solidFill>
                  <a:schemeClr val="tx1"/>
                </a:solidFill>
                <a:effectLst/>
                <a:cs typeface="Times New Roman" panose="02020603050405020304" pitchFamily="18" charset="0"/>
              </a:rPr>
              <a:t>Piroplasms</a:t>
            </a:r>
            <a:r>
              <a:rPr lang="en-GB" b="0" i="0" dirty="0">
                <a:solidFill>
                  <a:schemeClr val="tx1"/>
                </a:solidFill>
                <a:effectLst/>
                <a:cs typeface="Times New Roman" panose="02020603050405020304" pitchFamily="18" charset="0"/>
              </a:rPr>
              <a:t> different from Babesia </a:t>
            </a:r>
            <a:r>
              <a:rPr lang="en-GB" b="0" i="0" dirty="0" err="1">
                <a:solidFill>
                  <a:schemeClr val="tx1"/>
                </a:solidFill>
                <a:effectLst/>
                <a:cs typeface="Times New Roman" panose="02020603050405020304" pitchFamily="18" charset="0"/>
              </a:rPr>
              <a:t>caballi</a:t>
            </a:r>
            <a:r>
              <a:rPr lang="en-GB" b="0" i="0" dirty="0">
                <a:solidFill>
                  <a:schemeClr val="tx1"/>
                </a:solidFill>
                <a:effectLst/>
                <a:cs typeface="Times New Roman" panose="02020603050405020304" pitchFamily="18" charset="0"/>
              </a:rPr>
              <a:t> and </a:t>
            </a:r>
            <a:r>
              <a:rPr lang="en-GB" b="0" i="0" dirty="0" err="1">
                <a:solidFill>
                  <a:schemeClr val="tx1"/>
                </a:solidFill>
                <a:effectLst/>
                <a:cs typeface="Times New Roman" panose="02020603050405020304" pitchFamily="18" charset="0"/>
              </a:rPr>
              <a:t>Theileria</a:t>
            </a:r>
            <a:r>
              <a:rPr lang="en-GB" b="0" i="0" dirty="0">
                <a:solidFill>
                  <a:schemeClr val="tx1"/>
                </a:solidFill>
                <a:effectLst/>
                <a:cs typeface="Times New Roman" panose="02020603050405020304" pitchFamily="18" charset="0"/>
              </a:rPr>
              <a:t> </a:t>
            </a:r>
            <a:r>
              <a:rPr lang="en-GB" b="0" i="0" dirty="0" err="1">
                <a:solidFill>
                  <a:schemeClr val="tx1"/>
                </a:solidFill>
                <a:effectLst/>
                <a:cs typeface="Times New Roman" panose="02020603050405020304" pitchFamily="18" charset="0"/>
              </a:rPr>
              <a:t>equi</a:t>
            </a:r>
            <a:r>
              <a:rPr lang="en-GB" b="0" i="0" dirty="0">
                <a:solidFill>
                  <a:schemeClr val="tx1"/>
                </a:solidFill>
                <a:effectLst/>
                <a:cs typeface="Times New Roman" panose="02020603050405020304" pitchFamily="18" charset="0"/>
              </a:rPr>
              <a:t>: species identification and risk factors analysis in Italy", </a:t>
            </a:r>
            <a:r>
              <a:rPr lang="en-GB" b="0" i="1" dirty="0">
                <a:solidFill>
                  <a:schemeClr val="tx1"/>
                </a:solidFill>
                <a:effectLst/>
                <a:cs typeface="Times New Roman" panose="02020603050405020304" pitchFamily="18" charset="0"/>
              </a:rPr>
              <a:t>Veterinary parasitology, </a:t>
            </a:r>
            <a:r>
              <a:rPr lang="en-GB" b="0" i="0" dirty="0">
                <a:solidFill>
                  <a:schemeClr val="tx1"/>
                </a:solidFill>
                <a:effectLst/>
                <a:cs typeface="Times New Roman" panose="02020603050405020304" pitchFamily="18" charset="0"/>
              </a:rPr>
              <a:t>vol. 236, pp. 38-41.</a:t>
            </a:r>
          </a:p>
          <a:p>
            <a:r>
              <a:rPr lang="en-GB" altLang="en-US" sz="1800" dirty="0">
                <a:solidFill>
                  <a:schemeClr val="tx1"/>
                </a:solidFill>
                <a:cs typeface="Times New Roman" panose="02020603050405020304" pitchFamily="18" charset="0"/>
              </a:rPr>
              <a:t>2. </a:t>
            </a:r>
            <a:r>
              <a:rPr lang="en-GB" altLang="en-US" sz="1800" dirty="0" err="1">
                <a:solidFill>
                  <a:schemeClr val="tx1"/>
                </a:solidFill>
                <a:cs typeface="Times New Roman" panose="02020603050405020304" pitchFamily="18" charset="0"/>
              </a:rPr>
              <a:t>Coultous</a:t>
            </a:r>
            <a:r>
              <a:rPr lang="en-GB" altLang="en-US" sz="1800" dirty="0">
                <a:solidFill>
                  <a:schemeClr val="tx1"/>
                </a:solidFill>
                <a:cs typeface="Times New Roman" panose="02020603050405020304" pitchFamily="18" charset="0"/>
              </a:rPr>
              <a:t>, R.M. 2019, </a:t>
            </a:r>
            <a:r>
              <a:rPr lang="en-GB" altLang="en-US" sz="1800" i="1" dirty="0">
                <a:solidFill>
                  <a:schemeClr val="tx1"/>
                </a:solidFill>
                <a:cs typeface="Times New Roman" panose="02020603050405020304" pitchFamily="18" charset="0"/>
              </a:rPr>
              <a:t>Equine piroplasmosis: assessing the threat to the UK and Ireland</a:t>
            </a:r>
            <a:r>
              <a:rPr lang="en-GB" altLang="en-US" sz="1800" dirty="0">
                <a:solidFill>
                  <a:schemeClr val="tx1"/>
                </a:solidFill>
                <a:cs typeface="Times New Roman" panose="02020603050405020304" pitchFamily="18" charset="0"/>
              </a:rPr>
              <a:t>, University of Glasgow. PhD thesis.</a:t>
            </a:r>
          </a:p>
          <a:p>
            <a:r>
              <a:rPr lang="en-GB" altLang="en-US" dirty="0">
                <a:solidFill>
                  <a:schemeClr val="tx1"/>
                </a:solidFill>
              </a:rPr>
              <a:t>3. </a:t>
            </a:r>
            <a:r>
              <a:rPr lang="en-GB" altLang="en-US" dirty="0" err="1">
                <a:solidFill>
                  <a:schemeClr val="tx1"/>
                </a:solidFill>
              </a:rPr>
              <a:t>Selanec</a:t>
            </a:r>
            <a:r>
              <a:rPr lang="en-GB" altLang="en-US" dirty="0">
                <a:solidFill>
                  <a:schemeClr val="tx1"/>
                </a:solidFill>
              </a:rPr>
              <a:t>, J. </a:t>
            </a:r>
            <a:r>
              <a:rPr lang="en-GB" altLang="en-US" i="1" dirty="0">
                <a:solidFill>
                  <a:schemeClr val="tx1"/>
                </a:solidFill>
              </a:rPr>
              <a:t>et </a:t>
            </a:r>
            <a:r>
              <a:rPr lang="en-GB" altLang="en-US" dirty="0">
                <a:solidFill>
                  <a:schemeClr val="tx1"/>
                </a:solidFill>
              </a:rPr>
              <a:t>al 2021. Molecular, serological and clinical pathology </a:t>
            </a:r>
            <a:r>
              <a:rPr lang="en-GB" altLang="en-US" dirty="0" err="1">
                <a:solidFill>
                  <a:schemeClr val="tx1"/>
                </a:solidFill>
              </a:rPr>
              <a:t>comparsion</a:t>
            </a:r>
            <a:r>
              <a:rPr lang="en-GB" altLang="en-US" dirty="0">
                <a:solidFill>
                  <a:schemeClr val="tx1"/>
                </a:solidFill>
              </a:rPr>
              <a:t> of </a:t>
            </a:r>
            <a:r>
              <a:rPr lang="en-GB" altLang="en-US" i="1" dirty="0">
                <a:solidFill>
                  <a:schemeClr val="tx1"/>
                </a:solidFill>
              </a:rPr>
              <a:t>T. </a:t>
            </a:r>
            <a:r>
              <a:rPr lang="en-GB" altLang="en-US" i="1" dirty="0" err="1">
                <a:solidFill>
                  <a:schemeClr val="tx1"/>
                </a:solidFill>
              </a:rPr>
              <a:t>equi</a:t>
            </a:r>
            <a:r>
              <a:rPr lang="en-GB" altLang="en-US" dirty="0">
                <a:solidFill>
                  <a:schemeClr val="tx1"/>
                </a:solidFill>
              </a:rPr>
              <a:t> &amp; </a:t>
            </a:r>
            <a:r>
              <a:rPr lang="en-GB" altLang="en-US" i="1" dirty="0">
                <a:solidFill>
                  <a:schemeClr val="tx1"/>
                </a:solidFill>
              </a:rPr>
              <a:t>B. </a:t>
            </a:r>
            <a:r>
              <a:rPr lang="en-GB" altLang="en-US" i="1" dirty="0" err="1">
                <a:solidFill>
                  <a:schemeClr val="tx1"/>
                </a:solidFill>
              </a:rPr>
              <a:t>caballi</a:t>
            </a:r>
            <a:r>
              <a:rPr lang="en-GB" altLang="en-US" dirty="0">
                <a:solidFill>
                  <a:schemeClr val="tx1"/>
                </a:solidFill>
              </a:rPr>
              <a:t> infected horses, </a:t>
            </a:r>
            <a:r>
              <a:rPr lang="en-GB" altLang="en-US" i="1" dirty="0">
                <a:solidFill>
                  <a:schemeClr val="tx1"/>
                </a:solidFill>
              </a:rPr>
              <a:t>In press.</a:t>
            </a:r>
            <a:endParaRPr lang="en-GB" altLang="en-US" dirty="0">
              <a:solidFill>
                <a:schemeClr val="tx1"/>
              </a:solidFill>
            </a:endParaRPr>
          </a:p>
          <a:p>
            <a:r>
              <a:rPr lang="en-GB" altLang="en-US" dirty="0">
                <a:solidFill>
                  <a:schemeClr val="tx1"/>
                </a:solidFill>
              </a:rPr>
              <a:t>4</a:t>
            </a:r>
            <a:r>
              <a:rPr lang="en-GB" altLang="en-US" sz="1800" dirty="0">
                <a:solidFill>
                  <a:schemeClr val="tx1"/>
                </a:solidFill>
              </a:rPr>
              <a:t>. Sudhir K. </a:t>
            </a:r>
            <a:r>
              <a:rPr lang="en-GB" altLang="en-US" sz="1800" i="1" dirty="0">
                <a:solidFill>
                  <a:schemeClr val="tx1"/>
                </a:solidFill>
              </a:rPr>
              <a:t>et al </a:t>
            </a:r>
            <a:r>
              <a:rPr lang="en-GB" altLang="en-US" sz="1800" dirty="0">
                <a:solidFill>
                  <a:schemeClr val="tx1"/>
                </a:solidFill>
              </a:rPr>
              <a:t>2018. MEGA X: Molecular Evolutionary Genetics Analysis across computing platforms. </a:t>
            </a:r>
            <a:r>
              <a:rPr lang="en-GB" altLang="en-US" sz="1800" i="1" dirty="0">
                <a:solidFill>
                  <a:schemeClr val="tx1"/>
                </a:solidFill>
              </a:rPr>
              <a:t>Molecular Biology and Evolution</a:t>
            </a:r>
            <a:r>
              <a:rPr lang="en-GB" altLang="en-US" sz="1800" dirty="0">
                <a:solidFill>
                  <a:schemeClr val="tx1"/>
                </a:solidFill>
              </a:rPr>
              <a:t> 35:1547-1549</a:t>
            </a:r>
          </a:p>
          <a:p>
            <a:endParaRPr lang="en-GB" dirty="0"/>
          </a:p>
        </p:txBody>
      </p:sp>
    </p:spTree>
    <p:extLst>
      <p:ext uri="{BB962C8B-B14F-4D97-AF65-F5344CB8AC3E}">
        <p14:creationId xmlns:p14="http://schemas.microsoft.com/office/powerpoint/2010/main" val="7014809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2572</TotalTime>
  <Words>608</Words>
  <Application>Microsoft Office PowerPoint</Application>
  <PresentationFormat>Widescreen</PresentationFormat>
  <Paragraphs>25</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Open Sans</vt:lpstr>
      <vt:lpstr>Times New Roman</vt:lpstr>
      <vt:lpstr>Trebuchet MS</vt:lpstr>
      <vt:lpstr>Wingdings 3</vt:lpstr>
      <vt:lpstr>Facet</vt:lpstr>
      <vt:lpstr>Genetic diversity and geographic distribution of Theileria equi: Croatia, a European case study. Martine McCann, Summer Project 2021 Supervisor Robert Coultous  </vt:lpstr>
      <vt:lpstr>Introduction</vt:lpstr>
      <vt:lpstr>Background </vt:lpstr>
      <vt:lpstr>PowerPoint Presentation</vt:lpstr>
      <vt:lpstr>Results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Martine McCann (student)</cp:lastModifiedBy>
  <cp:revision>78</cp:revision>
  <dcterms:created xsi:type="dcterms:W3CDTF">2021-01-06T14:22:07Z</dcterms:created>
  <dcterms:modified xsi:type="dcterms:W3CDTF">2022-01-07T16:57:05Z</dcterms:modified>
</cp:coreProperties>
</file>