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C1D21-4726-DF40-B179-B3781DBD1BD2}" v="11" dt="2022-01-11T18:06:52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8"/>
    <p:restoredTop sz="95707"/>
  </p:normalViewPr>
  <p:slideViewPr>
    <p:cSldViewPr snapToGrid="0" snapToObjects="1">
      <p:cViewPr varScale="1">
        <p:scale>
          <a:sx n="109" d="100"/>
          <a:sy n="109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Addis" userId="d2ac9d9fb1829fb2" providerId="LiveId" clId="{ACCC1D21-4726-DF40-B179-B3781DBD1BD2}"/>
    <pc:docChg chg="addSld modSld">
      <pc:chgData name="Alice Addis" userId="d2ac9d9fb1829fb2" providerId="LiveId" clId="{ACCC1D21-4726-DF40-B179-B3781DBD1BD2}" dt="2022-01-11T18:06:52.100" v="22" actId="2711"/>
      <pc:docMkLst>
        <pc:docMk/>
      </pc:docMkLst>
      <pc:sldChg chg="addSp delSp modSp new mod">
        <pc:chgData name="Alice Addis" userId="d2ac9d9fb1829fb2" providerId="LiveId" clId="{ACCC1D21-4726-DF40-B179-B3781DBD1BD2}" dt="2022-01-11T18:06:52.100" v="22" actId="2711"/>
        <pc:sldMkLst>
          <pc:docMk/>
          <pc:sldMk cId="3881122013" sldId="269"/>
        </pc:sldMkLst>
        <pc:spChg chg="mod">
          <ac:chgData name="Alice Addis" userId="d2ac9d9fb1829fb2" providerId="LiveId" clId="{ACCC1D21-4726-DF40-B179-B3781DBD1BD2}" dt="2022-01-11T18:05:58.637" v="11" actId="20577"/>
          <ac:spMkLst>
            <pc:docMk/>
            <pc:sldMk cId="3881122013" sldId="269"/>
            <ac:spMk id="2" creationId="{FFD7D212-8F18-364D-BDA8-817C63746C9A}"/>
          </ac:spMkLst>
        </pc:spChg>
        <pc:spChg chg="del">
          <ac:chgData name="Alice Addis" userId="d2ac9d9fb1829fb2" providerId="LiveId" clId="{ACCC1D21-4726-DF40-B179-B3781DBD1BD2}" dt="2022-01-11T18:06:10.359" v="12"/>
          <ac:spMkLst>
            <pc:docMk/>
            <pc:sldMk cId="3881122013" sldId="269"/>
            <ac:spMk id="3" creationId="{88AF2E22-1CD5-E84D-9215-8D13D2A8D550}"/>
          </ac:spMkLst>
        </pc:spChg>
        <pc:spChg chg="add mod">
          <ac:chgData name="Alice Addis" userId="d2ac9d9fb1829fb2" providerId="LiveId" clId="{ACCC1D21-4726-DF40-B179-B3781DBD1BD2}" dt="2022-01-11T18:06:52.100" v="22" actId="2711"/>
          <ac:spMkLst>
            <pc:docMk/>
            <pc:sldMk cId="3881122013" sldId="269"/>
            <ac:spMk id="4" creationId="{2D7D8B96-C48F-1146-857C-2FFAAA86C82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41F6-6571-474A-99A8-079E161B7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2553A-3D75-2B4E-8FB4-269981747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66C7C-86E2-124A-B9E8-D8EA5E1BF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BF5BB-71C6-6840-8358-278249F96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81040-57B1-C948-BBDE-C7C92B035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2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1735-D1B1-BA41-976A-33F888E6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1AEA5-5EBB-B642-9F9C-48CD47A64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4BA7A-61B0-3B48-9430-A971C9FFA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CE54-67E8-0A49-ACC0-A287484C7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D0589-E43C-BB4F-9E46-29E101D49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5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C83F7-3EB9-D547-A7EA-9E2B9087C3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E1E51-968C-6B4E-9575-60CF39845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23CC1-F240-A541-8360-491F1744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A8C7E-F982-134B-AC61-35A34C87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BC03C-1F46-E948-A912-D80E6B4FC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6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F26A9-5F2E-8A47-9BD7-76E2F8BD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4FCA-85A1-5A41-A05D-DAA21547E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AE80E-E46C-894F-B79D-1BFF3500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CD098-17DB-4442-B4BD-7B37EE9A2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47A96-0D3B-0D49-8C0A-EE8F9E53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9C47-381A-744D-A084-15C05E22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5270C-B69E-0C41-9C85-5A7D91C4F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59CB6-97B5-EE4B-B280-C2EB27D6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F6FA-2E4F-0545-9238-1FD7C692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A0304-9BB7-2C4F-91E6-A184F8F3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1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89D9-3706-5F49-8565-21C8879A4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EA5C-7D9E-A149-BCA1-52AFC9B96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80206-5698-4F48-A621-69BAD4323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2BE67-B56D-C847-B97C-36C78003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1CAAC-C64B-1542-ABE2-23784A247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BA9D1-34B0-2346-872F-8D7A71C7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F1E1A-67B2-894F-AD1A-E970C683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39594-3302-6946-BB95-026915FE8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1262A6-EB8C-2043-B634-C335A0845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FB790A-A638-4F40-9492-D2D6008A9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6ADA0-391F-6542-A66D-CDFB98C16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5DC70-3C80-C94F-A89F-3F6E67CC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82764-89C8-974C-9779-F671086B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869C3-D024-EA48-BBCF-6FC6288C6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8FD0E-61EB-F348-A97F-62A940B5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9FB875-4E8D-1E44-A717-A212FE36D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12DFE6-66B5-3B48-BC34-502DB208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9DB9E-16F3-714F-8FCD-C437F8158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8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BC51-3549-E44B-B543-5ED46152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D60E6E-F814-714B-BE1E-0093BD7E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5833-B278-2B47-AF94-799DF497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9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4851F-B17D-1D4F-9955-906F344D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0F575-03A6-104C-ADB7-42AB780D0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B8411-A6C5-7041-90A2-92D51F507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DDCCF-E0C5-D840-A29D-FB9DA7C7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EE354-05BE-8D46-96BC-DE4A4603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16A28-CF8E-8F4B-8D45-650E66724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2B0B0-53D3-104E-9B47-ED7B743DA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1BC4A-B4E8-8740-AB3F-CCF4C7A3C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8E180-C363-A24E-9288-9E8CFB45E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AB160-40BB-464D-B676-B2C09089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6254F-170E-DF4B-87B6-2BF42BDFE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AD6D-6A82-0E4F-B6EE-512D69DB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7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ADD80-1EE5-4F45-AAA3-175283873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3FC13-D1F9-6E40-92FD-72111FCA4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B1FA1-5780-9746-BA11-698E5A407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60190-9375-1A47-8B22-F54B156A30AE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4518C-9AC2-D742-B76E-492447080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98C92-6331-E340-A641-F39A0D971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87230-AB51-1C45-A64C-AFC21A956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2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B94ACEE-D50E-1E47-8F7D-32A36E37E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692" y="888106"/>
            <a:ext cx="3013411" cy="50817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1BD0A7-2B88-3F43-AC40-4A70E22B6C1B}"/>
              </a:ext>
            </a:extLst>
          </p:cNvPr>
          <p:cNvSpPr txBox="1"/>
          <p:nvPr/>
        </p:nvSpPr>
        <p:spPr>
          <a:xfrm>
            <a:off x="668214" y="1767007"/>
            <a:ext cx="74441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The Characterisation of Equine Synovial Fluid Derived Extracellular Vesicles from Young and Old Horses </a:t>
            </a:r>
            <a:endParaRPr lang="en-GB" sz="2800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440AA2-19EC-B848-9125-C7B3005E706F}"/>
              </a:ext>
            </a:extLst>
          </p:cNvPr>
          <p:cNvSpPr txBox="1"/>
          <p:nvPr/>
        </p:nvSpPr>
        <p:spPr>
          <a:xfrm>
            <a:off x="1641230" y="3516923"/>
            <a:ext cx="54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Alice Addis, Emily J-Clarke, Mandy </a:t>
            </a:r>
            <a:r>
              <a:rPr lang="en-US" sz="1400" dirty="0" err="1"/>
              <a:t>Peffers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6569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D5224-FAD8-8042-BD86-C02CF8EB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Mir148a-3p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6DC48-889F-ED42-824E-44CF93512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Ageing and chondrocyte  pathway involving the proliferation of cells and tumor lines </a:t>
            </a:r>
          </a:p>
          <a:p>
            <a:endParaRPr lang="en-US" dirty="0"/>
          </a:p>
          <a:p>
            <a:r>
              <a:rPr lang="en-US" dirty="0"/>
              <a:t>Over expression protects cartilage from degradation and promotes its production</a:t>
            </a:r>
          </a:p>
          <a:p>
            <a:endParaRPr lang="en-US" dirty="0"/>
          </a:p>
          <a:p>
            <a:r>
              <a:rPr lang="en-US" dirty="0"/>
              <a:t>Disease modifying compound </a:t>
            </a:r>
          </a:p>
          <a:p>
            <a:endParaRPr lang="en-US" dirty="0"/>
          </a:p>
          <a:p>
            <a:r>
              <a:rPr lang="en-US" dirty="0"/>
              <a:t>OA cartilage shows a decreased expression, as well as changes in cartilage matrix degradation and production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862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FA37-240F-7E4D-B146-6766BD89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Mir199a-3p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790B2B-D0CE-5046-9BBE-20248C6A38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2630" y="1372707"/>
            <a:ext cx="7986740" cy="5120168"/>
          </a:xfrm>
        </p:spPr>
      </p:pic>
    </p:spTree>
    <p:extLst>
      <p:ext uri="{BB962C8B-B14F-4D97-AF65-F5344CB8AC3E}">
        <p14:creationId xmlns:p14="http://schemas.microsoft.com/office/powerpoint/2010/main" val="4254976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5FE17-93F6-BB47-992A-AB121CA6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Mir146a-5p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41E0E-15BE-9A48-AB62-AA60B6194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Tumour</a:t>
            </a:r>
            <a:r>
              <a:rPr lang="en-US" dirty="0"/>
              <a:t> necrosis, </a:t>
            </a:r>
            <a:r>
              <a:rPr lang="en-US" dirty="0" err="1"/>
              <a:t>osteoclastogenesis</a:t>
            </a:r>
            <a:r>
              <a:rPr lang="en-US" dirty="0"/>
              <a:t> and inflammatory responses </a:t>
            </a:r>
          </a:p>
          <a:p>
            <a:pPr indent="0"/>
            <a:endParaRPr lang="en-US" dirty="0"/>
          </a:p>
          <a:p>
            <a:r>
              <a:rPr lang="en-US" dirty="0"/>
              <a:t>Classed as an </a:t>
            </a:r>
            <a:r>
              <a:rPr lang="en-US" dirty="0" err="1"/>
              <a:t>inflammRs</a:t>
            </a:r>
            <a:r>
              <a:rPr lang="en-US" dirty="0"/>
              <a:t> for its ability to mediate inflammatory pathways</a:t>
            </a:r>
          </a:p>
          <a:p>
            <a:endParaRPr lang="en-US" dirty="0"/>
          </a:p>
          <a:p>
            <a:r>
              <a:rPr lang="en-US" dirty="0"/>
              <a:t>A biomarker of inflammation related to ageing </a:t>
            </a:r>
          </a:p>
          <a:p>
            <a:endParaRPr lang="en-US" dirty="0"/>
          </a:p>
          <a:p>
            <a:r>
              <a:rPr lang="en-US" dirty="0"/>
              <a:t>Arthritic mouse model: IV administration resulted in suppression of bone and cartilage destruction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21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FEA43-63D8-4D46-B48B-201E2044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E1F1A-1E02-E84B-91A9-FF225F484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size and concentration of EVs were the same when young and old samples were compared  </a:t>
            </a:r>
          </a:p>
          <a:p>
            <a:endParaRPr lang="en-US" dirty="0"/>
          </a:p>
          <a:p>
            <a:r>
              <a:rPr lang="en-US" dirty="0"/>
              <a:t>Older horses showed a trend of decreased expression of eca-mir199a-3p, eca-mir-148a, eca-mir-146a</a:t>
            </a:r>
          </a:p>
          <a:p>
            <a:endParaRPr lang="en-US" dirty="0"/>
          </a:p>
          <a:p>
            <a:r>
              <a:rPr lang="en-US" dirty="0"/>
              <a:t>What is the therapeutic potential of these miRNAs?</a:t>
            </a:r>
          </a:p>
          <a:p>
            <a:endParaRPr lang="en-US" dirty="0"/>
          </a:p>
          <a:p>
            <a:r>
              <a:rPr lang="en-US" dirty="0"/>
              <a:t>Could they be used as a biomarker for equine osteoarthritis?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305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7D212-8F18-364D-BDA8-817C6374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D7D8B96-C48F-1146-857C-2FFAAA86C8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1385"/>
            <a:ext cx="10978662" cy="4878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Balaskas, P.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et al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(2020) 'Small Non-Coding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RNAome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of Ageing Chondrocytes',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International Journal of Molecular Sciences,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21(16), pp. 0-22.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Boere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J. (2017) 'EXTRACELLULAR VESICLES IN SYNOVIAL FLUID: Dynamics during joint inflammation and articular development and promise for joint regeneration and restoration of joint homeostasis',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PhD thesis.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Utrecht University. Available at: http://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dspace.library.uu.nl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/handle/1874/355071 (Accessed at 6 January 2022).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Broeckx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SY.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(2019) 'The use of equine chondrogenic-induced mesenchymal stem cells as a treatment for osteoarthritis: A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randomised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double-blinded, placebo-controlled proof-of-concept study',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Equine Vet J,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51(6), pp. 787-794.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Théry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C.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(2018) 'Minimal information for studies of extracellular vesicles 2018 (MISEV2018): a position statement of the International Society for Extracellular Vesicles and update of the MISEV2014 guidelines',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Journal of Extracellular Vesicles,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7(1), pp. 2-47.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Desjardin, C.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(2014) 'Next-generation sequencing identifies equine cartilage and subchondral bone miRNAs and suggests their involvement in osteochondrosis physiopathology',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BMC Genomics,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15(798), pp. 2-11.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Gibson, G. &amp;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Asahara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H. (2013) 'microRNAs and Cartilage',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Journal of </a:t>
            </a:r>
            <a:r>
              <a:rPr kumimoji="0" lang="en-US" altLang="en-US" sz="1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Orthopaedic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Research,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31(9), pp. 1333-1344.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Goldring, S. R. &amp; Goldring, M. B. (2006) 'Clinical aspects, pathology and pathophysiology of osteoarthritis.',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Journal of Musculoskeletal and Neuronal Interactions,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6(4), pp. 376-378.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Goodrich, L. R. &amp; Nixon, J. A. (2006) 'Medical treatment of osteoarthritis in the horse – A review'.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Veterinary Journal,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171(3), pp. 51-69.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Malda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J.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(2016) 'Extracellular vesicles — new tool for joint repair and regeneration',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Nature Reviews Rheumatology,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12(4), pp. 243-249.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McCoy, A. (2016) 'Recent Advances in Equine Osteoarthritis',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University of Illinois College of Veterinary Medicine.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Unpublished.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Mirza, M. H.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(2016) 'Gait changes vary among horses with naturally occurring osteoarthritis following intra-articular administration of autologous platelet-rich plasma',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Frontiers in Veterinary Science,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3(29), pp. 1-9.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Neundorf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R. H.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(2010) 'Determination of the prevalence and severity of metacarpophalangeal joint osteoarthritis in Thoroughbred racehorses via quantitative macroscopic evaluation',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American Journal of Veterinary Research,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71(11), pp. 1284-1293.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Niemelä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T. M.,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Tulamo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R.-M. &amp;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Hielm-Björkman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A. K. (2016) 'A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randomised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double-blinded, placebo- controlled clinical study on intra-articular hyaluronan treatment in equine lameness originating from the metacarpophalangeal joint',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BMC Veterinary Research,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12(40), pp. 1-8.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'Lameness' (2019) Available at: https://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dictionary.cambridge.org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/dictionary/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english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/lameness (Accessed 6 January 2021).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Olivieri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F.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(2021) 'miR-21 and miR-146a: The microRNAs of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inflammaging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and age-related diseases',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Ageing Research Reviews,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70(2), pp. 1-19.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Pauley, K. M. &amp; Cha, S. (2011) 'MicroRNA-146a in rheumatoid arthritis: a new therapeutic strategy',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Immunotherapy,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3(7), p. 829–831.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Pauley, K. M.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et al.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(2008) 'Upregulated miR-146a expression in peripheral blood mononuclear cells from rheumatoid arthritis patients',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Arthritis Research and Therapy,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10(4), pp. 1-10.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Robbins, P. D. (2017) 'Extracellular vesicles and aging',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Stem Cell Investigation,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4(98), pp. 1-7.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United States Department of Agriculture (2000)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Lameness and laminitis in U.S. horses.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Available at: </a:t>
            </a:r>
            <a:r>
              <a:rPr kumimoji="0" lang="en-US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http://</a:t>
            </a:r>
            <a:r>
              <a:rPr kumimoji="0" lang="en-US" altLang="en-US" sz="10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www.aphis.usda.gov</a:t>
            </a:r>
            <a:r>
              <a:rPr kumimoji="0" lang="en-US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kumimoji="0" lang="en-US" altLang="en-US" sz="10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animal_health</a:t>
            </a:r>
            <a:r>
              <a:rPr kumimoji="0" lang="en-US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kumimoji="0" lang="en-US" altLang="en-US" sz="10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nahms</a:t>
            </a:r>
            <a:r>
              <a:rPr kumimoji="0" lang="en-US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/equine/downloads/equine98/Equine98_dr_Lameness.pdf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(Accessed: 10 December 2021).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Vonk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L. et al. (2014) 'Overexpression of hsa-miR-148a promotes cartilage production and inhibits cartilage degradation by osteoarthritic chondrocytes',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Osteoarthritis and Cartilage,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22(5), pp. 145-153.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Weeren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P. R. v. &amp; Brama, P. A. J. (2001) 'Physiology and pathology of the equine joint',  </a:t>
            </a:r>
            <a:r>
              <a:rPr kumimoji="0" lang="en-US" altLang="en-US" sz="1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Pferdeheilkunde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17(4), pp. 307-318.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8112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BDBD-6B6F-0B46-AADB-5AC0AA532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Equine Osteoarthritis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BCED-2B5F-3747-9FE6-83E825913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41976" cy="4351338"/>
          </a:xfrm>
        </p:spPr>
        <p:txBody>
          <a:bodyPr>
            <a:normAutofit lnSpcReduction="10000"/>
          </a:bodyPr>
          <a:lstStyle/>
          <a:p>
            <a:pPr marL="171450" indent="-171450"/>
            <a:r>
              <a:rPr lang="en-GB" sz="2000" dirty="0"/>
              <a:t>Lameness due to joint injury and disease is </a:t>
            </a:r>
            <a:r>
              <a:rPr lang="en-GB" sz="2000" b="1" dirty="0"/>
              <a:t>the most prevalent cause</a:t>
            </a:r>
            <a:r>
              <a:rPr lang="en-GB" sz="2000" dirty="0"/>
              <a:t> of diminished athletic function and wastage</a:t>
            </a:r>
          </a:p>
          <a:p>
            <a:pPr marL="171450" indent="-171450"/>
            <a:endParaRPr lang="en-GB" sz="2000" dirty="0"/>
          </a:p>
          <a:p>
            <a:pPr marL="171450" indent="-171450"/>
            <a:r>
              <a:rPr lang="en-GB" sz="2000" dirty="0"/>
              <a:t>Osteoarthritic changes:</a:t>
            </a:r>
          </a:p>
          <a:p>
            <a:pPr marL="628650" lvl="1" indent="-171450"/>
            <a:r>
              <a:rPr lang="en-GB" sz="2000" dirty="0"/>
              <a:t>Degeneration of the </a:t>
            </a:r>
            <a:r>
              <a:rPr lang="en-GB" sz="2000" b="1" dirty="0"/>
              <a:t>articular cartilage</a:t>
            </a:r>
          </a:p>
          <a:p>
            <a:pPr marL="628650" lvl="1" indent="-171450"/>
            <a:r>
              <a:rPr lang="en-GB" sz="2000" dirty="0"/>
              <a:t>Changes within the </a:t>
            </a:r>
            <a:r>
              <a:rPr lang="en-GB" sz="2000" b="1" dirty="0"/>
              <a:t>subchondral bone</a:t>
            </a:r>
            <a:r>
              <a:rPr lang="en-GB" sz="2000" dirty="0"/>
              <a:t>, the </a:t>
            </a:r>
            <a:r>
              <a:rPr lang="en-GB" sz="2000" b="1" dirty="0"/>
              <a:t>synovial membrane </a:t>
            </a:r>
            <a:r>
              <a:rPr lang="en-GB" sz="2000" dirty="0"/>
              <a:t>and the </a:t>
            </a:r>
            <a:r>
              <a:rPr lang="en-GB" sz="2000" b="1" dirty="0"/>
              <a:t>joint capsule</a:t>
            </a:r>
          </a:p>
          <a:p>
            <a:pPr marL="628650" lvl="1" indent="-171450"/>
            <a:r>
              <a:rPr lang="en-GB" sz="2000" dirty="0"/>
              <a:t>Secondary effects to to adjoining </a:t>
            </a:r>
            <a:r>
              <a:rPr lang="en-GB" sz="2000" b="1" dirty="0"/>
              <a:t>connective tissue structures</a:t>
            </a:r>
          </a:p>
          <a:p>
            <a:pPr marL="628650" lvl="1" indent="-171450"/>
            <a:endParaRPr lang="en-GB" sz="2000" b="1" dirty="0"/>
          </a:p>
          <a:p>
            <a:pPr marL="171450" indent="-171450"/>
            <a:r>
              <a:rPr lang="en-GB" sz="2000" dirty="0"/>
              <a:t>Alter the joints ability to provide a </a:t>
            </a:r>
            <a:r>
              <a:rPr lang="en-GB" sz="2000" b="1" dirty="0"/>
              <a:t>smooth and nearly frictionless motion</a:t>
            </a:r>
            <a:r>
              <a:rPr lang="en-GB" sz="2000" dirty="0"/>
              <a:t> as the hose moves</a:t>
            </a:r>
          </a:p>
          <a:p>
            <a:pPr marL="171450" indent="-171450"/>
            <a:endParaRPr lang="en-GB" sz="2000" dirty="0"/>
          </a:p>
          <a:p>
            <a:pPr marL="171450" indent="-171450"/>
            <a:r>
              <a:rPr lang="en-GB" sz="2000" dirty="0"/>
              <a:t>No options for clinical resolution are available</a:t>
            </a:r>
          </a:p>
          <a:p>
            <a:endParaRPr lang="en-US" sz="4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DFB46B-90AC-D64C-8A4B-6D2BC2023EC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643" t="17817" r="9454" b="7059"/>
          <a:stretch/>
        </p:blipFill>
        <p:spPr>
          <a:xfrm>
            <a:off x="7914807" y="3674697"/>
            <a:ext cx="4277193" cy="294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87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03363-C230-5D4D-8910-FB494DCFD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Extracellular Vesicles (EVs)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6B0C7-F499-1644-9C69-E42F39246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/>
            <a:r>
              <a:rPr lang="en-GB" dirty="0"/>
              <a:t>Nanoparticles enveloped in a phospholipid bilayer membrane</a:t>
            </a:r>
          </a:p>
          <a:p>
            <a:pPr marL="171450" indent="-171450"/>
            <a:r>
              <a:rPr lang="en-GB" dirty="0"/>
              <a:t>Participate in intracellular communications and are protective carriers for biologically active signalling molecules.</a:t>
            </a:r>
          </a:p>
          <a:p>
            <a:pPr marL="171450" indent="-171450"/>
            <a:r>
              <a:rPr lang="en-GB" dirty="0"/>
              <a:t>Secreted by most mammalian cells</a:t>
            </a:r>
          </a:p>
          <a:p>
            <a:pPr marL="171450" indent="-171450"/>
            <a:r>
              <a:rPr lang="en-GB" dirty="0"/>
              <a:t>Act as biomarkers for the progression of disease </a:t>
            </a:r>
          </a:p>
          <a:p>
            <a:pPr marL="171450" indent="-171450"/>
            <a:r>
              <a:rPr lang="en-GB" dirty="0"/>
              <a:t>How do their characteristics and their cargo change with age?</a:t>
            </a:r>
          </a:p>
          <a:p>
            <a:pPr marL="171450" indent="-171450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7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54A6E-32A8-FD4D-8400-711ADD7D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3BFDA-8127-0E42-AE42-8DAE2294E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Do EV characteristics change with age?</a:t>
            </a:r>
          </a:p>
          <a:p>
            <a:r>
              <a:rPr lang="en-US" dirty="0"/>
              <a:t>Mean EV size</a:t>
            </a:r>
          </a:p>
          <a:p>
            <a:r>
              <a:rPr lang="en-US" dirty="0"/>
              <a:t>Total </a:t>
            </a:r>
            <a:r>
              <a:rPr lang="en-US" dirty="0" err="1"/>
              <a:t>Evs</a:t>
            </a:r>
            <a:r>
              <a:rPr lang="en-US" dirty="0"/>
              <a:t>/ml of sample</a:t>
            </a:r>
          </a:p>
          <a:p>
            <a:r>
              <a:rPr lang="en-US" dirty="0"/>
              <a:t>D10:D50:D90 ratio</a:t>
            </a:r>
          </a:p>
          <a:p>
            <a:pPr marL="0" indent="0">
              <a:buNone/>
            </a:pPr>
            <a:r>
              <a:rPr lang="en-US" b="1" dirty="0"/>
              <a:t>Does EV cargo change with age?</a:t>
            </a:r>
          </a:p>
          <a:p>
            <a:r>
              <a:rPr lang="en-US" dirty="0"/>
              <a:t>Eca-mir199a-3p</a:t>
            </a:r>
          </a:p>
          <a:p>
            <a:r>
              <a:rPr lang="en-US" dirty="0"/>
              <a:t>Eca-mir-148a</a:t>
            </a:r>
          </a:p>
          <a:p>
            <a:r>
              <a:rPr lang="en-US" dirty="0"/>
              <a:t>Eca-mir-146a</a:t>
            </a:r>
          </a:p>
        </p:txBody>
      </p:sp>
    </p:spTree>
    <p:extLst>
      <p:ext uri="{BB962C8B-B14F-4D97-AF65-F5344CB8AC3E}">
        <p14:creationId xmlns:p14="http://schemas.microsoft.com/office/powerpoint/2010/main" val="150964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E0A45-C983-7A4F-9E57-9D18AB37F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A89269-C0F0-BA4A-A845-882D877BB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097" y="2133172"/>
            <a:ext cx="10973805" cy="2591655"/>
          </a:xfrm>
        </p:spPr>
      </p:pic>
    </p:spTree>
    <p:extLst>
      <p:ext uri="{BB962C8B-B14F-4D97-AF65-F5344CB8AC3E}">
        <p14:creationId xmlns:p14="http://schemas.microsoft.com/office/powerpoint/2010/main" val="4095907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3643B-56A1-174F-9207-41F3F1861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Nanoparticle Tracking Analysis (NTA)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726E5-A6FA-D941-9B0F-8D66BB61B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0" indent="-171450"/>
            <a:r>
              <a:rPr lang="en-US" dirty="0"/>
              <a:t>Visualize EVs and provide data on their size and concentration</a:t>
            </a:r>
          </a:p>
          <a:p>
            <a:pPr marL="171450" lvl="0" indent="-171450"/>
            <a:endParaRPr lang="en-US" dirty="0"/>
          </a:p>
          <a:p>
            <a:pPr marL="171450" lvl="0" indent="-171450"/>
            <a:r>
              <a:rPr lang="en-US" dirty="0"/>
              <a:t>Properties of light scattering and Brownian motion provide the nanoparticle size distribution of the samples in liquid suspension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D57287-4935-F645-85EC-E16EDDD360D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1" y="4001294"/>
            <a:ext cx="3647054" cy="28083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A86AE4-A7A1-6248-91C1-CB992657F4E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1400" y="4348163"/>
            <a:ext cx="2489200" cy="1828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BC0AD4F-4BC9-5A4E-AF3F-E96EF98C492F}"/>
              </a:ext>
            </a:extLst>
          </p:cNvPr>
          <p:cNvSpPr/>
          <p:nvPr/>
        </p:nvSpPr>
        <p:spPr>
          <a:xfrm>
            <a:off x="7678170" y="4348163"/>
            <a:ext cx="45138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Gaussian distribution using a Shapiro-wilk normality test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Identified outliers and removed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Unpaired T-test using GraphPad PRISM (version 9.2.0)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40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E197-CF9B-6840-8E85-ED6D6D8AE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qPCR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49205-3113-5243-8808-2A1B72D83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49577" y="181063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RNA extraction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cDNA synthesis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qPCR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DE5E91EC-3619-5F42-9EF4-CBFAE8C99074}"/>
              </a:ext>
            </a:extLst>
          </p:cNvPr>
          <p:cNvSpPr/>
          <p:nvPr/>
        </p:nvSpPr>
        <p:spPr>
          <a:xfrm>
            <a:off x="2598295" y="2353456"/>
            <a:ext cx="164892" cy="974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D0D8D3EC-8BFE-2647-8FAB-7F883C9E27D1}"/>
              </a:ext>
            </a:extLst>
          </p:cNvPr>
          <p:cNvSpPr/>
          <p:nvPr/>
        </p:nvSpPr>
        <p:spPr>
          <a:xfrm>
            <a:off x="2598295" y="3840657"/>
            <a:ext cx="164892" cy="974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2E75A3-6DEA-F54B-9679-7A083AB1E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592" y="2072704"/>
            <a:ext cx="7554408" cy="29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1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F5254-F326-BC46-BD6B-3B64A009F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miRNA primers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72F314-5C56-4D49-AC88-E442990E9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640459"/>
              </p:ext>
            </p:extLst>
          </p:nvPr>
        </p:nvGraphicFramePr>
        <p:xfrm>
          <a:off x="982687" y="1690688"/>
          <a:ext cx="5478074" cy="466391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39037">
                  <a:extLst>
                    <a:ext uri="{9D8B030D-6E8A-4147-A177-3AD203B41FA5}">
                      <a16:colId xmlns:a16="http://schemas.microsoft.com/office/drawing/2014/main" val="669653080"/>
                    </a:ext>
                  </a:extLst>
                </a:gridCol>
                <a:gridCol w="2739037">
                  <a:extLst>
                    <a:ext uri="{9D8B030D-6E8A-4147-A177-3AD203B41FA5}">
                      <a16:colId xmlns:a16="http://schemas.microsoft.com/office/drawing/2014/main" val="29384541"/>
                    </a:ext>
                  </a:extLst>
                </a:gridCol>
              </a:tblGrid>
              <a:tr h="1310876">
                <a:tc>
                  <a:txBody>
                    <a:bodyPr/>
                    <a:lstStyle/>
                    <a:p>
                      <a:r>
                        <a:rPr lang="en-US" sz="1600" b="1" dirty="0"/>
                        <a:t>Mir148a-3p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525252"/>
                          </a:solidFill>
                          <a:sym typeface="Roboto Slab"/>
                        </a:rPr>
                        <a:t>Overexpression promotes cartilage production and inhibits cartilage degradation  </a:t>
                      </a:r>
                    </a:p>
                    <a:p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634491"/>
                  </a:ext>
                </a:extLst>
              </a:tr>
              <a:tr h="1893488">
                <a:tc>
                  <a:txBody>
                    <a:bodyPr/>
                    <a:lstStyle/>
                    <a:p>
                      <a:r>
                        <a:rPr lang="en-US" sz="1600" b="1" dirty="0"/>
                        <a:t>Mir199a-3p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41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525252"/>
                          </a:solidFill>
                          <a:sym typeface="Roboto Slab"/>
                        </a:rPr>
                        <a:t>Evidence of involvement in equine osteoarthritis physiopathology</a:t>
                      </a:r>
                    </a:p>
                    <a:p>
                      <a:pPr marL="1841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525252"/>
                          </a:solidFill>
                          <a:sym typeface="Roboto Slab"/>
                        </a:rPr>
                        <a:t>Anabolic and catabolic regulation of key gene expression: MMP13, Adamt-5 or Col2A1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60989"/>
                  </a:ext>
                </a:extLst>
              </a:tr>
              <a:tr h="1310876">
                <a:tc>
                  <a:txBody>
                    <a:bodyPr/>
                    <a:lstStyle/>
                    <a:p>
                      <a:r>
                        <a:rPr lang="en-US" sz="1600" b="1" dirty="0"/>
                        <a:t>Mir146a-5p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41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525252"/>
                          </a:solidFill>
                          <a:sym typeface="Roboto Slab"/>
                        </a:rPr>
                        <a:t>Role in reducing inflammation</a:t>
                      </a:r>
                    </a:p>
                    <a:p>
                      <a:pPr marL="1841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525252"/>
                          </a:solidFill>
                          <a:sym typeface="Roboto Slab"/>
                        </a:rPr>
                        <a:t>Chondrogenic differentiation potential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610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698FB03-1878-4743-B179-90051A15C88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3580" y="1690688"/>
            <a:ext cx="3363392" cy="451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30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61A6-BDD3-6043-BF88-789A9F0D4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2^-(</a:t>
            </a:r>
            <a:r>
              <a:rPr lang="en-US" dirty="0" err="1"/>
              <a:t>dCT</a:t>
            </a:r>
            <a:r>
              <a:rPr lang="en-US" dirty="0"/>
              <a:t>) to calculate relative gene expression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AD847-2A1C-9D4F-843F-E9169FE2A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599" y="1690688"/>
            <a:ext cx="7146802" cy="428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64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{98922053-C7D2-C740-A5FA-E956CCD4D0A9}tf16401369</Template>
  <TotalTime>26</TotalTime>
  <Words>1217</Words>
  <Application>Microsoft Macintosh PowerPoint</Application>
  <PresentationFormat>Widescreen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Roboto Slab</vt:lpstr>
      <vt:lpstr>Office Theme</vt:lpstr>
      <vt:lpstr>PowerPoint Presentation</vt:lpstr>
      <vt:lpstr>Equine Osteoarthritis</vt:lpstr>
      <vt:lpstr>Extracellular Vesicles (EVs)</vt:lpstr>
      <vt:lpstr>AIMS of the project</vt:lpstr>
      <vt:lpstr>Methods</vt:lpstr>
      <vt:lpstr>Nanoparticle Tracking Analysis (NTA)</vt:lpstr>
      <vt:lpstr>Real time qPCR</vt:lpstr>
      <vt:lpstr>Selection of miRNA primers</vt:lpstr>
      <vt:lpstr>2^-(dCT) to calculate relative gene expression</vt:lpstr>
      <vt:lpstr>Mir148a-3p</vt:lpstr>
      <vt:lpstr>Mir199a-3p</vt:lpstr>
      <vt:lpstr>Mir146a-5p</vt:lpstr>
      <vt:lpstr>Conclusion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Addis</dc:creator>
  <cp:lastModifiedBy>Alice Addis</cp:lastModifiedBy>
  <cp:revision>4</cp:revision>
  <dcterms:created xsi:type="dcterms:W3CDTF">2022-01-04T11:51:15Z</dcterms:created>
  <dcterms:modified xsi:type="dcterms:W3CDTF">2022-01-11T18:06:56Z</dcterms:modified>
</cp:coreProperties>
</file>