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79" r:id="rId7"/>
    <p:sldId id="267" r:id="rId8"/>
    <p:sldId id="268" r:id="rId9"/>
    <p:sldId id="276" r:id="rId10"/>
    <p:sldId id="270" r:id="rId11"/>
    <p:sldId id="274" r:id="rId12"/>
    <p:sldId id="271" r:id="rId13"/>
    <p:sldId id="269" r:id="rId14"/>
    <p:sldId id="272" r:id="rId15"/>
    <p:sldId id="275" r:id="rId16"/>
    <p:sldId id="273" r:id="rId17"/>
    <p:sldId id="288" r:id="rId18"/>
    <p:sldId id="277" r:id="rId19"/>
    <p:sldId id="289" r:id="rId20"/>
    <p:sldId id="260" r:id="rId21"/>
    <p:sldId id="258" r:id="rId22"/>
    <p:sldId id="278" r:id="rId23"/>
    <p:sldId id="259" r:id="rId24"/>
    <p:sldId id="282" r:id="rId25"/>
    <p:sldId id="283" r:id="rId26"/>
    <p:sldId id="284" r:id="rId27"/>
    <p:sldId id="280" r:id="rId28"/>
    <p:sldId id="281" r:id="rId29"/>
    <p:sldId id="261" r:id="rId3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F59ACF-7699-B71D-30FC-46C9C1A96449}" name="William Sage" initials="WS" userId="S::qn19149@bristol.ac.uk::95220ae2-95cb-4b1a-97c4-803c7ae05a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E4192-3D97-4441-911D-3C83458A42B2}" v="377" dt="2021-11-30T18:10:32.650"/>
    <p1510:client id="{C8E8CC16-54D3-2B45-B9AB-AE4304930891}" v="8" dt="2021-11-30T18:57:25.055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6" autoAdjust="0"/>
    <p:restoredTop sz="86557"/>
  </p:normalViewPr>
  <p:slideViewPr>
    <p:cSldViewPr>
      <p:cViewPr varScale="1">
        <p:scale>
          <a:sx n="94" d="100"/>
          <a:sy n="94" d="100"/>
        </p:scale>
        <p:origin x="1432" y="192"/>
      </p:cViewPr>
      <p:guideLst>
        <p:guide pos="3840"/>
        <p:guide orient="horz" pos="2160"/>
      </p:guideLst>
    </p:cSldViewPr>
  </p:slideViewPr>
  <p:notesTextViewPr>
    <p:cViewPr>
      <p:scale>
        <a:sx n="65" d="100"/>
        <a:sy n="65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Sage" userId="95220ae2-95cb-4b1a-97c4-803c7ae05a96" providerId="ADAL" clId="{C8E8CC16-54D3-2B45-B9AB-AE4304930891}"/>
    <pc:docChg chg="undo custSel modSld">
      <pc:chgData name="William Sage" userId="95220ae2-95cb-4b1a-97c4-803c7ae05a96" providerId="ADAL" clId="{C8E8CC16-54D3-2B45-B9AB-AE4304930891}" dt="2021-11-30T18:57:39.917" v="50" actId="1076"/>
      <pc:docMkLst>
        <pc:docMk/>
      </pc:docMkLst>
      <pc:sldChg chg="addSp delSp modSp mod">
        <pc:chgData name="William Sage" userId="95220ae2-95cb-4b1a-97c4-803c7ae05a96" providerId="ADAL" clId="{C8E8CC16-54D3-2B45-B9AB-AE4304930891}" dt="2021-11-30T18:15:17.398" v="11" actId="14100"/>
        <pc:sldMkLst>
          <pc:docMk/>
          <pc:sldMk cId="435141664" sldId="256"/>
        </pc:sldMkLst>
        <pc:picChg chg="del">
          <ac:chgData name="William Sage" userId="95220ae2-95cb-4b1a-97c4-803c7ae05a96" providerId="ADAL" clId="{C8E8CC16-54D3-2B45-B9AB-AE4304930891}" dt="2021-11-30T18:14:51.653" v="0" actId="478"/>
          <ac:picMkLst>
            <pc:docMk/>
            <pc:sldMk cId="435141664" sldId="256"/>
            <ac:picMk id="4" creationId="{E4744F5F-2752-A44D-A1A9-121A5F7482F0}"/>
          </ac:picMkLst>
        </pc:picChg>
        <pc:picChg chg="add mod">
          <ac:chgData name="William Sage" userId="95220ae2-95cb-4b1a-97c4-803c7ae05a96" providerId="ADAL" clId="{C8E8CC16-54D3-2B45-B9AB-AE4304930891}" dt="2021-11-30T18:15:17.398" v="11" actId="14100"/>
          <ac:picMkLst>
            <pc:docMk/>
            <pc:sldMk cId="435141664" sldId="256"/>
            <ac:picMk id="5" creationId="{83E81E99-4F71-1343-9016-E73CBD84486D}"/>
          </ac:picMkLst>
        </pc:picChg>
        <pc:picChg chg="add del mod">
          <ac:chgData name="William Sage" userId="95220ae2-95cb-4b1a-97c4-803c7ae05a96" providerId="ADAL" clId="{C8E8CC16-54D3-2B45-B9AB-AE4304930891}" dt="2021-11-30T18:14:54.702" v="2"/>
          <ac:picMkLst>
            <pc:docMk/>
            <pc:sldMk cId="435141664" sldId="256"/>
            <ac:picMk id="6" creationId="{49F44BCB-D48C-8148-9A09-5DEDD729ADB8}"/>
          </ac:picMkLst>
        </pc:picChg>
        <pc:picChg chg="mod">
          <ac:chgData name="William Sage" userId="95220ae2-95cb-4b1a-97c4-803c7ae05a96" providerId="ADAL" clId="{C8E8CC16-54D3-2B45-B9AB-AE4304930891}" dt="2021-11-30T18:15:13.711" v="10" actId="1037"/>
          <ac:picMkLst>
            <pc:docMk/>
            <pc:sldMk cId="435141664" sldId="256"/>
            <ac:picMk id="8" creationId="{752D74C7-7380-3147-8C26-DF808C65C55E}"/>
          </ac:picMkLst>
        </pc:picChg>
      </pc:sldChg>
      <pc:sldChg chg="addSp delSp mod">
        <pc:chgData name="William Sage" userId="95220ae2-95cb-4b1a-97c4-803c7ae05a96" providerId="ADAL" clId="{C8E8CC16-54D3-2B45-B9AB-AE4304930891}" dt="2021-11-30T18:17:38.112" v="21" actId="478"/>
        <pc:sldMkLst>
          <pc:docMk/>
          <pc:sldMk cId="2738627701" sldId="260"/>
        </pc:sldMkLst>
        <pc:spChg chg="add del">
          <ac:chgData name="William Sage" userId="95220ae2-95cb-4b1a-97c4-803c7ae05a96" providerId="ADAL" clId="{C8E8CC16-54D3-2B45-B9AB-AE4304930891}" dt="2021-11-30T18:17:37.376" v="20" actId="478"/>
          <ac:spMkLst>
            <pc:docMk/>
            <pc:sldMk cId="2738627701" sldId="260"/>
            <ac:spMk id="11" creationId="{8526B8CC-CFEE-F148-B5F7-5590EB5EAC56}"/>
          </ac:spMkLst>
        </pc:spChg>
        <pc:spChg chg="add del">
          <ac:chgData name="William Sage" userId="95220ae2-95cb-4b1a-97c4-803c7ae05a96" providerId="ADAL" clId="{C8E8CC16-54D3-2B45-B9AB-AE4304930891}" dt="2021-11-30T18:17:38.112" v="21" actId="478"/>
          <ac:spMkLst>
            <pc:docMk/>
            <pc:sldMk cId="2738627701" sldId="260"/>
            <ac:spMk id="14" creationId="{F4795E5C-D0FB-C849-BF83-A9E9FF69F50D}"/>
          </ac:spMkLst>
        </pc:spChg>
      </pc:sldChg>
      <pc:sldChg chg="modSp mod">
        <pc:chgData name="William Sage" userId="95220ae2-95cb-4b1a-97c4-803c7ae05a96" providerId="ADAL" clId="{C8E8CC16-54D3-2B45-B9AB-AE4304930891}" dt="2021-11-30T18:18:20.949" v="33" actId="1038"/>
        <pc:sldMkLst>
          <pc:docMk/>
          <pc:sldMk cId="468802119" sldId="271"/>
        </pc:sldMkLst>
        <pc:spChg chg="mod">
          <ac:chgData name="William Sage" userId="95220ae2-95cb-4b1a-97c4-803c7ae05a96" providerId="ADAL" clId="{C8E8CC16-54D3-2B45-B9AB-AE4304930891}" dt="2021-11-30T18:18:20.949" v="33" actId="1038"/>
          <ac:spMkLst>
            <pc:docMk/>
            <pc:sldMk cId="468802119" sldId="271"/>
            <ac:spMk id="42" creationId="{2CE13E0B-7D62-6A4A-A412-16786E1C256F}"/>
          </ac:spMkLst>
        </pc:spChg>
        <pc:picChg chg="mod">
          <ac:chgData name="William Sage" userId="95220ae2-95cb-4b1a-97c4-803c7ae05a96" providerId="ADAL" clId="{C8E8CC16-54D3-2B45-B9AB-AE4304930891}" dt="2021-11-30T18:17:56.110" v="24" actId="1076"/>
          <ac:picMkLst>
            <pc:docMk/>
            <pc:sldMk cId="468802119" sldId="271"/>
            <ac:picMk id="5" creationId="{20C8EB73-4693-D646-B5C4-9B37E3DFEFB0}"/>
          </ac:picMkLst>
        </pc:picChg>
        <pc:cxnChg chg="mod">
          <ac:chgData name="William Sage" userId="95220ae2-95cb-4b1a-97c4-803c7ae05a96" providerId="ADAL" clId="{C8E8CC16-54D3-2B45-B9AB-AE4304930891}" dt="2021-11-30T18:18:14.976" v="26" actId="14100"/>
          <ac:cxnSpMkLst>
            <pc:docMk/>
            <pc:sldMk cId="468802119" sldId="271"/>
            <ac:cxnSpMk id="9" creationId="{08D6B1E4-8F03-6B47-8DD8-1FE1904B8AE8}"/>
          </ac:cxnSpMkLst>
        </pc:cxnChg>
        <pc:cxnChg chg="mod">
          <ac:chgData name="William Sage" userId="95220ae2-95cb-4b1a-97c4-803c7ae05a96" providerId="ADAL" clId="{C8E8CC16-54D3-2B45-B9AB-AE4304930891}" dt="2021-11-30T18:18:10.393" v="25" actId="1076"/>
          <ac:cxnSpMkLst>
            <pc:docMk/>
            <pc:sldMk cId="468802119" sldId="271"/>
            <ac:cxnSpMk id="13" creationId="{250FB209-29B1-6D48-9463-9CD766382F6C}"/>
          </ac:cxnSpMkLst>
        </pc:cxnChg>
      </pc:sldChg>
      <pc:sldChg chg="addSp delSp modSp mod">
        <pc:chgData name="William Sage" userId="95220ae2-95cb-4b1a-97c4-803c7ae05a96" providerId="ADAL" clId="{C8E8CC16-54D3-2B45-B9AB-AE4304930891}" dt="2021-11-30T18:57:39.917" v="50" actId="1076"/>
        <pc:sldMkLst>
          <pc:docMk/>
          <pc:sldMk cId="2151879474" sldId="272"/>
        </pc:sldMkLst>
        <pc:picChg chg="del">
          <ac:chgData name="William Sage" userId="95220ae2-95cb-4b1a-97c4-803c7ae05a96" providerId="ADAL" clId="{C8E8CC16-54D3-2B45-B9AB-AE4304930891}" dt="2021-11-30T18:18:44.100" v="34" actId="478"/>
          <ac:picMkLst>
            <pc:docMk/>
            <pc:sldMk cId="2151879474" sldId="272"/>
            <ac:picMk id="3" creationId="{8DF8C07E-97E4-9F49-8B17-1E59695AADA9}"/>
          </ac:picMkLst>
        </pc:picChg>
        <pc:picChg chg="add del mod">
          <ac:chgData name="William Sage" userId="95220ae2-95cb-4b1a-97c4-803c7ae05a96" providerId="ADAL" clId="{C8E8CC16-54D3-2B45-B9AB-AE4304930891}" dt="2021-11-30T18:56:34.831" v="44" actId="478"/>
          <ac:picMkLst>
            <pc:docMk/>
            <pc:sldMk cId="2151879474" sldId="272"/>
            <ac:picMk id="4" creationId="{13F2D6DF-FB13-8249-AEE1-B7FD72064E39}"/>
          </ac:picMkLst>
        </pc:picChg>
        <pc:picChg chg="add del mod">
          <ac:chgData name="William Sage" userId="95220ae2-95cb-4b1a-97c4-803c7ae05a96" providerId="ADAL" clId="{C8E8CC16-54D3-2B45-B9AB-AE4304930891}" dt="2021-11-30T18:19:42.566" v="42" actId="478"/>
          <ac:picMkLst>
            <pc:docMk/>
            <pc:sldMk cId="2151879474" sldId="272"/>
            <ac:picMk id="5" creationId="{49D23BAF-DB2F-E54C-9475-B146B8DA612B}"/>
          </ac:picMkLst>
        </pc:picChg>
        <pc:picChg chg="add mod">
          <ac:chgData name="William Sage" userId="95220ae2-95cb-4b1a-97c4-803c7ae05a96" providerId="ADAL" clId="{C8E8CC16-54D3-2B45-B9AB-AE4304930891}" dt="2021-11-30T18:57:39.917" v="50" actId="1076"/>
          <ac:picMkLst>
            <pc:docMk/>
            <pc:sldMk cId="2151879474" sldId="272"/>
            <ac:picMk id="5" creationId="{5183E519-19C8-3042-BC7D-96806231AB61}"/>
          </ac:picMkLst>
        </pc:picChg>
        <pc:picChg chg="add del mod">
          <ac:chgData name="William Sage" userId="95220ae2-95cb-4b1a-97c4-803c7ae05a96" providerId="ADAL" clId="{C8E8CC16-54D3-2B45-B9AB-AE4304930891}" dt="2021-11-30T18:19:40.897" v="40"/>
          <ac:picMkLst>
            <pc:docMk/>
            <pc:sldMk cId="2151879474" sldId="272"/>
            <ac:picMk id="6" creationId="{AC53C859-78F4-694A-BF50-FAB53400A275}"/>
          </ac:picMkLst>
        </pc:picChg>
      </pc:sldChg>
      <pc:sldChg chg="modSp mod">
        <pc:chgData name="William Sage" userId="95220ae2-95cb-4b1a-97c4-803c7ae05a96" providerId="ADAL" clId="{C8E8CC16-54D3-2B45-B9AB-AE4304930891}" dt="2021-11-30T18:15:30.771" v="13" actId="1076"/>
        <pc:sldMkLst>
          <pc:docMk/>
          <pc:sldMk cId="3205190534" sldId="274"/>
        </pc:sldMkLst>
        <pc:picChg chg="mod">
          <ac:chgData name="William Sage" userId="95220ae2-95cb-4b1a-97c4-803c7ae05a96" providerId="ADAL" clId="{C8E8CC16-54D3-2B45-B9AB-AE4304930891}" dt="2021-11-30T18:15:30.771" v="13" actId="1076"/>
          <ac:picMkLst>
            <pc:docMk/>
            <pc:sldMk cId="3205190534" sldId="274"/>
            <ac:picMk id="10" creationId="{A8CAF7AE-03D9-E94A-A032-6C4A5BB46087}"/>
          </ac:picMkLst>
        </pc:picChg>
      </pc:sldChg>
      <pc:sldChg chg="addSp delSp mod">
        <pc:chgData name="William Sage" userId="95220ae2-95cb-4b1a-97c4-803c7ae05a96" providerId="ADAL" clId="{C8E8CC16-54D3-2B45-B9AB-AE4304930891}" dt="2021-11-30T18:17:36.928" v="19" actId="478"/>
        <pc:sldMkLst>
          <pc:docMk/>
          <pc:sldMk cId="416075131" sldId="289"/>
        </pc:sldMkLst>
        <pc:spChg chg="add del">
          <ac:chgData name="William Sage" userId="95220ae2-95cb-4b1a-97c4-803c7ae05a96" providerId="ADAL" clId="{C8E8CC16-54D3-2B45-B9AB-AE4304930891}" dt="2021-11-30T18:17:36.928" v="19" actId="478"/>
          <ac:spMkLst>
            <pc:docMk/>
            <pc:sldMk cId="416075131" sldId="289"/>
            <ac:spMk id="8" creationId="{E4E43BF9-CAED-7849-A2F5-5E2BC8675805}"/>
          </ac:spMkLst>
        </pc:spChg>
        <pc:graphicFrameChg chg="add del">
          <ac:chgData name="William Sage" userId="95220ae2-95cb-4b1a-97c4-803c7ae05a96" providerId="ADAL" clId="{C8E8CC16-54D3-2B45-B9AB-AE4304930891}" dt="2021-11-30T18:17:31.816" v="17" actId="478"/>
          <ac:graphicFrameMkLst>
            <pc:docMk/>
            <pc:sldMk cId="416075131" sldId="289"/>
            <ac:graphicFrameMk id="7" creationId="{118CCCB3-27AE-774E-BE59-6EEBFDAAE341}"/>
          </ac:graphicFrameMkLst>
        </pc:graphicFrame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Volumes\HR%20DATA\chart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Volumes\HR%20DATA\chart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/Volumes\HR%20DATA\charts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Volumes\HR%20DATA\chart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Sheet1!$E$2:$E$167</cx:f>
        <cx:lvl ptCount="166" formatCode="General">
          <cx:pt idx="0">2.7000000000000002</cx:pt>
          <cx:pt idx="1">3.7000000000000002</cx:pt>
          <cx:pt idx="2">2.3999999999999999</cx:pt>
          <cx:pt idx="3">2.3999999999999999</cx:pt>
          <cx:pt idx="4">3.7000000000000002</cx:pt>
          <cx:pt idx="5">2.8999999999999999</cx:pt>
          <cx:pt idx="6">3.2000000000000002</cx:pt>
          <cx:pt idx="7">2.7000000000000002</cx:pt>
          <cx:pt idx="8">2</cx:pt>
          <cx:pt idx="9">2.2999999999999998</cx:pt>
          <cx:pt idx="10">2.8999999999999999</cx:pt>
          <cx:pt idx="11">3.8999999999999999</cx:pt>
          <cx:pt idx="12">2.5</cx:pt>
          <cx:pt idx="13">3.7000000000000002</cx:pt>
          <cx:pt idx="14">2.2999999999999998</cx:pt>
          <cx:pt idx="15">3.8999999999999999</cx:pt>
          <cx:pt idx="16">2</cx:pt>
          <cx:pt idx="17">2.3999999999999999</cx:pt>
          <cx:pt idx="18">2.7000000000000002</cx:pt>
          <cx:pt idx="19">3.6000000000000001</cx:pt>
          <cx:pt idx="20">2.7000000000000002</cx:pt>
          <cx:pt idx="21">2.2000000000000002</cx:pt>
          <cx:pt idx="22">4.2999999999999998</cx:pt>
          <cx:pt idx="23">3.5</cx:pt>
          <cx:pt idx="24">12.300000000000001</cx:pt>
          <cx:pt idx="25">4.4000000000000004</cx:pt>
          <cx:pt idx="26">2.1000000000000001</cx:pt>
          <cx:pt idx="27">3.2000000000000002</cx:pt>
          <cx:pt idx="28">4.2000000000000002</cx:pt>
          <cx:pt idx="29">12.300000000000001</cx:pt>
          <cx:pt idx="30">2.7999999999999998</cx:pt>
          <cx:pt idx="31">3</cx:pt>
          <cx:pt idx="32">3.8999999999999999</cx:pt>
          <cx:pt idx="33">2.6000000000000001</cx:pt>
          <cx:pt idx="34">2.7000000000000002</cx:pt>
          <cx:pt idx="35">2.7999999999999998</cx:pt>
          <cx:pt idx="36">2</cx:pt>
          <cx:pt idx="37">3.6000000000000001</cx:pt>
          <cx:pt idx="38">2.5</cx:pt>
          <cx:pt idx="39">4.5</cx:pt>
          <cx:pt idx="40">3.6000000000000001</cx:pt>
          <cx:pt idx="41">2.8999999999999999</cx:pt>
          <cx:pt idx="42">2.7000000000000002</cx:pt>
          <cx:pt idx="43">2.7000000000000002</cx:pt>
          <cx:pt idx="44">2.2000000000000002</cx:pt>
          <cx:pt idx="45">4.5999999999999996</cx:pt>
          <cx:pt idx="46">2.2999999999999998</cx:pt>
          <cx:pt idx="47">2.1000000000000001</cx:pt>
          <cx:pt idx="48">2.2999999999999998</cx:pt>
          <cx:pt idx="49">2.3999999999999999</cx:pt>
          <cx:pt idx="50">2.3999999999999999</cx:pt>
          <cx:pt idx="51">3.2000000000000002</cx:pt>
          <cx:pt idx="52">3.3999999999999999</cx:pt>
          <cx:pt idx="53">2.3999999999999999</cx:pt>
          <cx:pt idx="54">2.7000000000000002</cx:pt>
          <cx:pt idx="55">3.2000000000000002</cx:pt>
          <cx:pt idx="56">3.2999999999999998</cx:pt>
          <cx:pt idx="57">2</cx:pt>
          <cx:pt idx="58">3.1000000000000001</cx:pt>
          <cx:pt idx="59">2.7999999999999998</cx:pt>
          <cx:pt idx="60">3.1000000000000001</cx:pt>
          <cx:pt idx="61">2.2000000000000002</cx:pt>
          <cx:pt idx="62">2.5</cx:pt>
          <cx:pt idx="63">1.7</cx:pt>
          <cx:pt idx="64">2.8999999999999999</cx:pt>
          <cx:pt idx="65">2.6000000000000001</cx:pt>
          <cx:pt idx="66">3.3999999999999999</cx:pt>
          <cx:pt idx="67">3.3999999999999999</cx:pt>
          <cx:pt idx="68">12.9</cx:pt>
          <cx:pt idx="69">3.1000000000000001</cx:pt>
          <cx:pt idx="70">3.2999999999999998</cx:pt>
          <cx:pt idx="71">1.8999999999999999</cx:pt>
          <cx:pt idx="72">2.7000000000000002</cx:pt>
          <cx:pt idx="73">3</cx:pt>
          <cx:pt idx="74">3</cx:pt>
          <cx:pt idx="75">2.8999999999999999</cx:pt>
          <cx:pt idx="76">1.8</cx:pt>
          <cx:pt idx="77">6.2999999999999998</cx:pt>
          <cx:pt idx="78">1.2</cx:pt>
          <cx:pt idx="79">2.3999999999999999</cx:pt>
          <cx:pt idx="80">2.7999999999999998</cx:pt>
          <cx:pt idx="81">2.7000000000000002</cx:pt>
          <cx:pt idx="82">2.8999999999999999</cx:pt>
          <cx:pt idx="83">2.7000000000000002</cx:pt>
          <cx:pt idx="84">4.0999999999999996</cx:pt>
          <cx:pt idx="85">2.7999999999999998</cx:pt>
          <cx:pt idx="86">2.2999999999999998</cx:pt>
          <cx:pt idx="87">3.3999999999999999</cx:pt>
          <cx:pt idx="88">2.2999999999999998</cx:pt>
          <cx:pt idx="89">3.3999999999999999</cx:pt>
          <cx:pt idx="90">2.5</cx:pt>
          <cx:pt idx="91">2.7999999999999998</cx:pt>
          <cx:pt idx="92">2.2999999999999998</cx:pt>
          <cx:pt idx="93">3</cx:pt>
          <cx:pt idx="94">3.7000000000000002</cx:pt>
          <cx:pt idx="95">3.3999999999999999</cx:pt>
          <cx:pt idx="96">2.2000000000000002</cx:pt>
          <cx:pt idx="97">2.3999999999999999</cx:pt>
          <cx:pt idx="98">2.2999999999999998</cx:pt>
          <cx:pt idx="99">2.2999999999999998</cx:pt>
          <cx:pt idx="100">2.7999999999999998</cx:pt>
          <cx:pt idx="101">3.2999999999999998</cx:pt>
          <cx:pt idx="102">6.0999999999999996</cx:pt>
          <cx:pt idx="103">3.3999999999999999</cx:pt>
          <cx:pt idx="104">2.2000000000000002</cx:pt>
          <cx:pt idx="105">4.5</cx:pt>
          <cx:pt idx="106">2.8999999999999999</cx:pt>
          <cx:pt idx="107">2.6000000000000001</cx:pt>
          <cx:pt idx="108">3.2000000000000002</cx:pt>
        </cx:lvl>
      </cx:numDim>
    </cx:data>
    <cx:data id="1">
      <cx:numDim type="val">
        <cx:f>Sheet1!$F$2:$F$167</cx:f>
        <cx:lvl ptCount="166" formatCode="General">
          <cx:pt idx="0">18.5</cx:pt>
          <cx:pt idx="1">3</cx:pt>
          <cx:pt idx="2">3.8999999999999999</cx:pt>
          <cx:pt idx="3">3</cx:pt>
          <cx:pt idx="4">4.5</cx:pt>
          <cx:pt idx="5">4</cx:pt>
          <cx:pt idx="6">3.7000000000000002</cx:pt>
          <cx:pt idx="7">9.5</cx:pt>
          <cx:pt idx="8">5.9000000000000004</cx:pt>
          <cx:pt idx="9">16.199999999999999</cx:pt>
          <cx:pt idx="10">3.5</cx:pt>
          <cx:pt idx="11">6.4000000000000004</cx:pt>
          <cx:pt idx="12">4</cx:pt>
          <cx:pt idx="13">2.7999999999999998</cx:pt>
          <cx:pt idx="14">3.3999999999999999</cx:pt>
          <cx:pt idx="15">4.2000000000000002</cx:pt>
          <cx:pt idx="16">5.9000000000000004</cx:pt>
          <cx:pt idx="17">3.2999999999999998</cx:pt>
          <cx:pt idx="18">3.3999999999999999</cx:pt>
          <cx:pt idx="19">12.9</cx:pt>
          <cx:pt idx="20">3.1000000000000001</cx:pt>
          <cx:pt idx="21">4.5999999999999996</cx:pt>
          <cx:pt idx="22">13.800000000000001</cx:pt>
          <cx:pt idx="23">5.2000000000000002</cx:pt>
          <cx:pt idx="24">3</cx:pt>
          <cx:pt idx="25">5.4000000000000004</cx:pt>
          <cx:pt idx="26">17.300000000000001</cx:pt>
          <cx:pt idx="27">5.2000000000000002</cx:pt>
          <cx:pt idx="28">8.8000000000000007</cx:pt>
          <cx:pt idx="29">4.7000000000000002</cx:pt>
          <cx:pt idx="30">4</cx:pt>
          <cx:pt idx="31">12.800000000000001</cx:pt>
          <cx:pt idx="32">13.699999999999999</cx:pt>
          <cx:pt idx="33">3.7000000000000002</cx:pt>
          <cx:pt idx="34">5.2000000000000002</cx:pt>
          <cx:pt idx="35">3.6000000000000001</cx:pt>
          <cx:pt idx="36">6.7999999999999998</cx:pt>
          <cx:pt idx="37">3.2000000000000002</cx:pt>
          <cx:pt idx="38">6.5999999999999996</cx:pt>
          <cx:pt idx="39">6.5999999999999996</cx:pt>
          <cx:pt idx="40">3.7000000000000002</cx:pt>
          <cx:pt idx="41">4.5</cx:pt>
          <cx:pt idx="42">18.399999999999999</cx:pt>
          <cx:pt idx="43">4.0999999999999996</cx:pt>
          <cx:pt idx="44">15.9</cx:pt>
          <cx:pt idx="45">5</cx:pt>
          <cx:pt idx="46">3</cx:pt>
          <cx:pt idx="47">3.2999999999999998</cx:pt>
          <cx:pt idx="48">4.4000000000000004</cx:pt>
          <cx:pt idx="49">7.2999999999999998</cx:pt>
          <cx:pt idx="50">3.7999999999999998</cx:pt>
          <cx:pt idx="51">3.7000000000000002</cx:pt>
          <cx:pt idx="52">5.7000000000000002</cx:pt>
          <cx:pt idx="53">3.5</cx:pt>
          <cx:pt idx="54">3.1000000000000001</cx:pt>
          <cx:pt idx="55">6.4000000000000004</cx:pt>
          <cx:pt idx="56">4.5999999999999996</cx:pt>
          <cx:pt idx="57">3.6000000000000001</cx:pt>
          <cx:pt idx="58">5.5</cx:pt>
          <cx:pt idx="59">3.5</cx:pt>
          <cx:pt idx="60">2.5</cx:pt>
          <cx:pt idx="61">6.5999999999999996</cx:pt>
          <cx:pt idx="62">4.9000000000000004</cx:pt>
          <cx:pt idx="63">3.3999999999999999</cx:pt>
          <cx:pt idx="64">6</cx:pt>
          <cx:pt idx="65">3.6000000000000001</cx:pt>
          <cx:pt idx="66">2.8999999999999999</cx:pt>
          <cx:pt idx="67">5.2000000000000002</cx:pt>
          <cx:pt idx="68">5.7000000000000002</cx:pt>
          <cx:pt idx="69">4.7999999999999998</cx:pt>
          <cx:pt idx="70">4.5999999999999996</cx:pt>
        </cx:lvl>
      </cx:numDim>
    </cx:data>
  </cx:chartData>
  <cx:chart>
    <cx:title pos="t" align="ctr" overlay="0">
      <cx:tx>
        <cx:txData>
          <cx:v>Strenuous Exercise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Strenuous Exercise</a:t>
          </a:r>
        </a:p>
      </cx:txPr>
    </cx:title>
    <cx:plotArea>
      <cx:plotAreaRegion>
        <cx:series layoutId="boxWhisker" uniqueId="{BFA6DA8B-0B25-9840-A258-C18ABBB5F25C}">
          <cx:tx>
            <cx:txData>
              <cx:f/>
              <cx:v>No Arrhythmia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BD5E06F0-9217-744E-BF25-F8FAF071C56B}">
          <cx:tx>
            <cx:txData>
              <cx:f/>
              <cx:v>Arrhythmia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title>
          <cx:tx>
            <cx:txData>
              <cx:v>SDRR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400"/>
              </a:pPr>
              <a:r>
                <a:rPr lang="en-GB" sz="14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SDRR</a:t>
              </a:r>
            </a:p>
          </cx:txPr>
        </cx:title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/>
          </a:pPr>
          <a:endParaRPr lang="en-GB" sz="12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Sheet1!$G$2:$G$167</cx:f>
        <cx:lvl ptCount="166" formatCode="General">
          <cx:pt idx="0">4.2999999999999998</cx:pt>
          <cx:pt idx="1">5.7000000000000002</cx:pt>
          <cx:pt idx="2">4.0999999999999996</cx:pt>
          <cx:pt idx="3">4</cx:pt>
          <cx:pt idx="4">6.0999999999999996</cx:pt>
          <cx:pt idx="5">4.7000000000000002</cx:pt>
          <cx:pt idx="6">5.2000000000000002</cx:pt>
          <cx:pt idx="7">4.2999999999999998</cx:pt>
          <cx:pt idx="8">3.2999999999999998</cx:pt>
          <cx:pt idx="9">3.8999999999999999</cx:pt>
          <cx:pt idx="10">4.9000000000000004</cx:pt>
          <cx:pt idx="11">6.3799999999999999</cx:pt>
          <cx:pt idx="12">4.0999999999999996</cx:pt>
          <cx:pt idx="13">6.0999999999999996</cx:pt>
          <cx:pt idx="14">3.5</cx:pt>
          <cx:pt idx="15">5.7999999999999998</cx:pt>
          <cx:pt idx="16">3.2000000000000002</cx:pt>
          <cx:pt idx="17">4.2000000000000002</cx:pt>
          <cx:pt idx="18">4.7999999999999998</cx:pt>
          <cx:pt idx="19">6.0999999999999996</cx:pt>
          <cx:pt idx="20">4.5999999999999996</cx:pt>
          <cx:pt idx="21">3.6000000000000001</cx:pt>
          <cx:pt idx="22">7</cx:pt>
          <cx:pt idx="23">5.7999999999999998</cx:pt>
          <cx:pt idx="24">17.699999999999999</cx:pt>
          <cx:pt idx="25">8.0999999999999996</cx:pt>
          <cx:pt idx="26">3.3999999999999999</cx:pt>
          <cx:pt idx="27">5.2999999999999998</cx:pt>
          <cx:pt idx="28">6.4000000000000004</cx:pt>
          <cx:pt idx="29">16.899999999999999</cx:pt>
          <cx:pt idx="30">4.5999999999999996</cx:pt>
          <cx:pt idx="31">5.4000000000000004</cx:pt>
          <cx:pt idx="32">6.2999999999999998</cx:pt>
          <cx:pt idx="33">4.4000000000000004</cx:pt>
          <cx:pt idx="34">3.6000000000000001</cx:pt>
          <cx:pt idx="35">4.5</cx:pt>
          <cx:pt idx="36">3.3999999999999999</cx:pt>
          <cx:pt idx="37">6.2999999999999998</cx:pt>
          <cx:pt idx="38">4.2000000000000002</cx:pt>
          <cx:pt idx="39">7.5999999999999996</cx:pt>
          <cx:pt idx="40">6</cx:pt>
          <cx:pt idx="41">4.7999999999999998</cx:pt>
          <cx:pt idx="42">4.5</cx:pt>
          <cx:pt idx="43">4.2999999999999998</cx:pt>
          <cx:pt idx="44">3.6000000000000001</cx:pt>
          <cx:pt idx="45">5.7999999999999998</cx:pt>
          <cx:pt idx="46">3.8999999999999999</cx:pt>
          <cx:pt idx="47">3.1000000000000001</cx:pt>
          <cx:pt idx="48">4</cx:pt>
          <cx:pt idx="49">4.2000000000000002</cx:pt>
          <cx:pt idx="50">3.8999999999999999</cx:pt>
          <cx:pt idx="51">5.2999999999999998</cx:pt>
          <cx:pt idx="52">5.5</cx:pt>
          <cx:pt idx="53">4.0999999999999996</cx:pt>
          <cx:pt idx="54">4.5</cx:pt>
          <cx:pt idx="55">5.2000000000000002</cx:pt>
          <cx:pt idx="56">4.9000000000000004</cx:pt>
          <cx:pt idx="57">3.5</cx:pt>
          <cx:pt idx="58">4.9000000000000004</cx:pt>
          <cx:pt idx="59">4.5</cx:pt>
          <cx:pt idx="60">5.2999999999999998</cx:pt>
          <cx:pt idx="61">3.7000000000000002</cx:pt>
          <cx:pt idx="62">4.4000000000000004</cx:pt>
          <cx:pt idx="63">2.6000000000000001</cx:pt>
          <cx:pt idx="64">5.0999999999999996</cx:pt>
          <cx:pt idx="65">4.4000000000000004</cx:pt>
          <cx:pt idx="66">5.7999999999999998</cx:pt>
          <cx:pt idx="67">6.0999999999999996</cx:pt>
          <cx:pt idx="68">18</cx:pt>
          <cx:pt idx="69">5</cx:pt>
          <cx:pt idx="70">5.9000000000000004</cx:pt>
          <cx:pt idx="71">3.1000000000000001</cx:pt>
          <cx:pt idx="72">4.5</cx:pt>
          <cx:pt idx="73">5</cx:pt>
          <cx:pt idx="74">4.7999999999999998</cx:pt>
          <cx:pt idx="75">5</cx:pt>
          <cx:pt idx="76">2.7999999999999998</cx:pt>
          <cx:pt idx="77">10.699999999999999</cx:pt>
          <cx:pt idx="78">2.7999999999999998</cx:pt>
          <cx:pt idx="79">3.2999999999999998</cx:pt>
          <cx:pt idx="80">4.4000000000000004</cx:pt>
          <cx:pt idx="81">4.0999999999999996</cx:pt>
          <cx:pt idx="82">4.9000000000000004</cx:pt>
          <cx:pt idx="83">4.5999999999999996</cx:pt>
          <cx:pt idx="84">6.7000000000000002</cx:pt>
          <cx:pt idx="85">4.9000000000000004</cx:pt>
          <cx:pt idx="86">3.7000000000000002</cx:pt>
          <cx:pt idx="87">5.7999999999999998</cx:pt>
          <cx:pt idx="88">4</cx:pt>
          <cx:pt idx="89">5.4000000000000004</cx:pt>
          <cx:pt idx="90">4.4000000000000004</cx:pt>
          <cx:pt idx="91">4.7999999999999998</cx:pt>
          <cx:pt idx="92">3.7000000000000002</cx:pt>
          <cx:pt idx="93">5.2999999999999998</cx:pt>
          <cx:pt idx="94">6.4000000000000004</cx:pt>
          <cx:pt idx="95">5.9000000000000004</cx:pt>
          <cx:pt idx="96">3.8999999999999999</cx:pt>
          <cx:pt idx="97">4</cx:pt>
          <cx:pt idx="98">3.5</cx:pt>
          <cx:pt idx="99">3.7999999999999998</cx:pt>
          <cx:pt idx="100">4.0999999999999996</cx:pt>
          <cx:pt idx="101">5.4000000000000004</cx:pt>
          <cx:pt idx="102">10.300000000000001</cx:pt>
          <cx:pt idx="103">5.7999999999999998</cx:pt>
          <cx:pt idx="104">3.2999999999999998</cx:pt>
          <cx:pt idx="105">7.4000000000000004</cx:pt>
          <cx:pt idx="106">5.0999999999999996</cx:pt>
          <cx:pt idx="107">4.4000000000000004</cx:pt>
          <cx:pt idx="108">5.0999999999999996</cx:pt>
        </cx:lvl>
      </cx:numDim>
    </cx:data>
    <cx:data id="1">
      <cx:numDim type="val">
        <cx:f>Sheet1!$H$2:$H$167</cx:f>
        <cx:lvl ptCount="166" formatCode="General">
          <cx:pt idx="0">25.899999999999999</cx:pt>
          <cx:pt idx="1">4.9000000000000004</cx:pt>
          <cx:pt idx="2">6.4000000000000004</cx:pt>
          <cx:pt idx="3">5.2000000000000002</cx:pt>
          <cx:pt idx="4">7.2000000000000002</cx:pt>
          <cx:pt idx="5">6.2999999999999998</cx:pt>
          <cx:pt idx="6">5.9000000000000004</cx:pt>
          <cx:pt idx="7">13.300000000000001</cx:pt>
          <cx:pt idx="8">9.9000000000000004</cx:pt>
          <cx:pt idx="9">16.600000000000001</cx:pt>
          <cx:pt idx="10">5.7999999999999998</cx:pt>
          <cx:pt idx="11">10.800000000000001</cx:pt>
          <cx:pt idx="12">5.7000000000000002</cx:pt>
          <cx:pt idx="13">4.7000000000000002</cx:pt>
          <cx:pt idx="14">5.7999999999999998</cx:pt>
          <cx:pt idx="15">7</cx:pt>
          <cx:pt idx="16">8.5</cx:pt>
          <cx:pt idx="17">5</cx:pt>
          <cx:pt idx="18">5.4000000000000004</cx:pt>
          <cx:pt idx="19">18.300000000000001</cx:pt>
          <cx:pt idx="20">4.9000000000000004</cx:pt>
          <cx:pt idx="21">7.2000000000000002</cx:pt>
          <cx:pt idx="22">19.399999999999999</cx:pt>
          <cx:pt idx="23">6.5999999999999996</cx:pt>
          <cx:pt idx="24">5.5</cx:pt>
          <cx:pt idx="25">8.9000000000000004</cx:pt>
          <cx:pt idx="26">25.5</cx:pt>
          <cx:pt idx="27">8.8000000000000007</cx:pt>
          <cx:pt idx="28">14.800000000000001</cx:pt>
          <cx:pt idx="29">7.7999999999999998</cx:pt>
          <cx:pt idx="30">6.5</cx:pt>
          <cx:pt idx="31">19</cx:pt>
          <cx:pt idx="32">19.800000000000001</cx:pt>
          <cx:pt idx="33">6.0999999999999996</cx:pt>
          <cx:pt idx="34">5.5999999999999996</cx:pt>
          <cx:pt idx="35">6.0999999999999996</cx:pt>
          <cx:pt idx="36">11.1</cx:pt>
          <cx:pt idx="37">5.2000000000000002</cx:pt>
          <cx:pt idx="38">9.1999999999999993</cx:pt>
          <cx:pt idx="39">10.800000000000001</cx:pt>
          <cx:pt idx="40">5.5</cx:pt>
          <cx:pt idx="41">7.7000000000000002</cx:pt>
          <cx:pt idx="42">26.100000000000001</cx:pt>
          <cx:pt idx="43">6.9000000000000004</cx:pt>
          <cx:pt idx="44">22.399999999999999</cx:pt>
          <cx:pt idx="45">8.4000000000000004</cx:pt>
          <cx:pt idx="46">5.0999999999999996</cx:pt>
          <cx:pt idx="47">5.2999999999999998</cx:pt>
          <cx:pt idx="48">7.5</cx:pt>
          <cx:pt idx="49">12.199999999999999</cx:pt>
          <cx:pt idx="50">6.5</cx:pt>
          <cx:pt idx="51">6.2000000000000002</cx:pt>
          <cx:pt idx="52">9.9000000000000004</cx:pt>
          <cx:pt idx="53">4.7999999999999998</cx:pt>
          <cx:pt idx="54">5.2999999999999998</cx:pt>
          <cx:pt idx="55">10.9</cx:pt>
          <cx:pt idx="56">7.5999999999999996</cx:pt>
          <cx:pt idx="57">6.2000000000000002</cx:pt>
          <cx:pt idx="58">9.1999999999999993</cx:pt>
          <cx:pt idx="59">5</cx:pt>
          <cx:pt idx="60">4.2999999999999998</cx:pt>
          <cx:pt idx="61">11</cx:pt>
          <cx:pt idx="62">7.7000000000000002</cx:pt>
          <cx:pt idx="63">5.7000000000000002</cx:pt>
          <cx:pt idx="64">9.0999999999999996</cx:pt>
          <cx:pt idx="65">6.2000000000000002</cx:pt>
          <cx:pt idx="66">5</cx:pt>
          <cx:pt idx="67">8.8000000000000007</cx:pt>
          <cx:pt idx="68">9.5</cx:pt>
          <cx:pt idx="69">8.1999999999999993</cx:pt>
          <cx:pt idx="70">7.2000000000000002</cx:pt>
        </cx:lvl>
      </cx:numDim>
    </cx:data>
  </cx:chartData>
  <cx:chart>
    <cx:title pos="t" align="ctr" overlay="0">
      <cx:tx>
        <cx:txData>
          <cx:v>Strenuous Exercise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Strenuous Exercise</a:t>
          </a:r>
        </a:p>
      </cx:txPr>
    </cx:title>
    <cx:plotArea>
      <cx:plotAreaRegion>
        <cx:series layoutId="boxWhisker" uniqueId="{ABA4BC94-5F54-41E6-A7FA-4614BD498E76}">
          <cx:tx>
            <cx:txData>
              <cx:f/>
              <cx:v>No Arrhythmia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B96857CF-17FB-42A3-BD87-18AF175C7958}">
          <cx:tx>
            <cx:txData>
              <cx:f/>
              <cx:v>Arrhythmia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title>
          <cx:tx>
            <cx:txData>
              <cx:v>RMSSD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400"/>
              </a:pPr>
              <a:r>
                <a:rPr lang="en-US" sz="14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RMSSD</a:t>
              </a:r>
            </a:p>
          </cx:txPr>
        </cx:title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/>
          </a:pPr>
          <a:endParaRPr lang="en-GB" sz="12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Sheet1!$I$2:$I$167</cx:f>
        <cx:lvl ptCount="166" formatCode="General">
          <cx:pt idx="0">2.5</cx:pt>
          <cx:pt idx="1">5</cx:pt>
          <cx:pt idx="2">6.7999999999999998</cx:pt>
          <cx:pt idx="3">9</cx:pt>
          <cx:pt idx="4">28.899999999999999</cx:pt>
          <cx:pt idx="5">4.2999999999999998</cx:pt>
          <cx:pt idx="6">5.2000000000000002</cx:pt>
          <cx:pt idx="7">3.6000000000000001</cx:pt>
          <cx:pt idx="8">11.300000000000001</cx:pt>
          <cx:pt idx="9">4.0999999999999996</cx:pt>
          <cx:pt idx="10">11.199999999999999</cx:pt>
          <cx:pt idx="11">3.7999999999999998</cx:pt>
          <cx:pt idx="12">4</cx:pt>
          <cx:pt idx="13">7.7999999999999998</cx:pt>
          <cx:pt idx="14">4.5</cx:pt>
          <cx:pt idx="15">5.9000000000000004</cx:pt>
          <cx:pt idx="16">3.2000000000000002</cx:pt>
          <cx:pt idx="17">3.7999999999999998</cx:pt>
          <cx:pt idx="18">3.7999999999999998</cx:pt>
          <cx:pt idx="19">10</cx:pt>
          <cx:pt idx="20">5.7999999999999998</cx:pt>
          <cx:pt idx="21">5.9000000000000004</cx:pt>
          <cx:pt idx="22">11.199999999999999</cx:pt>
          <cx:pt idx="23">5.2000000000000002</cx:pt>
          <cx:pt idx="24">6.2000000000000002</cx:pt>
          <cx:pt idx="25">9.9000000000000004</cx:pt>
          <cx:pt idx="26">6</cx:pt>
          <cx:pt idx="27">5.9000000000000004</cx:pt>
          <cx:pt idx="28">21.300000000000001</cx:pt>
          <cx:pt idx="29">6.7999999999999998</cx:pt>
          <cx:pt idx="30">7</cx:pt>
          <cx:pt idx="31">3.7999999999999998</cx:pt>
          <cx:pt idx="32">4.9000000000000004</cx:pt>
          <cx:pt idx="33">30.199999999999999</cx:pt>
          <cx:pt idx="34">15.699999999999999</cx:pt>
          <cx:pt idx="35">18.600000000000001</cx:pt>
          <cx:pt idx="36">5.5</cx:pt>
          <cx:pt idx="37">18.100000000000001</cx:pt>
          <cx:pt idx="38">5.5</cx:pt>
          <cx:pt idx="39">5.9000000000000004</cx:pt>
          <cx:pt idx="40">9.6999999999999993</cx:pt>
          <cx:pt idx="41">5.1399999999999997</cx:pt>
          <cx:pt idx="42">5</cx:pt>
          <cx:pt idx="43">29.600000000000001</cx:pt>
          <cx:pt idx="44">4.0999999999999996</cx:pt>
          <cx:pt idx="45">5.2999999999999998</cx:pt>
          <cx:pt idx="46">3.7000000000000002</cx:pt>
          <cx:pt idx="47">3.2000000000000002</cx:pt>
          <cx:pt idx="48">25</cx:pt>
          <cx:pt idx="49">3.7000000000000002</cx:pt>
        </cx:lvl>
      </cx:numDim>
    </cx:data>
    <cx:data id="1">
      <cx:numDim type="val">
        <cx:f>Sheet1!$J$2:$J$167</cx:f>
        <cx:lvl ptCount="166" formatCode="General">
          <cx:pt idx="0">11.300000000000001</cx:pt>
          <cx:pt idx="1">207.69999999999999</cx:pt>
          <cx:pt idx="2">13.5</cx:pt>
          <cx:pt idx="3">8.5999999999999996</cx:pt>
          <cx:pt idx="4">21</cx:pt>
          <cx:pt idx="5">31.100000000000001</cx:pt>
          <cx:pt idx="6">11.5</cx:pt>
          <cx:pt idx="7">64.799999999999997</cx:pt>
          <cx:pt idx="8">17.699999999999999</cx:pt>
          <cx:pt idx="9">40.899999999999999</cx:pt>
          <cx:pt idx="10">31.5</cx:pt>
          <cx:pt idx="11">15.699999999999999</cx:pt>
          <cx:pt idx="12">11.5</cx:pt>
          <cx:pt idx="13">81</cx:pt>
          <cx:pt idx="14">22</cx:pt>
          <cx:pt idx="15">40.899999999999999</cx:pt>
          <cx:pt idx="16">81.400000000000006</cx:pt>
          <cx:pt idx="17">35.600000000000001</cx:pt>
          <cx:pt idx="18">33.899999999999999</cx:pt>
          <cx:pt idx="19">49</cx:pt>
          <cx:pt idx="20">28.100000000000001</cx:pt>
          <cx:pt idx="21">12.300000000000001</cx:pt>
          <cx:pt idx="22">67.900000000000006</cx:pt>
          <cx:pt idx="23">13.4</cx:pt>
          <cx:pt idx="24">54</cx:pt>
          <cx:pt idx="25">33.799999999999997</cx:pt>
          <cx:pt idx="26">95.599999999999994</cx:pt>
          <cx:pt idx="27">27.300000000000001</cx:pt>
          <cx:pt idx="28">49.5</cx:pt>
          <cx:pt idx="29">50.600000000000001</cx:pt>
          <cx:pt idx="30">8.4000000000000004</cx:pt>
          <cx:pt idx="31">114.3</cx:pt>
          <cx:pt idx="32">8.4000000000000004</cx:pt>
          <cx:pt idx="33">44.799999999999997</cx:pt>
          <cx:pt idx="34">4</cx:pt>
          <cx:pt idx="35">22.899999999999999</cx:pt>
          <cx:pt idx="36">80.5</cx:pt>
          <cx:pt idx="37">32.799999999999997</cx:pt>
          <cx:pt idx="38">14.4</cx:pt>
          <cx:pt idx="39">17</cx:pt>
          <cx:pt idx="40">13.1</cx:pt>
          <cx:pt idx="41">7.2000000000000002</cx:pt>
          <cx:pt idx="42">27.600000000000001</cx:pt>
          <cx:pt idx="43">6.4000000000000004</cx:pt>
          <cx:pt idx="44">19</cx:pt>
          <cx:pt idx="45">6.2999999999999998</cx:pt>
          <cx:pt idx="46">11.5</cx:pt>
          <cx:pt idx="47">69.599999999999994</cx:pt>
          <cx:pt idx="48">6.9000000000000004</cx:pt>
          <cx:pt idx="49">32.399999999999999</cx:pt>
          <cx:pt idx="50">31.199999999999999</cx:pt>
          <cx:pt idx="51">46.200000000000003</cx:pt>
          <cx:pt idx="52">18.100000000000001</cx:pt>
          <cx:pt idx="53">67.099999999999994</cx:pt>
          <cx:pt idx="54">6.2999999999999998</cx:pt>
          <cx:pt idx="55">6.7000000000000002</cx:pt>
          <cx:pt idx="56">11.5</cx:pt>
          <cx:pt idx="57">12.9</cx:pt>
          <cx:pt idx="58">125.40000000000001</cx:pt>
          <cx:pt idx="59">79.799999999999997</cx:pt>
          <cx:pt idx="60">11</cx:pt>
          <cx:pt idx="61">56.600000000000001</cx:pt>
          <cx:pt idx="62">34.200000000000003</cx:pt>
          <cx:pt idx="63">13.699999999999999</cx:pt>
          <cx:pt idx="64">7</cx:pt>
          <cx:pt idx="65">61</cx:pt>
          <cx:pt idx="66">14.4</cx:pt>
          <cx:pt idx="67">29.699999999999999</cx:pt>
          <cx:pt idx="68">13.699999999999999</cx:pt>
          <cx:pt idx="69">13</cx:pt>
          <cx:pt idx="70">20.899999999999999</cx:pt>
          <cx:pt idx="71">11.4</cx:pt>
          <cx:pt idx="72">11.5</cx:pt>
          <cx:pt idx="73">6</cx:pt>
          <cx:pt idx="74">12.300000000000001</cx:pt>
          <cx:pt idx="75">8.3000000000000007</cx:pt>
          <cx:pt idx="76">5.5999999999999996</cx:pt>
          <cx:pt idx="77">26.199999999999999</cx:pt>
          <cx:pt idx="78">9.0999999999999996</cx:pt>
          <cx:pt idx="79">18.199999999999999</cx:pt>
          <cx:pt idx="80">20.100000000000001</cx:pt>
          <cx:pt idx="81">38.700000000000003</cx:pt>
          <cx:pt idx="82">14.800000000000001</cx:pt>
          <cx:pt idx="83">65.400000000000006</cx:pt>
          <cx:pt idx="84">36.600000000000001</cx:pt>
          <cx:pt idx="85">9</cx:pt>
          <cx:pt idx="86">48.899999999999999</cx:pt>
          <cx:pt idx="87">16.100000000000001</cx:pt>
          <cx:pt idx="88">24.100000000000001</cx:pt>
          <cx:pt idx="89">19.399999999999999</cx:pt>
          <cx:pt idx="90">7.2000000000000002</cx:pt>
          <cx:pt idx="91">41.5</cx:pt>
          <cx:pt idx="92">28.5</cx:pt>
          <cx:pt idx="93">119.3</cx:pt>
          <cx:pt idx="94">50.200000000000003</cx:pt>
          <cx:pt idx="95">39.899999999999999</cx:pt>
          <cx:pt idx="96">6.5999999999999996</cx:pt>
          <cx:pt idx="97">29.300000000000001</cx:pt>
          <cx:pt idx="98">9.6999999999999993</cx:pt>
          <cx:pt idx="99">19.600000000000001</cx:pt>
          <cx:pt idx="100">36.899999999999999</cx:pt>
          <cx:pt idx="101">20.399999999999999</cx:pt>
          <cx:pt idx="102">13.5</cx:pt>
          <cx:pt idx="103">20.5</cx:pt>
          <cx:pt idx="104">8.5999999999999996</cx:pt>
          <cx:pt idx="105">36.399999999999999</cx:pt>
          <cx:pt idx="106">17.600000000000001</cx:pt>
          <cx:pt idx="107">5</cx:pt>
          <cx:pt idx="108">28.100000000000001</cx:pt>
          <cx:pt idx="109">17.100000000000001</cx:pt>
          <cx:pt idx="110">7.2000000000000002</cx:pt>
          <cx:pt idx="111">20.199999999999999</cx:pt>
          <cx:pt idx="112">16.899999999999999</cx:pt>
          <cx:pt idx="113">7.7999999999999998</cx:pt>
          <cx:pt idx="114">19</cx:pt>
          <cx:pt idx="115">25</cx:pt>
          <cx:pt idx="116">16.199999999999999</cx:pt>
          <cx:pt idx="117">17.600000000000001</cx:pt>
          <cx:pt idx="118">27</cx:pt>
          <cx:pt idx="119">4.9000000000000004</cx:pt>
          <cx:pt idx="120">38.299999999999997</cx:pt>
          <cx:pt idx="121">20.699999999999999</cx:pt>
          <cx:pt idx="122">98.5</cx:pt>
          <cx:pt idx="123">5.9000000000000004</cx:pt>
          <cx:pt idx="124">33.600000000000001</cx:pt>
          <cx:pt idx="125">30.300000000000001</cx:pt>
          <cx:pt idx="126">45.700000000000003</cx:pt>
          <cx:pt idx="127">18.699999999999999</cx:pt>
          <cx:pt idx="128">47.799999999999997</cx:pt>
          <cx:pt idx="129">7.5999999999999996</cx:pt>
        </cx:lvl>
      </cx:numDim>
    </cx:data>
  </cx:chartData>
  <cx:chart>
    <cx:title pos="t" align="ctr" overlay="0">
      <cx:tx>
        <cx:txData>
          <cx:v>Recovery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Recovery</a:t>
          </a:r>
        </a:p>
      </cx:txPr>
    </cx:title>
    <cx:plotArea>
      <cx:plotAreaRegion>
        <cx:plotSurface>
          <cx:spPr>
            <a:ln>
              <a:noFill/>
            </a:ln>
          </cx:spPr>
        </cx:plotSurface>
        <cx:series layoutId="boxWhisker" uniqueId="{D09DAE0A-A1E6-466E-B14A-9BF1594A8904}">
          <cx:tx>
            <cx:txData>
              <cx:f/>
              <cx:v>No Arrhythmia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9F4CFB85-E8DF-4415-93CF-7729E755AAF3}">
          <cx:tx>
            <cx:txData>
              <cx:f/>
              <cx:v>Arrhythmia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txData>
              <cx:v>SDRR</cx:v>
            </cx:txData>
          </cx:tx>
          <cx:spPr>
            <a:ln>
              <a:noFill/>
            </a:ln>
          </cx:spPr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GB" sz="14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SDRR</a:t>
              </a:r>
            </a:p>
          </cx:txPr>
        </cx:title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/>
          </a:pPr>
          <a:endParaRPr lang="en-GB" sz="12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Sheet1!$K$2:$K$167</cx:f>
        <cx:lvl ptCount="166" formatCode="General">
          <cx:pt idx="0">4.0999999999999996</cx:pt>
          <cx:pt idx="1">6.7000000000000002</cx:pt>
          <cx:pt idx="2">5.7999999999999998</cx:pt>
          <cx:pt idx="3">8.0999999999999996</cx:pt>
          <cx:pt idx="4">40.100000000000001</cx:pt>
          <cx:pt idx="5">4.2999999999999998</cx:pt>
          <cx:pt idx="6">5.7999999999999998</cx:pt>
          <cx:pt idx="7">4.7000000000000002</cx:pt>
          <cx:pt idx="8">11.199999999999999</cx:pt>
          <cx:pt idx="9">3.6000000000000001</cx:pt>
          <cx:pt idx="10">9.1999999999999993</cx:pt>
          <cx:pt idx="11">3.8999999999999999</cx:pt>
          <cx:pt idx="12">3.2999999999999998</cx:pt>
          <cx:pt idx="13">5.7000000000000002</cx:pt>
          <cx:pt idx="14">3.6000000000000001</cx:pt>
          <cx:pt idx="15">4.7999999999999998</cx:pt>
          <cx:pt idx="16">3.1000000000000001</cx:pt>
          <cx:pt idx="17">3.5</cx:pt>
          <cx:pt idx="18">3.7000000000000002</cx:pt>
          <cx:pt idx="19">6.7000000000000002</cx:pt>
          <cx:pt idx="20">5.2999999999999998</cx:pt>
          <cx:pt idx="21">6.4000000000000004</cx:pt>
          <cx:pt idx="22">5.2000000000000002</cx:pt>
          <cx:pt idx="23">6.4000000000000004</cx:pt>
          <cx:pt idx="24">5.2000000000000002</cx:pt>
          <cx:pt idx="25">5.2000000000000002</cx:pt>
          <cx:pt idx="26">8.5999999999999996</cx:pt>
          <cx:pt idx="27">4.5</cx:pt>
          <cx:pt idx="28">30.600000000000001</cx:pt>
          <cx:pt idx="29">6</cx:pt>
          <cx:pt idx="30">4.5</cx:pt>
          <cx:pt idx="31">3.3999999999999999</cx:pt>
          <cx:pt idx="32">3.5</cx:pt>
          <cx:pt idx="33">41</cx:pt>
          <cx:pt idx="34">22.600000000000001</cx:pt>
          <cx:pt idx="35">18.699999999999999</cx:pt>
          <cx:pt idx="36">4.2999999999999998</cx:pt>
          <cx:pt idx="37">25.600000000000001</cx:pt>
          <cx:pt idx="38">3.5</cx:pt>
          <cx:pt idx="39">4</cx:pt>
          <cx:pt idx="40">4.7999999999999998</cx:pt>
          <cx:pt idx="41">3.6000000000000001</cx:pt>
          <cx:pt idx="42">4.9000000000000004</cx:pt>
          <cx:pt idx="43">38.200000000000003</cx:pt>
          <cx:pt idx="44">4.2999999999999998</cx:pt>
          <cx:pt idx="45">4.5</cx:pt>
          <cx:pt idx="46">2.8999999999999999</cx:pt>
          <cx:pt idx="47">4.7000000000000002</cx:pt>
          <cx:pt idx="48">15.5</cx:pt>
          <cx:pt idx="49">3.1000000000000001</cx:pt>
        </cx:lvl>
      </cx:numDim>
    </cx:data>
    <cx:data id="1">
      <cx:numDim type="val">
        <cx:f>Sheet1!$L$2:$L$167</cx:f>
        <cx:lvl ptCount="166" formatCode="General">
          <cx:pt idx="0">16.600000000000001</cx:pt>
          <cx:pt idx="1">280.69999999999999</cx:pt>
          <cx:pt idx="2">17.5</cx:pt>
          <cx:pt idx="3">13.1</cx:pt>
          <cx:pt idx="4">31.199999999999999</cx:pt>
          <cx:pt idx="5">46.299999999999997</cx:pt>
          <cx:pt idx="6">14.199999999999999</cx:pt>
          <cx:pt idx="7">64.099999999999994</cx:pt>
          <cx:pt idx="8">24.899999999999999</cx:pt>
          <cx:pt idx="9">53.799999999999997</cx:pt>
          <cx:pt idx="10">46.799999999999997</cx:pt>
          <cx:pt idx="11">21.199999999999999</cx:pt>
          <cx:pt idx="12">11.1</cx:pt>
          <cx:pt idx="13">103.5</cx:pt>
          <cx:pt idx="14">32</cx:pt>
          <cx:pt idx="15">46.700000000000003</cx:pt>
          <cx:pt idx="16">94.700000000000003</cx:pt>
          <cx:pt idx="17">51.5</cx:pt>
          <cx:pt idx="18">47.799999999999997</cx:pt>
          <cx:pt idx="19">47.100000000000001</cx:pt>
          <cx:pt idx="20">26.300000000000001</cx:pt>
          <cx:pt idx="21">17.300000000000001</cx:pt>
          <cx:pt idx="22">98.200000000000003</cx:pt>
          <cx:pt idx="23">20.399999999999999</cx:pt>
          <cx:pt idx="24">69.299999999999997</cx:pt>
          <cx:pt idx="25">43.600000000000001</cx:pt>
          <cx:pt idx="26">118.59999999999999</cx:pt>
          <cx:pt idx="27">40.899999999999999</cx:pt>
          <cx:pt idx="28">43.600000000000001</cx:pt>
          <cx:pt idx="29">56.899999999999999</cx:pt>
          <cx:pt idx="30">11.5</cx:pt>
          <cx:pt idx="31">142.19999999999999</cx:pt>
          <cx:pt idx="32">10.1</cx:pt>
          <cx:pt idx="33">50.899999999999999</cx:pt>
          <cx:pt idx="34">6</cx:pt>
          <cx:pt idx="35">32.200000000000003</cx:pt>
          <cx:pt idx="36">74.299999999999997</cx:pt>
          <cx:pt idx="37">41</cx:pt>
          <cx:pt idx="38">21.800000000000001</cx:pt>
          <cx:pt idx="39">20.5</cx:pt>
          <cx:pt idx="40">8.5999999999999996</cx:pt>
          <cx:pt idx="41">8.5</cx:pt>
          <cx:pt idx="42">21.199999999999999</cx:pt>
          <cx:pt idx="43">6.2999999999999998</cx:pt>
          <cx:pt idx="44">24.300000000000001</cx:pt>
          <cx:pt idx="45">5.9000000000000004</cx:pt>
          <cx:pt idx="46">17.5</cx:pt>
          <cx:pt idx="47">73.900000000000006</cx:pt>
          <cx:pt idx="48">5.5999999999999996</cx:pt>
          <cx:pt idx="49">46.600000000000001</cx:pt>
          <cx:pt idx="50">36.299999999999997</cx:pt>
          <cx:pt idx="51">43.200000000000003</cx:pt>
          <cx:pt idx="52">22.600000000000001</cx:pt>
          <cx:pt idx="53">67.700000000000003</cx:pt>
          <cx:pt idx="54">7.5999999999999996</cx:pt>
          <cx:pt idx="55">8.4000000000000004</cx:pt>
          <cx:pt idx="56">12.6</cx:pt>
          <cx:pt idx="57">14.1</cx:pt>
          <cx:pt idx="58">145.40000000000001</cx:pt>
          <cx:pt idx="59">92.599999999999994</cx:pt>
          <cx:pt idx="60">15.199999999999999</cx:pt>
          <cx:pt idx="61">52.899999999999999</cx:pt>
          <cx:pt idx="62">44.399999999999999</cx:pt>
          <cx:pt idx="63">12.199999999999999</cx:pt>
          <cx:pt idx="64">7.7999999999999998</cx:pt>
          <cx:pt idx="65">51.100000000000001</cx:pt>
          <cx:pt idx="66">12.699999999999999</cx:pt>
          <cx:pt idx="67">42</cx:pt>
          <cx:pt idx="68">19.800000000000001</cx:pt>
          <cx:pt idx="69">11.800000000000001</cx:pt>
          <cx:pt idx="70">29.800000000000001</cx:pt>
          <cx:pt idx="71">13.699999999999999</cx:pt>
          <cx:pt idx="72">17.5</cx:pt>
          <cx:pt idx="73">7.7999999999999998</cx:pt>
          <cx:pt idx="74">10.699999999999999</cx:pt>
          <cx:pt idx="75">9.5</cx:pt>
          <cx:pt idx="76">6.4000000000000004</cx:pt>
          <cx:pt idx="77">36.600000000000001</cx:pt>
          <cx:pt idx="78">14.300000000000001</cx:pt>
          <cx:pt idx="79">24.100000000000001</cx:pt>
          <cx:pt idx="80">30.399999999999999</cx:pt>
          <cx:pt idx="81">32.600000000000001</cx:pt>
          <cx:pt idx="82">18.5</cx:pt>
          <cx:pt idx="83">78.900000000000006</cx:pt>
          <cx:pt idx="84">53.100000000000001</cx:pt>
          <cx:pt idx="85">12.800000000000001</cx:pt>
          <cx:pt idx="86">57.799999999999997</cx:pt>
          <cx:pt idx="87">19</cx:pt>
          <cx:pt idx="88">31</cx:pt>
          <cx:pt idx="89">25.5</cx:pt>
          <cx:pt idx="90">10.4</cx:pt>
          <cx:pt idx="91">38.700000000000003</cx:pt>
          <cx:pt idx="92">41.899999999999999</cx:pt>
          <cx:pt idx="93">139</cx:pt>
          <cx:pt idx="94">67.700000000000003</cx:pt>
          <cx:pt idx="95">39</cx:pt>
          <cx:pt idx="96">5.7000000000000002</cx:pt>
          <cx:pt idx="97">43.100000000000001</cx:pt>
          <cx:pt idx="98">8.3000000000000007</cx:pt>
          <cx:pt idx="99">27.5</cx:pt>
          <cx:pt idx="100">53.700000000000003</cx:pt>
          <cx:pt idx="101">28.5</cx:pt>
          <cx:pt idx="102">21.899999999999999</cx:pt>
          <cx:pt idx="103">30.600000000000001</cx:pt>
          <cx:pt idx="104">13.6</cx:pt>
          <cx:pt idx="105">46.100000000000001</cx:pt>
          <cx:pt idx="106">22.100000000000001</cx:pt>
          <cx:pt idx="107">6.9000000000000004</cx:pt>
          <cx:pt idx="108">21</cx:pt>
          <cx:pt idx="109">25.399999999999999</cx:pt>
          <cx:pt idx="110">7.4000000000000004</cx:pt>
          <cx:pt idx="111">28.399999999999999</cx:pt>
          <cx:pt idx="112">21.100000000000001</cx:pt>
          <cx:pt idx="113">12.199999999999999</cx:pt>
          <cx:pt idx="114">13.699999999999999</cx:pt>
          <cx:pt idx="115">28.699999999999999</cx:pt>
          <cx:pt idx="116">20.600000000000001</cx:pt>
          <cx:pt idx="117">20.199999999999999</cx:pt>
          <cx:pt idx="118">35.600000000000001</cx:pt>
          <cx:pt idx="119">6.2000000000000002</cx:pt>
          <cx:pt idx="120">38.700000000000003</cx:pt>
          <cx:pt idx="121">27.600000000000001</cx:pt>
          <cx:pt idx="122">122.90000000000001</cx:pt>
          <cx:pt idx="123">9.0999999999999996</cx:pt>
          <cx:pt idx="124">28.699999999999999</cx:pt>
          <cx:pt idx="125">39.5</cx:pt>
          <cx:pt idx="126">43.200000000000003</cx:pt>
          <cx:pt idx="127">24.899999999999999</cx:pt>
          <cx:pt idx="128">51.200000000000003</cx:pt>
          <cx:pt idx="129">11.6</cx:pt>
        </cx:lvl>
      </cx:numDim>
    </cx:data>
  </cx:chartData>
  <cx:chart>
    <cx:title pos="t" align="ctr" overlay="0">
      <cx:tx>
        <cx:txData>
          <cx:v>Recovery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Recovery</a:t>
          </a:r>
        </a:p>
      </cx:txPr>
    </cx:title>
    <cx:plotArea>
      <cx:plotAreaRegion>
        <cx:plotSurface>
          <cx:spPr>
            <a:ln>
              <a:noFill/>
            </a:ln>
          </cx:spPr>
        </cx:plotSurface>
        <cx:series layoutId="boxWhisker" uniqueId="{72CFDBAA-665A-46EE-91EC-A61B73835CF1}">
          <cx:tx>
            <cx:txData>
              <cx:f/>
              <cx:v>No Arrhythmia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211BC0B6-0175-49C4-BD99-CF0743DB5DCF}">
          <cx:tx>
            <cx:txData>
              <cx:f/>
              <cx:v>Arrhythmia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title>
          <cx:tx>
            <cx:txData>
              <cx:v>RMSSD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6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RMSSD</a:t>
              </a:r>
            </a:p>
          </cx:txPr>
        </cx:title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/>
          </a:pPr>
          <a:endParaRPr lang="en-GB" sz="12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3812C-F54F-404F-92F1-60F12FAAA79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E094D9-EC4B-7543-976D-D8A54C8F2106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Sub-maximal phase</a:t>
          </a:r>
        </a:p>
      </dgm:t>
    </dgm:pt>
    <dgm:pt modelId="{09E74888-2E5C-D249-82EA-337B0374AFBF}" type="parTrans" cxnId="{7AC06D24-81A9-6343-9938-4285FFE7F939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E92290A-B3A4-5D4C-B772-DE50A9913337}" type="sibTrans" cxnId="{7AC06D24-81A9-6343-9938-4285FFE7F939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BB62E53-F7FC-8640-911D-BC4265CF0107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Strenuous phase</a:t>
          </a:r>
        </a:p>
      </dgm:t>
    </dgm:pt>
    <dgm:pt modelId="{1A3DA868-D91A-1D40-ACD6-15457D947FF2}" type="parTrans" cxnId="{45E9C162-2F23-7A4B-B00D-BE5D14FBDAB7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EED43C-16ED-7B4D-B9AF-8E2BDEA880DC}" type="sibTrans" cxnId="{45E9C162-2F23-7A4B-B00D-BE5D14FBDAB7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69B804E-1BDA-9541-966D-2DC0B3783F98}">
      <dgm:prSet/>
      <dgm:spPr/>
      <dgm:t>
        <a:bodyPr/>
        <a:lstStyle/>
        <a:p>
          <a:r>
            <a:rPr lang="en-GB" dirty="0">
              <a:solidFill>
                <a:schemeClr val="bg1">
                  <a:lumMod val="95000"/>
                </a:schemeClr>
              </a:solidFill>
            </a:rPr>
            <a:t>5% incline for 2 minutes at walk (1.8m/s), </a:t>
          </a:r>
        </a:p>
      </dgm:t>
    </dgm:pt>
    <dgm:pt modelId="{F0955A99-F35B-D148-AC6F-0490F98C0DEE}" type="parTrans" cxnId="{BA6A5B11-5B18-5743-9F78-B71AEA969BC1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0219F03-B8AD-344D-8B4A-96AAAC49540E}" type="sibTrans" cxnId="{BA6A5B11-5B18-5743-9F78-B71AEA969BC1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0C8CA3B-7AA2-DE43-8520-9162F6B60FC0}">
      <dgm:prSet/>
      <dgm:spPr/>
      <dgm:t>
        <a:bodyPr/>
        <a:lstStyle/>
        <a:p>
          <a:r>
            <a:rPr lang="en-GB" dirty="0">
              <a:solidFill>
                <a:schemeClr val="bg1">
                  <a:lumMod val="95000"/>
                </a:schemeClr>
              </a:solidFill>
            </a:rPr>
            <a:t>1 min at each of 6, 8 and 10 m/s on a 10% incline</a:t>
          </a:r>
        </a:p>
      </dgm:t>
    </dgm:pt>
    <dgm:pt modelId="{AEB42464-89D3-2E4D-A89E-6856908A835E}" type="parTrans" cxnId="{AF752660-6641-7A48-94DF-B4B40CEB6A4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A51D64E-7C87-5A46-9D40-1771AE9DFA97}" type="sibTrans" cxnId="{AF752660-6641-7A48-94DF-B4B40CEB6A4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C3D3A6C-DF3F-AC46-BA24-AD9BC964AD49}">
      <dgm:prSet/>
      <dgm:spPr/>
      <dgm:t>
        <a:bodyPr/>
        <a:lstStyle/>
        <a:p>
          <a:r>
            <a:rPr lang="en-GB" dirty="0">
              <a:solidFill>
                <a:schemeClr val="bg1">
                  <a:lumMod val="95000"/>
                </a:schemeClr>
              </a:solidFill>
            </a:rPr>
            <a:t>Further increments of 1 m/s at 1 min intervals. </a:t>
          </a:r>
        </a:p>
      </dgm:t>
    </dgm:pt>
    <dgm:pt modelId="{DB8C527C-02FA-FE47-B2E5-888A73AB325D}" type="parTrans" cxnId="{5036F05B-A515-8343-908C-1248C5F3EB76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E75AE34-ADAC-6343-AE1F-79723EDAACE2}" type="sibTrans" cxnId="{5036F05B-A515-8343-908C-1248C5F3EB76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3BDA83C-4142-0149-B455-4515AB63D3C3}">
      <dgm:prSet/>
      <dgm:spPr/>
      <dgm:t>
        <a:bodyPr/>
        <a:lstStyle/>
        <a:p>
          <a:r>
            <a:rPr lang="en-GB" dirty="0">
              <a:solidFill>
                <a:schemeClr val="bg1">
                  <a:lumMod val="95000"/>
                </a:schemeClr>
              </a:solidFill>
            </a:rPr>
            <a:t>4 minutes at trot (3.5m/s)</a:t>
          </a:r>
        </a:p>
      </dgm:t>
    </dgm:pt>
    <dgm:pt modelId="{5361C07E-8604-AB4E-80B3-4AD6AA2A16F8}" type="parTrans" cxnId="{FB6ACD55-213E-9E43-A0B0-67198C31D02D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EF88207-B199-FA43-A097-2AF3372EC166}" type="sibTrans" cxnId="{FB6ACD55-213E-9E43-A0B0-67198C31D02D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B8951B5-A266-F04A-A594-8BC6C1E191D4}">
      <dgm:prSet/>
      <dgm:spPr/>
      <dgm:t>
        <a:bodyPr/>
        <a:lstStyle/>
        <a:p>
          <a:r>
            <a:rPr lang="en-GB" dirty="0">
              <a:solidFill>
                <a:schemeClr val="bg1">
                  <a:lumMod val="95000"/>
                </a:schemeClr>
              </a:solidFill>
            </a:rPr>
            <a:t>1 minute at canter (6 or 7 m/s).</a:t>
          </a:r>
        </a:p>
      </dgm:t>
    </dgm:pt>
    <dgm:pt modelId="{BC3BFCFB-3FA1-1C4D-927E-C65AF42955B8}" type="parTrans" cxnId="{85F99572-5B98-6049-B6AB-0DFD08DCFEC4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F65D221-935C-0F4B-8952-74D6A9751F61}" type="sibTrans" cxnId="{85F99572-5B98-6049-B6AB-0DFD08DCFEC4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18DEE21-42E6-B042-AF4F-D0B6CB992D4C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Recovery</a:t>
          </a:r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dirty="0">
              <a:solidFill>
                <a:schemeClr val="bg1"/>
              </a:solidFill>
            </a:rPr>
            <a:t>phase</a:t>
          </a:r>
        </a:p>
      </dgm:t>
    </dgm:pt>
    <dgm:pt modelId="{3F09188B-A140-AE4D-A2B3-88FB0D20F34E}" type="sibTrans" cxnId="{4E3FF17A-23CA-3245-8EA4-CF8D87E5575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63B08B8-F461-D448-B69F-B3CE5019D69B}" type="parTrans" cxnId="{4E3FF17A-23CA-3245-8EA4-CF8D87E55753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9238A3B-E346-9D44-9396-2320A8FF93BC}">
      <dgm:prSet/>
      <dgm:spPr/>
      <dgm:t>
        <a:bodyPr/>
        <a:lstStyle/>
        <a:p>
          <a:r>
            <a:rPr lang="en-GB" dirty="0">
              <a:solidFill>
                <a:schemeClr val="bg1">
                  <a:lumMod val="95000"/>
                </a:schemeClr>
              </a:solidFill>
            </a:rPr>
            <a:t>Horses were walked on the treadmill on a 0% incline for 5 minutes </a:t>
          </a:r>
        </a:p>
      </dgm:t>
    </dgm:pt>
    <dgm:pt modelId="{0F4F8C46-4317-3746-B1C9-C9D83628C747}" type="sibTrans" cxnId="{2DF409D7-58E6-DE4A-AC7A-C03495D838BE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B233CA7-CDA0-1B48-ACE3-ECD208A5641B}" type="parTrans" cxnId="{2DF409D7-58E6-DE4A-AC7A-C03495D838BE}">
      <dgm:prSet/>
      <dgm:spPr/>
      <dgm:t>
        <a:bodyPr/>
        <a:lstStyle/>
        <a:p>
          <a:endParaRPr lang="en-GB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CDDBE35-DAE9-B446-8638-550D445ACAAD}" type="pres">
      <dgm:prSet presAssocID="{0F53812C-F54F-404F-92F1-60F12FAAA796}" presName="outerComposite" presStyleCnt="0">
        <dgm:presLayoutVars>
          <dgm:chMax val="5"/>
          <dgm:dir/>
          <dgm:resizeHandles val="exact"/>
        </dgm:presLayoutVars>
      </dgm:prSet>
      <dgm:spPr/>
    </dgm:pt>
    <dgm:pt modelId="{A732CDD0-9337-B846-A302-2EDD556E58FA}" type="pres">
      <dgm:prSet presAssocID="{0F53812C-F54F-404F-92F1-60F12FAAA796}" presName="dummyMaxCanvas" presStyleCnt="0">
        <dgm:presLayoutVars/>
      </dgm:prSet>
      <dgm:spPr/>
    </dgm:pt>
    <dgm:pt modelId="{7E6B6185-9A4B-1F41-99EA-0216DAA442FB}" type="pres">
      <dgm:prSet presAssocID="{0F53812C-F54F-404F-92F1-60F12FAAA796}" presName="ThreeNodes_1" presStyleLbl="node1" presStyleIdx="0" presStyleCnt="3">
        <dgm:presLayoutVars>
          <dgm:bulletEnabled val="1"/>
        </dgm:presLayoutVars>
      </dgm:prSet>
      <dgm:spPr/>
    </dgm:pt>
    <dgm:pt modelId="{0AD59C30-5358-2C48-BD82-7E7E8844D967}" type="pres">
      <dgm:prSet presAssocID="{0F53812C-F54F-404F-92F1-60F12FAAA796}" presName="ThreeNodes_2" presStyleLbl="node1" presStyleIdx="1" presStyleCnt="3">
        <dgm:presLayoutVars>
          <dgm:bulletEnabled val="1"/>
        </dgm:presLayoutVars>
      </dgm:prSet>
      <dgm:spPr/>
    </dgm:pt>
    <dgm:pt modelId="{33E0DECA-4342-584A-9E5A-4C7EE32979C4}" type="pres">
      <dgm:prSet presAssocID="{0F53812C-F54F-404F-92F1-60F12FAAA796}" presName="ThreeNodes_3" presStyleLbl="node1" presStyleIdx="2" presStyleCnt="3">
        <dgm:presLayoutVars>
          <dgm:bulletEnabled val="1"/>
        </dgm:presLayoutVars>
      </dgm:prSet>
      <dgm:spPr/>
    </dgm:pt>
    <dgm:pt modelId="{4B47AD5A-0721-924F-B726-9999CCBE4896}" type="pres">
      <dgm:prSet presAssocID="{0F53812C-F54F-404F-92F1-60F12FAAA796}" presName="ThreeConn_1-2" presStyleLbl="fgAccFollowNode1" presStyleIdx="0" presStyleCnt="2">
        <dgm:presLayoutVars>
          <dgm:bulletEnabled val="1"/>
        </dgm:presLayoutVars>
      </dgm:prSet>
      <dgm:spPr/>
    </dgm:pt>
    <dgm:pt modelId="{084EEECA-2D58-5642-86ED-73935E106D02}" type="pres">
      <dgm:prSet presAssocID="{0F53812C-F54F-404F-92F1-60F12FAAA796}" presName="ThreeConn_2-3" presStyleLbl="fgAccFollowNode1" presStyleIdx="1" presStyleCnt="2">
        <dgm:presLayoutVars>
          <dgm:bulletEnabled val="1"/>
        </dgm:presLayoutVars>
      </dgm:prSet>
      <dgm:spPr/>
    </dgm:pt>
    <dgm:pt modelId="{893127E4-7828-2B49-BD83-3760B0EFCA3A}" type="pres">
      <dgm:prSet presAssocID="{0F53812C-F54F-404F-92F1-60F12FAAA796}" presName="ThreeNodes_1_text" presStyleLbl="node1" presStyleIdx="2" presStyleCnt="3">
        <dgm:presLayoutVars>
          <dgm:bulletEnabled val="1"/>
        </dgm:presLayoutVars>
      </dgm:prSet>
      <dgm:spPr/>
    </dgm:pt>
    <dgm:pt modelId="{D05FC0B3-6633-C94C-B884-BA425C8B10F0}" type="pres">
      <dgm:prSet presAssocID="{0F53812C-F54F-404F-92F1-60F12FAAA796}" presName="ThreeNodes_2_text" presStyleLbl="node1" presStyleIdx="2" presStyleCnt="3">
        <dgm:presLayoutVars>
          <dgm:bulletEnabled val="1"/>
        </dgm:presLayoutVars>
      </dgm:prSet>
      <dgm:spPr/>
    </dgm:pt>
    <dgm:pt modelId="{39B067E7-BED9-DA4A-8A85-9082B3DF772B}" type="pres">
      <dgm:prSet presAssocID="{0F53812C-F54F-404F-92F1-60F12FAAA79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6A5B11-5B18-5743-9F78-B71AEA969BC1}" srcId="{71E094D9-EC4B-7543-976D-D8A54C8F2106}" destId="{969B804E-1BDA-9541-966D-2DC0B3783F98}" srcOrd="0" destOrd="0" parTransId="{F0955A99-F35B-D148-AC6F-0490F98C0DEE}" sibTransId="{F0219F03-B8AD-344D-8B4A-96AAAC49540E}"/>
    <dgm:cxn modelId="{A681E116-028F-DC47-898A-1025079F49F7}" type="presOf" srcId="{418DEE21-42E6-B042-AF4F-D0B6CB992D4C}" destId="{33E0DECA-4342-584A-9E5A-4C7EE32979C4}" srcOrd="0" destOrd="0" presId="urn:microsoft.com/office/officeart/2005/8/layout/vProcess5"/>
    <dgm:cxn modelId="{7AC06D24-81A9-6343-9938-4285FFE7F939}" srcId="{0F53812C-F54F-404F-92F1-60F12FAAA796}" destId="{71E094D9-EC4B-7543-976D-D8A54C8F2106}" srcOrd="0" destOrd="0" parTransId="{09E74888-2E5C-D249-82EA-337B0374AFBF}" sibTransId="{CE92290A-B3A4-5D4C-B772-DE50A9913337}"/>
    <dgm:cxn modelId="{1DB11936-F3A3-1548-8490-8017B50490EA}" type="presOf" srcId="{74EED43C-16ED-7B4D-B9AF-8E2BDEA880DC}" destId="{084EEECA-2D58-5642-86ED-73935E106D02}" srcOrd="0" destOrd="0" presId="urn:microsoft.com/office/officeart/2005/8/layout/vProcess5"/>
    <dgm:cxn modelId="{7B5C9A37-2F17-5942-A40F-A20770797B47}" type="presOf" srcId="{0BB62E53-F7FC-8640-911D-BC4265CF0107}" destId="{D05FC0B3-6633-C94C-B884-BA425C8B10F0}" srcOrd="1" destOrd="0" presId="urn:microsoft.com/office/officeart/2005/8/layout/vProcess5"/>
    <dgm:cxn modelId="{58742F3B-2C75-A24E-966A-9FAC8FEA7B23}" type="presOf" srcId="{0F53812C-F54F-404F-92F1-60F12FAAA796}" destId="{5CDDBE35-DAE9-B446-8638-550D445ACAAD}" srcOrd="0" destOrd="0" presId="urn:microsoft.com/office/officeart/2005/8/layout/vProcess5"/>
    <dgm:cxn modelId="{95A3CF49-F1D3-2340-B649-5E157AD7C31B}" type="presOf" srcId="{8B8951B5-A266-F04A-A594-8BC6C1E191D4}" destId="{893127E4-7828-2B49-BD83-3760B0EFCA3A}" srcOrd="1" destOrd="3" presId="urn:microsoft.com/office/officeart/2005/8/layout/vProcess5"/>
    <dgm:cxn modelId="{9891274C-9DC6-3E4E-9375-2F2BD639576C}" type="presOf" srcId="{23BDA83C-4142-0149-B455-4515AB63D3C3}" destId="{893127E4-7828-2B49-BD83-3760B0EFCA3A}" srcOrd="1" destOrd="2" presId="urn:microsoft.com/office/officeart/2005/8/layout/vProcess5"/>
    <dgm:cxn modelId="{CF771154-09BB-3140-8F8F-5CB45AED73A5}" type="presOf" srcId="{71E094D9-EC4B-7543-976D-D8A54C8F2106}" destId="{7E6B6185-9A4B-1F41-99EA-0216DAA442FB}" srcOrd="0" destOrd="0" presId="urn:microsoft.com/office/officeart/2005/8/layout/vProcess5"/>
    <dgm:cxn modelId="{FB6ACD55-213E-9E43-A0B0-67198C31D02D}" srcId="{71E094D9-EC4B-7543-976D-D8A54C8F2106}" destId="{23BDA83C-4142-0149-B455-4515AB63D3C3}" srcOrd="1" destOrd="0" parTransId="{5361C07E-8604-AB4E-80B3-4AD6AA2A16F8}" sibTransId="{0EF88207-B199-FA43-A097-2AF3372EC166}"/>
    <dgm:cxn modelId="{5036F05B-A515-8343-908C-1248C5F3EB76}" srcId="{0BB62E53-F7FC-8640-911D-BC4265CF0107}" destId="{FC3D3A6C-DF3F-AC46-BA24-AD9BC964AD49}" srcOrd="1" destOrd="0" parTransId="{DB8C527C-02FA-FE47-B2E5-888A73AB325D}" sibTransId="{5E75AE34-ADAC-6343-AE1F-79723EDAACE2}"/>
    <dgm:cxn modelId="{9EE9C45E-3A96-E041-A001-B9AE0A5B4F44}" type="presOf" srcId="{969B804E-1BDA-9541-966D-2DC0B3783F98}" destId="{893127E4-7828-2B49-BD83-3760B0EFCA3A}" srcOrd="1" destOrd="1" presId="urn:microsoft.com/office/officeart/2005/8/layout/vProcess5"/>
    <dgm:cxn modelId="{AF752660-6641-7A48-94DF-B4B40CEB6A43}" srcId="{0BB62E53-F7FC-8640-911D-BC4265CF0107}" destId="{D0C8CA3B-7AA2-DE43-8520-9162F6B60FC0}" srcOrd="0" destOrd="0" parTransId="{AEB42464-89D3-2E4D-A89E-6856908A835E}" sibTransId="{0A51D64E-7C87-5A46-9D40-1771AE9DFA97}"/>
    <dgm:cxn modelId="{C68A0B62-81FC-2041-A53C-F81909E5FC1B}" type="presOf" srcId="{23BDA83C-4142-0149-B455-4515AB63D3C3}" destId="{7E6B6185-9A4B-1F41-99EA-0216DAA442FB}" srcOrd="0" destOrd="2" presId="urn:microsoft.com/office/officeart/2005/8/layout/vProcess5"/>
    <dgm:cxn modelId="{45E9C162-2F23-7A4B-B00D-BE5D14FBDAB7}" srcId="{0F53812C-F54F-404F-92F1-60F12FAAA796}" destId="{0BB62E53-F7FC-8640-911D-BC4265CF0107}" srcOrd="1" destOrd="0" parTransId="{1A3DA868-D91A-1D40-ACD6-15457D947FF2}" sibTransId="{74EED43C-16ED-7B4D-B9AF-8E2BDEA880DC}"/>
    <dgm:cxn modelId="{85F99572-5B98-6049-B6AB-0DFD08DCFEC4}" srcId="{71E094D9-EC4B-7543-976D-D8A54C8F2106}" destId="{8B8951B5-A266-F04A-A594-8BC6C1E191D4}" srcOrd="2" destOrd="0" parTransId="{BC3BFCFB-3FA1-1C4D-927E-C65AF42955B8}" sibTransId="{2F65D221-935C-0F4B-8952-74D6A9751F61}"/>
    <dgm:cxn modelId="{11C2A272-13E3-414E-B3F7-27AC27664D1F}" type="presOf" srcId="{D0C8CA3B-7AA2-DE43-8520-9162F6B60FC0}" destId="{D05FC0B3-6633-C94C-B884-BA425C8B10F0}" srcOrd="1" destOrd="1" presId="urn:microsoft.com/office/officeart/2005/8/layout/vProcess5"/>
    <dgm:cxn modelId="{4E3FF17A-23CA-3245-8EA4-CF8D87E55753}" srcId="{0F53812C-F54F-404F-92F1-60F12FAAA796}" destId="{418DEE21-42E6-B042-AF4F-D0B6CB992D4C}" srcOrd="2" destOrd="0" parTransId="{C63B08B8-F461-D448-B69F-B3CE5019D69B}" sibTransId="{3F09188B-A140-AE4D-A2B3-88FB0D20F34E}"/>
    <dgm:cxn modelId="{6DE13285-BA92-8249-8648-9EC0D143E756}" type="presOf" srcId="{CE92290A-B3A4-5D4C-B772-DE50A9913337}" destId="{4B47AD5A-0721-924F-B726-9999CCBE4896}" srcOrd="0" destOrd="0" presId="urn:microsoft.com/office/officeart/2005/8/layout/vProcess5"/>
    <dgm:cxn modelId="{8E04598A-7DB3-2840-882F-8A1913241891}" type="presOf" srcId="{0BB62E53-F7FC-8640-911D-BC4265CF0107}" destId="{0AD59C30-5358-2C48-BD82-7E7E8844D967}" srcOrd="0" destOrd="0" presId="urn:microsoft.com/office/officeart/2005/8/layout/vProcess5"/>
    <dgm:cxn modelId="{6EDFFF97-1FBC-724A-9782-13C9AD17A17D}" type="presOf" srcId="{FC3D3A6C-DF3F-AC46-BA24-AD9BC964AD49}" destId="{0AD59C30-5358-2C48-BD82-7E7E8844D967}" srcOrd="0" destOrd="2" presId="urn:microsoft.com/office/officeart/2005/8/layout/vProcess5"/>
    <dgm:cxn modelId="{D664489B-7979-0A42-BACF-02BEF04F2498}" type="presOf" srcId="{D0C8CA3B-7AA2-DE43-8520-9162F6B60FC0}" destId="{0AD59C30-5358-2C48-BD82-7E7E8844D967}" srcOrd="0" destOrd="1" presId="urn:microsoft.com/office/officeart/2005/8/layout/vProcess5"/>
    <dgm:cxn modelId="{399F0A9C-60A1-6F4D-988C-5B75B19A0E6A}" type="presOf" srcId="{969B804E-1BDA-9541-966D-2DC0B3783F98}" destId="{7E6B6185-9A4B-1F41-99EA-0216DAA442FB}" srcOrd="0" destOrd="1" presId="urn:microsoft.com/office/officeart/2005/8/layout/vProcess5"/>
    <dgm:cxn modelId="{B39CDBAC-FA0F-A14F-871F-2F8E97EB458B}" type="presOf" srcId="{418DEE21-42E6-B042-AF4F-D0B6CB992D4C}" destId="{39B067E7-BED9-DA4A-8A85-9082B3DF772B}" srcOrd="1" destOrd="0" presId="urn:microsoft.com/office/officeart/2005/8/layout/vProcess5"/>
    <dgm:cxn modelId="{416244AD-EDB5-7A43-B518-11422BE15682}" type="presOf" srcId="{71E094D9-EC4B-7543-976D-D8A54C8F2106}" destId="{893127E4-7828-2B49-BD83-3760B0EFCA3A}" srcOrd="1" destOrd="0" presId="urn:microsoft.com/office/officeart/2005/8/layout/vProcess5"/>
    <dgm:cxn modelId="{54F726BD-129D-A544-9E68-B19D4446C87E}" type="presOf" srcId="{FC3D3A6C-DF3F-AC46-BA24-AD9BC964AD49}" destId="{D05FC0B3-6633-C94C-B884-BA425C8B10F0}" srcOrd="1" destOrd="2" presId="urn:microsoft.com/office/officeart/2005/8/layout/vProcess5"/>
    <dgm:cxn modelId="{865495C8-7974-CF4A-8F44-B574DAE9057B}" type="presOf" srcId="{8B8951B5-A266-F04A-A594-8BC6C1E191D4}" destId="{7E6B6185-9A4B-1F41-99EA-0216DAA442FB}" srcOrd="0" destOrd="3" presId="urn:microsoft.com/office/officeart/2005/8/layout/vProcess5"/>
    <dgm:cxn modelId="{587211D6-F623-6942-9D86-1BD837D23ED7}" type="presOf" srcId="{A9238A3B-E346-9D44-9396-2320A8FF93BC}" destId="{39B067E7-BED9-DA4A-8A85-9082B3DF772B}" srcOrd="1" destOrd="1" presId="urn:microsoft.com/office/officeart/2005/8/layout/vProcess5"/>
    <dgm:cxn modelId="{2DF409D7-58E6-DE4A-AC7A-C03495D838BE}" srcId="{418DEE21-42E6-B042-AF4F-D0B6CB992D4C}" destId="{A9238A3B-E346-9D44-9396-2320A8FF93BC}" srcOrd="0" destOrd="0" parTransId="{0B233CA7-CDA0-1B48-ACE3-ECD208A5641B}" sibTransId="{0F4F8C46-4317-3746-B1C9-C9D83628C747}"/>
    <dgm:cxn modelId="{345417DE-D514-C64A-9AD4-3E1492DC114E}" type="presOf" srcId="{A9238A3B-E346-9D44-9396-2320A8FF93BC}" destId="{33E0DECA-4342-584A-9E5A-4C7EE32979C4}" srcOrd="0" destOrd="1" presId="urn:microsoft.com/office/officeart/2005/8/layout/vProcess5"/>
    <dgm:cxn modelId="{4ABC7CD7-34B5-3C47-8919-4F54E8FC274C}" type="presParOf" srcId="{5CDDBE35-DAE9-B446-8638-550D445ACAAD}" destId="{A732CDD0-9337-B846-A302-2EDD556E58FA}" srcOrd="0" destOrd="0" presId="urn:microsoft.com/office/officeart/2005/8/layout/vProcess5"/>
    <dgm:cxn modelId="{01CF6F42-D339-A549-8F62-333C1D4594C8}" type="presParOf" srcId="{5CDDBE35-DAE9-B446-8638-550D445ACAAD}" destId="{7E6B6185-9A4B-1F41-99EA-0216DAA442FB}" srcOrd="1" destOrd="0" presId="urn:microsoft.com/office/officeart/2005/8/layout/vProcess5"/>
    <dgm:cxn modelId="{D51AA657-A645-1F4B-9F46-A4E3A5B89C68}" type="presParOf" srcId="{5CDDBE35-DAE9-B446-8638-550D445ACAAD}" destId="{0AD59C30-5358-2C48-BD82-7E7E8844D967}" srcOrd="2" destOrd="0" presId="urn:microsoft.com/office/officeart/2005/8/layout/vProcess5"/>
    <dgm:cxn modelId="{CB5B4245-2138-4D47-B517-08AFC736A236}" type="presParOf" srcId="{5CDDBE35-DAE9-B446-8638-550D445ACAAD}" destId="{33E0DECA-4342-584A-9E5A-4C7EE32979C4}" srcOrd="3" destOrd="0" presId="urn:microsoft.com/office/officeart/2005/8/layout/vProcess5"/>
    <dgm:cxn modelId="{61A8B1C5-0C6F-6646-8548-2BF903C28484}" type="presParOf" srcId="{5CDDBE35-DAE9-B446-8638-550D445ACAAD}" destId="{4B47AD5A-0721-924F-B726-9999CCBE4896}" srcOrd="4" destOrd="0" presId="urn:microsoft.com/office/officeart/2005/8/layout/vProcess5"/>
    <dgm:cxn modelId="{D9A50D09-B70C-B140-9287-3A137D2DEB78}" type="presParOf" srcId="{5CDDBE35-DAE9-B446-8638-550D445ACAAD}" destId="{084EEECA-2D58-5642-86ED-73935E106D02}" srcOrd="5" destOrd="0" presId="urn:microsoft.com/office/officeart/2005/8/layout/vProcess5"/>
    <dgm:cxn modelId="{1825D2F7-000C-F14F-BC23-8DEF4E858CDF}" type="presParOf" srcId="{5CDDBE35-DAE9-B446-8638-550D445ACAAD}" destId="{893127E4-7828-2B49-BD83-3760B0EFCA3A}" srcOrd="6" destOrd="0" presId="urn:microsoft.com/office/officeart/2005/8/layout/vProcess5"/>
    <dgm:cxn modelId="{ED85E8DB-73B2-6046-AB4F-B3387D4853B1}" type="presParOf" srcId="{5CDDBE35-DAE9-B446-8638-550D445ACAAD}" destId="{D05FC0B3-6633-C94C-B884-BA425C8B10F0}" srcOrd="7" destOrd="0" presId="urn:microsoft.com/office/officeart/2005/8/layout/vProcess5"/>
    <dgm:cxn modelId="{B64E2D52-B63B-4E4F-B9D1-AEE9075B2C9E}" type="presParOf" srcId="{5CDDBE35-DAE9-B446-8638-550D445ACAAD}" destId="{39B067E7-BED9-DA4A-8A85-9082B3DF77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6185-9A4B-1F41-99EA-0216DAA442FB}">
      <dsp:nvSpPr>
        <dsp:cNvPr id="0" name=""/>
        <dsp:cNvSpPr/>
      </dsp:nvSpPr>
      <dsp:spPr>
        <a:xfrm>
          <a:off x="0" y="0"/>
          <a:ext cx="5202578" cy="1227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Sub-maximal phase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>
                  <a:lumMod val="95000"/>
                </a:schemeClr>
              </a:solidFill>
            </a:rPr>
            <a:t>5% incline for 2 minutes at walk (1.8m/s),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>
                  <a:lumMod val="95000"/>
                </a:schemeClr>
              </a:solidFill>
            </a:rPr>
            <a:t>4 minutes at trot (3.5m/s)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>
                  <a:lumMod val="95000"/>
                </a:schemeClr>
              </a:solidFill>
            </a:rPr>
            <a:t>1 minute at canter (6 or 7 m/s).</a:t>
          </a:r>
        </a:p>
      </dsp:txBody>
      <dsp:txXfrm>
        <a:off x="35941" y="35941"/>
        <a:ext cx="3878432" cy="1155225"/>
      </dsp:txXfrm>
    </dsp:sp>
    <dsp:sp modelId="{0AD59C30-5358-2C48-BD82-7E7E8844D967}">
      <dsp:nvSpPr>
        <dsp:cNvPr id="0" name=""/>
        <dsp:cNvSpPr/>
      </dsp:nvSpPr>
      <dsp:spPr>
        <a:xfrm>
          <a:off x="459050" y="1431625"/>
          <a:ext cx="5202578" cy="1227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Strenuous phase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>
                  <a:lumMod val="95000"/>
                </a:schemeClr>
              </a:solidFill>
            </a:rPr>
            <a:t>1 min at each of 6, 8 and 10 m/s on a 10% incline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>
                  <a:lumMod val="95000"/>
                </a:schemeClr>
              </a:solidFill>
            </a:rPr>
            <a:t>Further increments of 1 m/s at 1 min intervals. </a:t>
          </a:r>
        </a:p>
      </dsp:txBody>
      <dsp:txXfrm>
        <a:off x="494991" y="1467566"/>
        <a:ext cx="3874024" cy="1155225"/>
      </dsp:txXfrm>
    </dsp:sp>
    <dsp:sp modelId="{33E0DECA-4342-584A-9E5A-4C7EE32979C4}">
      <dsp:nvSpPr>
        <dsp:cNvPr id="0" name=""/>
        <dsp:cNvSpPr/>
      </dsp:nvSpPr>
      <dsp:spPr>
        <a:xfrm>
          <a:off x="918101" y="2863251"/>
          <a:ext cx="5202578" cy="1227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Recovery</a:t>
          </a:r>
          <a:r>
            <a:rPr lang="en-GB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kern="1200" dirty="0">
              <a:solidFill>
                <a:schemeClr val="bg1"/>
              </a:solidFill>
            </a:rPr>
            <a:t>phase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>
                  <a:lumMod val="95000"/>
                </a:schemeClr>
              </a:solidFill>
            </a:rPr>
            <a:t>Horses were walked on the treadmill on a 0% incline for 5 minutes </a:t>
          </a:r>
        </a:p>
      </dsp:txBody>
      <dsp:txXfrm>
        <a:off x="954042" y="2899192"/>
        <a:ext cx="3874024" cy="1155225"/>
      </dsp:txXfrm>
    </dsp:sp>
    <dsp:sp modelId="{4B47AD5A-0721-924F-B726-9999CCBE4896}">
      <dsp:nvSpPr>
        <dsp:cNvPr id="0" name=""/>
        <dsp:cNvSpPr/>
      </dsp:nvSpPr>
      <dsp:spPr>
        <a:xfrm>
          <a:off x="4404957" y="930556"/>
          <a:ext cx="797620" cy="79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584421" y="930556"/>
        <a:ext cx="438692" cy="600209"/>
      </dsp:txXfrm>
    </dsp:sp>
    <dsp:sp modelId="{084EEECA-2D58-5642-86ED-73935E106D02}">
      <dsp:nvSpPr>
        <dsp:cNvPr id="0" name=""/>
        <dsp:cNvSpPr/>
      </dsp:nvSpPr>
      <dsp:spPr>
        <a:xfrm>
          <a:off x="4864008" y="2354001"/>
          <a:ext cx="797620" cy="79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043472" y="2354001"/>
        <a:ext cx="438692" cy="600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8E1832-FF25-43DC-884D-69B6E3358CAD}" type="datetime1">
              <a:rPr lang="en-GB" smtClean="0"/>
              <a:t>30/11/2021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3C073F-2800-4D2C-A564-B02824BCD852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569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999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61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738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643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3766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885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7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035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9896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74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432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3214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05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19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817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844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027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73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189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410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863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CD9CD-75D9-40DE-B8C0-1D8F0BC640E4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3AD83-5400-4DA0-B7B8-562C25C4A357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1AA251-0356-4B2B-B50D-7236A6F2F721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C9671-242E-4EDE-AEEB-B12A46AA2B1B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956621-DB3C-4360-B989-117D12D1F110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526C8-D018-4AAF-9234-9C4F7C84760D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3CE1D-A069-4701-B044-87873AF56ED0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471336A-FE1B-428E-908D-6D3A425E9B9E}" type="datetime1">
              <a:rPr lang="en-GB" noProof="0" smtClean="0"/>
              <a:t>30/11/2021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14/relationships/chartEx" Target="../charts/chartEx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14/relationships/chartEx" Target="../charts/chartEx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655" y="1764110"/>
            <a:ext cx="4098175" cy="3177380"/>
          </a:xfrm>
        </p:spPr>
        <p:txBody>
          <a:bodyPr rtlCol="0">
            <a:noAutofit/>
          </a:bodyPr>
          <a:lstStyle/>
          <a:p>
            <a:r>
              <a:rPr lang="en-GB" sz="2400" dirty="0"/>
              <a:t>Heart rate variability and arrhythmias in Thoroughbred racehorses undergoing treadmill exercise and recovery.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656" y="5093890"/>
            <a:ext cx="4098175" cy="8612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GB" dirty="0"/>
              <a:t>William Sage</a:t>
            </a:r>
          </a:p>
          <a:p>
            <a:pPr rtl="0"/>
            <a:r>
              <a:rPr lang="en-GB" sz="1500" dirty="0"/>
              <a:t>contributors: Kate Allen, Melanie Hezzell and Anna Hammond</a:t>
            </a: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52D74C7-7380-3147-8C26-DF808C65C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6118548"/>
            <a:ext cx="1301057" cy="550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81E99-4F71-1343-9016-E73CBD84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13" y="6107510"/>
            <a:ext cx="1849423" cy="5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F775-9830-2A43-99DA-B7B3C5FB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Arrhythmia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4BCF-6D05-014D-AFE3-14A80EFD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136" y="1844824"/>
            <a:ext cx="9781728" cy="4768553"/>
          </a:xfrm>
        </p:spPr>
        <p:txBody>
          <a:bodyPr>
            <a:normAutofit/>
          </a:bodyPr>
          <a:lstStyle/>
          <a:p>
            <a:pPr lvl="1"/>
            <a:r>
              <a:rPr lang="en-GB" sz="2400" dirty="0"/>
              <a:t>Arrhythmias were recorded separately during submaximal exercise, strenuous exercise and recovery </a:t>
            </a:r>
          </a:p>
          <a:p>
            <a:pPr lvl="1"/>
            <a:r>
              <a:rPr lang="en-GB" sz="2400" dirty="0"/>
              <a:t>Horses were categorised into two groups, either with or without arrhythmia </a:t>
            </a:r>
          </a:p>
          <a:p>
            <a:pPr lvl="1"/>
            <a:r>
              <a:rPr lang="en-GB" sz="2400" dirty="0"/>
              <a:t>Horses were assigned to the arrhythmia groups if they had any occurrence of non-sinus rhythm, including:</a:t>
            </a:r>
          </a:p>
          <a:p>
            <a:pPr lvl="3"/>
            <a:r>
              <a:rPr lang="en-GB" sz="2400" dirty="0"/>
              <a:t>supraventricular or ventricular premature depolarisations </a:t>
            </a:r>
          </a:p>
          <a:p>
            <a:pPr lvl="3"/>
            <a:r>
              <a:rPr lang="en-GB" sz="2400" dirty="0"/>
              <a:t>sinus arrhythmia</a:t>
            </a:r>
          </a:p>
          <a:p>
            <a:pPr lvl="3"/>
            <a:r>
              <a:rPr lang="en-GB" sz="2400" dirty="0"/>
              <a:t>atrioventricular block</a:t>
            </a:r>
          </a:p>
          <a:p>
            <a:pPr lvl="3"/>
            <a:r>
              <a:rPr lang="en-GB" sz="2400" dirty="0"/>
              <a:t>paroxysmal atrial fibrillation.</a:t>
            </a:r>
          </a:p>
          <a:p>
            <a:pPr lvl="1"/>
            <a:r>
              <a:rPr lang="en-GB" sz="2400" dirty="0"/>
              <a:t>An 8% cut-off was applied to determine truly premature events, along with visual operator assessment</a:t>
            </a:r>
          </a:p>
        </p:txBody>
      </p:sp>
    </p:spTree>
    <p:extLst>
      <p:ext uri="{BB962C8B-B14F-4D97-AF65-F5344CB8AC3E}">
        <p14:creationId xmlns:p14="http://schemas.microsoft.com/office/powerpoint/2010/main" val="329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48CB-27AB-884A-8E14-93B5CA8F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Arrhythmia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4BFBA-41FE-7E44-9905-26CA2C4B1264}"/>
              </a:ext>
            </a:extLst>
          </p:cNvPr>
          <p:cNvSpPr txBox="1"/>
          <p:nvPr/>
        </p:nvSpPr>
        <p:spPr>
          <a:xfrm>
            <a:off x="8760296" y="1638987"/>
            <a:ext cx="3312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SVPD couplet followed by isolated VPD in  recovery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183E519-19C8-3042-BC7D-96806231A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638987"/>
            <a:ext cx="7976293" cy="49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BC62-C336-7E49-9CF4-220E3209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HRV analysis</a:t>
            </a:r>
          </a:p>
        </p:txBody>
      </p:sp>
      <p:sp>
        <p:nvSpPr>
          <p:cNvPr id="13" name="Line Callout 2 (No Border) 12">
            <a:extLst>
              <a:ext uri="{FF2B5EF4-FFF2-40B4-BE49-F238E27FC236}">
                <a16:creationId xmlns:a16="http://schemas.microsoft.com/office/drawing/2014/main" id="{5CDA8E34-85E5-1A41-929C-AC93A2DDD5D6}"/>
              </a:ext>
            </a:extLst>
          </p:cNvPr>
          <p:cNvSpPr/>
          <p:nvPr/>
        </p:nvSpPr>
        <p:spPr>
          <a:xfrm>
            <a:off x="407369" y="2331355"/>
            <a:ext cx="3841410" cy="1385677"/>
          </a:xfrm>
          <a:prstGeom prst="callout2">
            <a:avLst>
              <a:gd name="adj1" fmla="val 21424"/>
              <a:gd name="adj2" fmla="val 103068"/>
              <a:gd name="adj3" fmla="val 21423"/>
              <a:gd name="adj4" fmla="val 208992"/>
              <a:gd name="adj5" fmla="val 134035"/>
              <a:gd name="adj6" fmla="val 2089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1F31CE-5CC9-8445-84BD-46D50DEFA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18" y="1668573"/>
            <a:ext cx="1619672" cy="132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Kubios: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189C91-F905-7B4A-A8A2-E3C33A7D499B}"/>
              </a:ext>
            </a:extLst>
          </p:cNvPr>
          <p:cNvGrpSpPr/>
          <p:nvPr/>
        </p:nvGrpSpPr>
        <p:grpSpPr>
          <a:xfrm>
            <a:off x="3559733" y="1424783"/>
            <a:ext cx="3967761" cy="5541462"/>
            <a:chOff x="3559733" y="1424783"/>
            <a:chExt cx="3967761" cy="55414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72659F-9CCA-124B-B358-2D8C66BB8487}"/>
                </a:ext>
              </a:extLst>
            </p:cNvPr>
            <p:cNvGrpSpPr/>
            <p:nvPr/>
          </p:nvGrpSpPr>
          <p:grpSpPr>
            <a:xfrm>
              <a:off x="3559733" y="1424783"/>
              <a:ext cx="3967761" cy="5541462"/>
              <a:chOff x="8425243" y="1424783"/>
              <a:chExt cx="3600400" cy="509502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984F726-2705-2C4D-A4BB-A842E9E2C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5243" y="1424783"/>
                <a:ext cx="3600400" cy="5095020"/>
              </a:xfrm>
              <a:prstGeom prst="rect">
                <a:avLst/>
              </a:prstGeom>
              <a:ln w="57150"/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83188B-0C24-9248-8902-2A3E02B8A7DC}"/>
                  </a:ext>
                </a:extLst>
              </p:cNvPr>
              <p:cNvSpPr/>
              <p:nvPr/>
            </p:nvSpPr>
            <p:spPr>
              <a:xfrm>
                <a:off x="10920536" y="1628800"/>
                <a:ext cx="936104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8" name="Right Bracket 27">
              <a:extLst>
                <a:ext uri="{FF2B5EF4-FFF2-40B4-BE49-F238E27FC236}">
                  <a16:creationId xmlns:a16="http://schemas.microsoft.com/office/drawing/2014/main" id="{E39E1391-642D-BD4C-A41B-AC03E3F594EA}"/>
                </a:ext>
              </a:extLst>
            </p:cNvPr>
            <p:cNvSpPr/>
            <p:nvPr/>
          </p:nvSpPr>
          <p:spPr>
            <a:xfrm>
              <a:off x="5087888" y="5300194"/>
              <a:ext cx="216024" cy="1081134"/>
            </a:xfrm>
            <a:prstGeom prst="righ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Bracket 29">
              <a:extLst>
                <a:ext uri="{FF2B5EF4-FFF2-40B4-BE49-F238E27FC236}">
                  <a16:creationId xmlns:a16="http://schemas.microsoft.com/office/drawing/2014/main" id="{5DE6F0B3-BA21-2841-8724-076CD7BBF290}"/>
                </a:ext>
              </a:extLst>
            </p:cNvPr>
            <p:cNvSpPr/>
            <p:nvPr/>
          </p:nvSpPr>
          <p:spPr>
            <a:xfrm>
              <a:off x="6280463" y="4372889"/>
              <a:ext cx="216024" cy="780923"/>
            </a:xfrm>
            <a:prstGeom prst="righ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Left Bracket 30">
              <a:extLst>
                <a:ext uri="{FF2B5EF4-FFF2-40B4-BE49-F238E27FC236}">
                  <a16:creationId xmlns:a16="http://schemas.microsoft.com/office/drawing/2014/main" id="{F7845094-65EF-114F-ACBE-611BC4475C5F}"/>
                </a:ext>
              </a:extLst>
            </p:cNvPr>
            <p:cNvSpPr/>
            <p:nvPr/>
          </p:nvSpPr>
          <p:spPr>
            <a:xfrm>
              <a:off x="3791744" y="4329030"/>
              <a:ext cx="144016" cy="86864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AC727352-8A9B-3D47-B223-A07F39BEBE5B}"/>
              </a:ext>
            </a:extLst>
          </p:cNvPr>
          <p:cNvSpPr/>
          <p:nvPr/>
        </p:nvSpPr>
        <p:spPr>
          <a:xfrm>
            <a:off x="2710366" y="2801907"/>
            <a:ext cx="437258" cy="303885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4A72DED0-3FD9-1D4F-BA2A-A16B3DF20026}"/>
              </a:ext>
            </a:extLst>
          </p:cNvPr>
          <p:cNvSpPr/>
          <p:nvPr/>
        </p:nvSpPr>
        <p:spPr>
          <a:xfrm>
            <a:off x="7759504" y="1724994"/>
            <a:ext cx="296919" cy="264789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D4D420-2CF6-E74A-93A4-C3A4DE9377C5}"/>
              </a:ext>
            </a:extLst>
          </p:cNvPr>
          <p:cNvCxnSpPr>
            <a:cxnSpLocks/>
            <a:stCxn id="30" idx="2"/>
            <a:endCxn id="41" idx="1"/>
          </p:cNvCxnSpPr>
          <p:nvPr/>
        </p:nvCxnSpPr>
        <p:spPr>
          <a:xfrm flipV="1">
            <a:off x="6496487" y="3048942"/>
            <a:ext cx="1263017" cy="1714409"/>
          </a:xfrm>
          <a:prstGeom prst="line">
            <a:avLst/>
          </a:prstGeom>
          <a:ln w="28575">
            <a:solidFill>
              <a:schemeClr val="accent1">
                <a:alpha val="59167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86AE13-6AB4-A340-AA3A-3A8B7A3E50B0}"/>
              </a:ext>
            </a:extLst>
          </p:cNvPr>
          <p:cNvCxnSpPr>
            <a:cxnSpLocks/>
            <a:stCxn id="31" idx="1"/>
            <a:endCxn id="39" idx="2"/>
          </p:cNvCxnSpPr>
          <p:nvPr/>
        </p:nvCxnSpPr>
        <p:spPr>
          <a:xfrm flipH="1" flipV="1">
            <a:off x="3147624" y="4321334"/>
            <a:ext cx="644120" cy="442016"/>
          </a:xfrm>
          <a:prstGeom prst="line">
            <a:avLst/>
          </a:prstGeom>
          <a:ln w="28575">
            <a:solidFill>
              <a:schemeClr val="accent1">
                <a:alpha val="59167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0B0321E-5849-D546-A3CC-8ECA343D0D29}"/>
              </a:ext>
            </a:extLst>
          </p:cNvPr>
          <p:cNvCxnSpPr>
            <a:cxnSpLocks/>
            <a:stCxn id="28" idx="2"/>
            <a:endCxn id="60" idx="1"/>
          </p:cNvCxnSpPr>
          <p:nvPr/>
        </p:nvCxnSpPr>
        <p:spPr>
          <a:xfrm flipV="1">
            <a:off x="5303912" y="5489062"/>
            <a:ext cx="3880803" cy="351699"/>
          </a:xfrm>
          <a:prstGeom prst="line">
            <a:avLst/>
          </a:prstGeom>
          <a:ln w="28575">
            <a:solidFill>
              <a:schemeClr val="accent1">
                <a:alpha val="59167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1C700108-0059-C04E-A861-8E60705FF3F5}"/>
              </a:ext>
            </a:extLst>
          </p:cNvPr>
          <p:cNvSpPr/>
          <p:nvPr/>
        </p:nvSpPr>
        <p:spPr>
          <a:xfrm>
            <a:off x="9184715" y="4217440"/>
            <a:ext cx="296919" cy="254324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222C62-520A-1F4E-AE55-078218FE147A}"/>
              </a:ext>
            </a:extLst>
          </p:cNvPr>
          <p:cNvGrpSpPr/>
          <p:nvPr/>
        </p:nvGrpSpPr>
        <p:grpSpPr>
          <a:xfrm>
            <a:off x="190931" y="2833440"/>
            <a:ext cx="2671822" cy="2939004"/>
            <a:chOff x="190931" y="2833440"/>
            <a:chExt cx="2671822" cy="2939004"/>
          </a:xfrm>
        </p:grpSpPr>
        <p:pic>
          <p:nvPicPr>
            <p:cNvPr id="17" name="Picture 16" descr="Table&#10;&#10;Description automatically generated">
              <a:extLst>
                <a:ext uri="{FF2B5EF4-FFF2-40B4-BE49-F238E27FC236}">
                  <a16:creationId xmlns:a16="http://schemas.microsoft.com/office/drawing/2014/main" id="{0A442498-7D34-8242-AD7A-A2ACCBB6B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931" y="2833440"/>
              <a:ext cx="2671822" cy="2939004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0A53CAF-994C-0C4F-A0AD-CE35786E6601}"/>
                </a:ext>
              </a:extLst>
            </p:cNvPr>
            <p:cNvSpPr/>
            <p:nvPr/>
          </p:nvSpPr>
          <p:spPr>
            <a:xfrm>
              <a:off x="200011" y="4281882"/>
              <a:ext cx="2640276" cy="37125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F587C64-3F7D-174D-9665-7DFD5B6289F0}"/>
              </a:ext>
            </a:extLst>
          </p:cNvPr>
          <p:cNvGrpSpPr/>
          <p:nvPr/>
        </p:nvGrpSpPr>
        <p:grpSpPr>
          <a:xfrm>
            <a:off x="7896200" y="1738638"/>
            <a:ext cx="3600399" cy="2456876"/>
            <a:chOff x="7896200" y="1738638"/>
            <a:chExt cx="3600399" cy="2456876"/>
          </a:xfrm>
        </p:grpSpPr>
        <p:pic>
          <p:nvPicPr>
            <p:cNvPr id="19" name="Picture 18" descr="Table&#10;&#10;Description automatically generated">
              <a:extLst>
                <a:ext uri="{FF2B5EF4-FFF2-40B4-BE49-F238E27FC236}">
                  <a16:creationId xmlns:a16="http://schemas.microsoft.com/office/drawing/2014/main" id="{107C3DFB-BB96-1841-96AD-BAF16FFEC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6200" y="1738638"/>
              <a:ext cx="3600399" cy="2456876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A393E4E-BFBA-414D-B1B3-6CEAD2806384}"/>
                </a:ext>
              </a:extLst>
            </p:cNvPr>
            <p:cNvSpPr/>
            <p:nvPr/>
          </p:nvSpPr>
          <p:spPr>
            <a:xfrm>
              <a:off x="8056424" y="3741315"/>
              <a:ext cx="2175813" cy="150105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58C6E50-05F5-C949-A10E-7E9E029CDCEE}"/>
                </a:ext>
              </a:extLst>
            </p:cNvPr>
            <p:cNvSpPr/>
            <p:nvPr/>
          </p:nvSpPr>
          <p:spPr>
            <a:xfrm>
              <a:off x="8055982" y="2967076"/>
              <a:ext cx="3368610" cy="149609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B1646E5-E59E-8745-8B83-7DD344551CD4}"/>
              </a:ext>
            </a:extLst>
          </p:cNvPr>
          <p:cNvGrpSpPr/>
          <p:nvPr/>
        </p:nvGrpSpPr>
        <p:grpSpPr>
          <a:xfrm>
            <a:off x="9263883" y="4281882"/>
            <a:ext cx="2728089" cy="2456876"/>
            <a:chOff x="9263883" y="4281882"/>
            <a:chExt cx="2728089" cy="2456876"/>
          </a:xfrm>
        </p:grpSpPr>
        <p:pic>
          <p:nvPicPr>
            <p:cNvPr id="21" name="Picture 20" descr="Table&#10;&#10;Description automatically generated">
              <a:extLst>
                <a:ext uri="{FF2B5EF4-FFF2-40B4-BE49-F238E27FC236}">
                  <a16:creationId xmlns:a16="http://schemas.microsoft.com/office/drawing/2014/main" id="{A0D68946-25DB-384C-8381-2FBBEA48D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883" y="4281882"/>
              <a:ext cx="2728089" cy="2456876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88BD858-42F8-FD4E-83AB-56536FED80D8}"/>
                </a:ext>
              </a:extLst>
            </p:cNvPr>
            <p:cNvSpPr/>
            <p:nvPr/>
          </p:nvSpPr>
          <p:spPr>
            <a:xfrm>
              <a:off x="9330190" y="6382655"/>
              <a:ext cx="2595474" cy="144016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3C5983-BD89-4545-8942-E06EC338E335}"/>
                </a:ext>
              </a:extLst>
            </p:cNvPr>
            <p:cNvSpPr/>
            <p:nvPr/>
          </p:nvSpPr>
          <p:spPr>
            <a:xfrm>
              <a:off x="9330190" y="5115581"/>
              <a:ext cx="2595474" cy="21602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67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A390-5161-EA49-ADC0-9483863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A510-27A0-F94A-ABC9-4E0200CED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data were analysed using IBM SPSS </a:t>
            </a:r>
          </a:p>
          <a:p>
            <a:r>
              <a:rPr lang="en-GB" dirty="0"/>
              <a:t>Distribution and variance of the HRV measures were tested for normality using Kolmogorov-Smirnov tests and visual inspection of histograms </a:t>
            </a:r>
          </a:p>
          <a:p>
            <a:r>
              <a:rPr lang="en-GB" dirty="0"/>
              <a:t>Univariate linear regressions were constructed to assess associations between each HRV measure and the clinical variables </a:t>
            </a:r>
          </a:p>
          <a:p>
            <a:r>
              <a:rPr lang="en-GB" dirty="0"/>
              <a:t>Variables associated at the 20% level were then entered into a backwards, stepwise multivariable linear regression model</a:t>
            </a:r>
          </a:p>
          <a:p>
            <a:r>
              <a:rPr lang="en-GB" dirty="0"/>
              <a:t>The residuals were inspected visually to assess for normality and the variables were transformed appropriately when required</a:t>
            </a:r>
          </a:p>
          <a:p>
            <a:r>
              <a:rPr lang="en-GB" dirty="0"/>
              <a:t>Significance was set at P&lt;.05</a:t>
            </a:r>
          </a:p>
        </p:txBody>
      </p:sp>
    </p:spTree>
    <p:extLst>
      <p:ext uri="{BB962C8B-B14F-4D97-AF65-F5344CB8AC3E}">
        <p14:creationId xmlns:p14="http://schemas.microsoft.com/office/powerpoint/2010/main" val="22258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6DC8-42A1-3C4F-A215-9C9D50F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EFAFDE-479B-EB46-A847-73A0C03E8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69151"/>
              </p:ext>
            </p:extLst>
          </p:nvPr>
        </p:nvGraphicFramePr>
        <p:xfrm>
          <a:off x="479376" y="1844824"/>
          <a:ext cx="11521280" cy="460850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388638095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456620185"/>
                    </a:ext>
                  </a:extLst>
                </a:gridCol>
              </a:tblGrid>
              <a:tr h="776341">
                <a:tc>
                  <a:txBody>
                    <a:bodyPr/>
                    <a:lstStyle/>
                    <a:p>
                      <a:r>
                        <a:rPr lang="en-GB" sz="1600" u="sng" dirty="0">
                          <a:effectLst/>
                        </a:rPr>
                        <a:t>Variable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effectLst/>
                        </a:rPr>
                        <a:t>Frequency</a:t>
                      </a:r>
                      <a:endParaRPr lang="en-GB" sz="1600" dirty="0">
                        <a:effectLst/>
                      </a:endParaRPr>
                    </a:p>
                    <a:p>
                      <a:pPr algn="ctr"/>
                      <a:r>
                        <a:rPr lang="en-GB" sz="1600" dirty="0">
                          <a:effectLst/>
                        </a:rPr>
                        <a:t>(Yes / No / missing data)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620934142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Lameness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effectLst/>
                        </a:rPr>
                        <a:t>62 / 47 / 71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614851818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Upper airway obstruction (URTO)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effectLst/>
                        </a:rPr>
                        <a:t>128 / 51/ 1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4148993191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Lower airway inflammation 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effectLst/>
                        </a:rPr>
                        <a:t>74 / 40 / 66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2036142479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Gastric ulceration (EGUS)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effectLst/>
                        </a:rPr>
                        <a:t>58 / 26 / 96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2271706095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High-speed exercise test (HSET)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effectLst/>
                        </a:rPr>
                        <a:t>12 / 168 / 0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548843642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Arrhythmia during submaximal exercise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10 / 166 / 4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2893950293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Arrhythmia during strenuous exercise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71 / 109 / 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2538933716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Arrhythmia during recovery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</a:rPr>
                        <a:t>131 / 49 / 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686036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9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E45B0992-FB1B-154B-84BC-0F3F2810E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497704"/>
              </p:ext>
            </p:extLst>
          </p:nvPr>
        </p:nvGraphicFramePr>
        <p:xfrm>
          <a:off x="325486" y="1972824"/>
          <a:ext cx="5770515" cy="446261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35295">
                  <a:extLst>
                    <a:ext uri="{9D8B030D-6E8A-4147-A177-3AD203B41FA5}">
                      <a16:colId xmlns:a16="http://schemas.microsoft.com/office/drawing/2014/main" val="3592978141"/>
                    </a:ext>
                  </a:extLst>
                </a:gridCol>
                <a:gridCol w="849962">
                  <a:extLst>
                    <a:ext uri="{9D8B030D-6E8A-4147-A177-3AD203B41FA5}">
                      <a16:colId xmlns:a16="http://schemas.microsoft.com/office/drawing/2014/main" val="763471839"/>
                    </a:ext>
                  </a:extLst>
                </a:gridCol>
                <a:gridCol w="1442629">
                  <a:extLst>
                    <a:ext uri="{9D8B030D-6E8A-4147-A177-3AD203B41FA5}">
                      <a16:colId xmlns:a16="http://schemas.microsoft.com/office/drawing/2014/main" val="2379344938"/>
                    </a:ext>
                  </a:extLst>
                </a:gridCol>
                <a:gridCol w="1442629">
                  <a:extLst>
                    <a:ext uri="{9D8B030D-6E8A-4147-A177-3AD203B41FA5}">
                      <a16:colId xmlns:a16="http://schemas.microsoft.com/office/drawing/2014/main" val="3475974737"/>
                    </a:ext>
                  </a:extLst>
                </a:gridCol>
              </a:tblGrid>
              <a:tr h="532117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u="sng" dirty="0">
                          <a:effectLst/>
                        </a:rPr>
                        <a:t>Variable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95% CI for 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P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1225553781"/>
                  </a:ext>
                </a:extLst>
              </a:tr>
              <a:tr h="532117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Lameness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-.046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-.129 to .037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.271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298913897"/>
                  </a:ext>
                </a:extLst>
              </a:tr>
              <a:tr h="532117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URTO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-.004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-.074 to .066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.906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3830165910"/>
                  </a:ext>
                </a:extLst>
              </a:tr>
              <a:tr h="532117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Lower airway inflammation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-.022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-.099 to .054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.562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3163631259"/>
                  </a:ext>
                </a:extLst>
              </a:tr>
              <a:tr h="532117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EGUS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.035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-.058 to .129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.453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295083817"/>
                  </a:ext>
                </a:extLst>
              </a:tr>
              <a:tr h="532117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HSET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.071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-.056 to .198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.273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739614833"/>
                  </a:ext>
                </a:extLst>
              </a:tr>
              <a:tr h="532117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Time in strenuous exercise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.000 to .001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.353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2017640481"/>
                  </a:ext>
                </a:extLst>
              </a:tr>
              <a:tr h="737794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strenuous exercise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.238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.183 to .293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&lt;.001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59" marR="71459" marT="0" marB="0" anchor="ctr"/>
                </a:tc>
                <a:extLst>
                  <a:ext uri="{0D108BD9-81ED-4DB2-BD59-A6C34878D82A}">
                    <a16:rowId xmlns:a16="http://schemas.microsoft.com/office/drawing/2014/main" val="36806938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0A7C46-B664-614D-A4B4-FE65781C9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01085"/>
              </p:ext>
            </p:extLst>
          </p:nvPr>
        </p:nvGraphicFramePr>
        <p:xfrm>
          <a:off x="6407696" y="1973492"/>
          <a:ext cx="5499528" cy="44279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64568">
                  <a:extLst>
                    <a:ext uri="{9D8B030D-6E8A-4147-A177-3AD203B41FA5}">
                      <a16:colId xmlns:a16="http://schemas.microsoft.com/office/drawing/2014/main" val="38817387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5063958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71327569"/>
                    </a:ext>
                  </a:extLst>
                </a:gridCol>
                <a:gridCol w="1274720">
                  <a:extLst>
                    <a:ext uri="{9D8B030D-6E8A-4147-A177-3AD203B41FA5}">
                      <a16:colId xmlns:a16="http://schemas.microsoft.com/office/drawing/2014/main" val="4080429434"/>
                    </a:ext>
                  </a:extLst>
                </a:gridCol>
              </a:tblGrid>
              <a:tr h="54232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u="sng" dirty="0">
                          <a:effectLst/>
                        </a:rPr>
                        <a:t>Variable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95% CI for 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P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2677068865"/>
                  </a:ext>
                </a:extLst>
              </a:tr>
              <a:tr h="542329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Lameness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-.043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-.119 to .033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.263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4047053675"/>
                  </a:ext>
                </a:extLst>
              </a:tr>
              <a:tr h="542329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URTO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-.004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-.069 to .061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.907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1479057654"/>
                  </a:ext>
                </a:extLst>
              </a:tr>
              <a:tr h="542329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Lower airway inflammation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-.009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-.080 to .063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.811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2221465983"/>
                  </a:ext>
                </a:extLst>
              </a:tr>
              <a:tr h="542329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EGUS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.033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-.055 to .121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.456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3053302749"/>
                  </a:ext>
                </a:extLst>
              </a:tr>
              <a:tr h="542329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HSET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.074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-.044 to .192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.215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3608920627"/>
                  </a:ext>
                </a:extLst>
              </a:tr>
              <a:tr h="542329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Time in strenuous exercise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.000 to .001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.381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2230616064"/>
                  </a:ext>
                </a:extLst>
              </a:tr>
              <a:tr h="631683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strenuous exercise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.221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.171 to .272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&lt;.001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977" marR="72977" marT="0" marB="0" anchor="ctr"/>
                </a:tc>
                <a:extLst>
                  <a:ext uri="{0D108BD9-81ED-4DB2-BD59-A6C34878D82A}">
                    <a16:rowId xmlns:a16="http://schemas.microsoft.com/office/drawing/2014/main" val="152726244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878F18-61ED-3C4B-B950-03A120AB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Time-domain Results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698F65-5973-7D41-8810-36040C4283AD}"/>
              </a:ext>
            </a:extLst>
          </p:cNvPr>
          <p:cNvSpPr txBox="1"/>
          <p:nvPr/>
        </p:nvSpPr>
        <p:spPr>
          <a:xfrm>
            <a:off x="325486" y="1613516"/>
            <a:ext cx="5616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SDRR in strenuous exercise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97EB5-AFEF-A044-8A83-5A4C4F09A8D4}"/>
              </a:ext>
            </a:extLst>
          </p:cNvPr>
          <p:cNvSpPr txBox="1"/>
          <p:nvPr/>
        </p:nvSpPr>
        <p:spPr>
          <a:xfrm>
            <a:off x="6407698" y="1613516"/>
            <a:ext cx="4993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RMSSD in strenuous exercise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EDDF9-A69F-854B-9094-192B0A9A53CE}"/>
              </a:ext>
            </a:extLst>
          </p:cNvPr>
          <p:cNvSpPr/>
          <p:nvPr/>
        </p:nvSpPr>
        <p:spPr>
          <a:xfrm>
            <a:off x="325486" y="5682671"/>
            <a:ext cx="5770514" cy="7188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7E73F-75FE-2C48-970E-247D6F7634BD}"/>
              </a:ext>
            </a:extLst>
          </p:cNvPr>
          <p:cNvSpPr/>
          <p:nvPr/>
        </p:nvSpPr>
        <p:spPr>
          <a:xfrm>
            <a:off x="6407696" y="5733256"/>
            <a:ext cx="5499528" cy="6814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6C38-9CE6-1140-9E3E-2B224E25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Time-domain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B7F6A-CF08-754D-B2D1-946651666B5C}"/>
              </a:ext>
            </a:extLst>
          </p:cNvPr>
          <p:cNvSpPr txBox="1"/>
          <p:nvPr/>
        </p:nvSpPr>
        <p:spPr>
          <a:xfrm>
            <a:off x="459405" y="1625196"/>
            <a:ext cx="339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SDRR in recovery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69D53-1B50-794D-A36B-9E761D63921B}"/>
              </a:ext>
            </a:extLst>
          </p:cNvPr>
          <p:cNvSpPr txBox="1"/>
          <p:nvPr/>
        </p:nvSpPr>
        <p:spPr>
          <a:xfrm>
            <a:off x="6480514" y="1625196"/>
            <a:ext cx="2804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RMSSD in recovery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2DDE45-727B-C842-9850-E62928ACC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17153"/>
              </p:ext>
            </p:extLst>
          </p:nvPr>
        </p:nvGraphicFramePr>
        <p:xfrm>
          <a:off x="6480514" y="2009314"/>
          <a:ext cx="5362367" cy="45694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75609">
                  <a:extLst>
                    <a:ext uri="{9D8B030D-6E8A-4147-A177-3AD203B41FA5}">
                      <a16:colId xmlns:a16="http://schemas.microsoft.com/office/drawing/2014/main" val="1025027477"/>
                    </a:ext>
                  </a:extLst>
                </a:gridCol>
                <a:gridCol w="766052">
                  <a:extLst>
                    <a:ext uri="{9D8B030D-6E8A-4147-A177-3AD203B41FA5}">
                      <a16:colId xmlns:a16="http://schemas.microsoft.com/office/drawing/2014/main" val="1902578620"/>
                    </a:ext>
                  </a:extLst>
                </a:gridCol>
                <a:gridCol w="1209557">
                  <a:extLst>
                    <a:ext uri="{9D8B030D-6E8A-4147-A177-3AD203B41FA5}">
                      <a16:colId xmlns:a16="http://schemas.microsoft.com/office/drawing/2014/main" val="2511071507"/>
                    </a:ext>
                  </a:extLst>
                </a:gridCol>
                <a:gridCol w="1411149">
                  <a:extLst>
                    <a:ext uri="{9D8B030D-6E8A-4147-A177-3AD203B41FA5}">
                      <a16:colId xmlns:a16="http://schemas.microsoft.com/office/drawing/2014/main" val="2391152162"/>
                    </a:ext>
                  </a:extLst>
                </a:gridCol>
              </a:tblGrid>
              <a:tr h="4154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(A) </a:t>
                      </a:r>
                      <a:r>
                        <a:rPr lang="en-GB" sz="1200" u="sng" dirty="0">
                          <a:effectLst/>
                        </a:rPr>
                        <a:t>Variable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95% CI for 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P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955891269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Lameness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.063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-.102 to .229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.455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2869398657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URTO 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.080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-.065 to .224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.278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3455754996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Lower airway inflammation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-.047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-.207 to .112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.559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3736054191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EGUS 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.025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-.172 to .223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.799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1776572524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HSET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.048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-.213 to .309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.717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1557097105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Time in strenuous exercise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.002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.000 to .003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.013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273922388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recovery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.614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.500 to .729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&lt;.001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264060363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(B) </a:t>
                      </a:r>
                      <a:r>
                        <a:rPr lang="en-GB" sz="1200" b="0" u="sng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95% CI for B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93006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TE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.000 to .002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.031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3711311645"/>
                  </a:ext>
                </a:extLst>
              </a:tr>
              <a:tr h="4154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recovery 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.604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.490 to .718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&lt;.001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93" marR="55693" marT="0" marB="0" anchor="ctr"/>
                </a:tc>
                <a:extLst>
                  <a:ext uri="{0D108BD9-81ED-4DB2-BD59-A6C34878D82A}">
                    <a16:rowId xmlns:a16="http://schemas.microsoft.com/office/drawing/2014/main" val="3264096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8CCCB3-27AE-774E-BE59-6EEBFDAAE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82182"/>
              </p:ext>
            </p:extLst>
          </p:nvPr>
        </p:nvGraphicFramePr>
        <p:xfrm>
          <a:off x="464740" y="1985072"/>
          <a:ext cx="5362368" cy="45815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75609">
                  <a:extLst>
                    <a:ext uri="{9D8B030D-6E8A-4147-A177-3AD203B41FA5}">
                      <a16:colId xmlns:a16="http://schemas.microsoft.com/office/drawing/2014/main" val="3578019830"/>
                    </a:ext>
                  </a:extLst>
                </a:gridCol>
                <a:gridCol w="766053">
                  <a:extLst>
                    <a:ext uri="{9D8B030D-6E8A-4147-A177-3AD203B41FA5}">
                      <a16:colId xmlns:a16="http://schemas.microsoft.com/office/drawing/2014/main" val="968553921"/>
                    </a:ext>
                  </a:extLst>
                </a:gridCol>
                <a:gridCol w="1209557">
                  <a:extLst>
                    <a:ext uri="{9D8B030D-6E8A-4147-A177-3AD203B41FA5}">
                      <a16:colId xmlns:a16="http://schemas.microsoft.com/office/drawing/2014/main" val="3964409961"/>
                    </a:ext>
                  </a:extLst>
                </a:gridCol>
                <a:gridCol w="1411149">
                  <a:extLst>
                    <a:ext uri="{9D8B030D-6E8A-4147-A177-3AD203B41FA5}">
                      <a16:colId xmlns:a16="http://schemas.microsoft.com/office/drawing/2014/main" val="2991710074"/>
                    </a:ext>
                  </a:extLst>
                </a:gridCol>
              </a:tblGrid>
              <a:tr h="458152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(A) </a:t>
                      </a:r>
                      <a:r>
                        <a:rPr lang="en-GB" sz="1200" u="sng" dirty="0">
                          <a:effectLst/>
                        </a:rPr>
                        <a:t>Variable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95% CI for 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P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3136098816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Lameness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.058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-.093 to .209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.447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1706238071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URTO 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.090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-.042 to .222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effectLst/>
                        </a:rPr>
                        <a:t>.182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1294962319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Lower airway inflammation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-.042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-.189 to .105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effectLst/>
                        </a:rPr>
                        <a:t>.572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3466606271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EGUS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.009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-.177 to .194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effectLst/>
                        </a:rPr>
                        <a:t>.925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3747127524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HSET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effectLst/>
                        </a:rPr>
                        <a:t>.088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-.151 to .327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.469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694945074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Time in strenuous exercise 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.001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.000 to .003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.042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3969247869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recovery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effectLst/>
                        </a:rPr>
                        <a:t>.498</a:t>
                      </a:r>
                      <a:endParaRPr lang="en-GB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.386 to .610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&lt;.001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2004869096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 Variable</a:t>
                      </a:r>
                    </a:p>
                  </a:txBody>
                  <a:tcPr marL="60467" marR="6046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0467" marR="6046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 CI for B</a:t>
                      </a:r>
                    </a:p>
                  </a:txBody>
                  <a:tcPr marL="60467" marR="6046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60467" marR="60467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70767"/>
                  </a:ext>
                </a:extLst>
              </a:tr>
              <a:tr h="458152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recovery 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.512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.400 to .624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effectLst/>
                        </a:rPr>
                        <a:t>&lt;.001</a:t>
                      </a:r>
                      <a:endParaRPr lang="en-GB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467" marR="60467" marT="0" marB="0" anchor="ctr"/>
                </a:tc>
                <a:extLst>
                  <a:ext uri="{0D108BD9-81ED-4DB2-BD59-A6C34878D82A}">
                    <a16:rowId xmlns:a16="http://schemas.microsoft.com/office/drawing/2014/main" val="163182111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4E43BF9-CAED-7849-A2F5-5E2BC8675805}"/>
              </a:ext>
            </a:extLst>
          </p:cNvPr>
          <p:cNvSpPr/>
          <p:nvPr/>
        </p:nvSpPr>
        <p:spPr>
          <a:xfrm>
            <a:off x="459405" y="5661248"/>
            <a:ext cx="5362367" cy="9174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265170-8C28-E641-BEDD-5DA1897A3C10}"/>
              </a:ext>
            </a:extLst>
          </p:cNvPr>
          <p:cNvSpPr/>
          <p:nvPr/>
        </p:nvSpPr>
        <p:spPr>
          <a:xfrm>
            <a:off x="6480514" y="5301208"/>
            <a:ext cx="5362367" cy="12797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en-GB" dirty="0"/>
              <a:t>Frequency-domain Results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C3105-D3A9-1941-B6C2-561FF8AF372C}"/>
              </a:ext>
            </a:extLst>
          </p:cNvPr>
          <p:cNvSpPr txBox="1"/>
          <p:nvPr/>
        </p:nvSpPr>
        <p:spPr>
          <a:xfrm>
            <a:off x="457936" y="1661001"/>
            <a:ext cx="4269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n-gb"/>
            </a:defPPr>
            <a:lvl1pPr>
              <a:defRPr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VLF in strenuous exercise 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569906-437B-FB4A-8B3E-A9C9DCB4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96070"/>
              </p:ext>
            </p:extLst>
          </p:nvPr>
        </p:nvGraphicFramePr>
        <p:xfrm>
          <a:off x="436617" y="2028429"/>
          <a:ext cx="5184579" cy="45854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88667">
                  <a:extLst>
                    <a:ext uri="{9D8B030D-6E8A-4147-A177-3AD203B41FA5}">
                      <a16:colId xmlns:a16="http://schemas.microsoft.com/office/drawing/2014/main" val="2544775444"/>
                    </a:ext>
                  </a:extLst>
                </a:gridCol>
                <a:gridCol w="725128">
                  <a:extLst>
                    <a:ext uri="{9D8B030D-6E8A-4147-A177-3AD203B41FA5}">
                      <a16:colId xmlns:a16="http://schemas.microsoft.com/office/drawing/2014/main" val="2555497102"/>
                    </a:ext>
                  </a:extLst>
                </a:gridCol>
                <a:gridCol w="1445656">
                  <a:extLst>
                    <a:ext uri="{9D8B030D-6E8A-4147-A177-3AD203B41FA5}">
                      <a16:colId xmlns:a16="http://schemas.microsoft.com/office/drawing/2014/main" val="1820933109"/>
                    </a:ext>
                  </a:extLst>
                </a:gridCol>
                <a:gridCol w="725128">
                  <a:extLst>
                    <a:ext uri="{9D8B030D-6E8A-4147-A177-3AD203B41FA5}">
                      <a16:colId xmlns:a16="http://schemas.microsoft.com/office/drawing/2014/main" val="2508538382"/>
                    </a:ext>
                  </a:extLst>
                </a:gridCol>
              </a:tblGrid>
              <a:tr h="41685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(A) </a:t>
                      </a:r>
                      <a:r>
                        <a:rPr lang="en-GB" sz="1200" u="sng" dirty="0">
                          <a:effectLst/>
                        </a:rPr>
                        <a:t>Variable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CI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707175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Lameness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-.204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-.456 to .048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.112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9750908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URTO 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-.176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-.380 to .028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498328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Lower airway inflammation 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-.234 to .234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&gt;.999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610211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EGUS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-.090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-.373 to .194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571772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HSET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-.171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-.541 to .199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518690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Time in strenuous exercise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-.003 to .002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.632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4883935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strenuous exercise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-.278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-.463 to .093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600853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(B) </a:t>
                      </a:r>
                      <a:r>
                        <a:rPr lang="en-GB" sz="1200" b="0" u="sng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CI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25909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URTO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-.274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-.553 to .006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23944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strenuous exercise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-.292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-.548 to -.036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715788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1B074BB-16DD-B342-A914-53F80673A183}"/>
              </a:ext>
            </a:extLst>
          </p:cNvPr>
          <p:cNvSpPr txBox="1"/>
          <p:nvPr/>
        </p:nvSpPr>
        <p:spPr>
          <a:xfrm>
            <a:off x="6405350" y="1661001"/>
            <a:ext cx="4104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HF in recovery phase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2E0CD9-8699-8F41-9462-9CF39AD86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83130"/>
              </p:ext>
            </p:extLst>
          </p:nvPr>
        </p:nvGraphicFramePr>
        <p:xfrm>
          <a:off x="6384032" y="2028430"/>
          <a:ext cx="5400600" cy="45693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42157">
                  <a:extLst>
                    <a:ext uri="{9D8B030D-6E8A-4147-A177-3AD203B41FA5}">
                      <a16:colId xmlns:a16="http://schemas.microsoft.com/office/drawing/2014/main" val="685014007"/>
                    </a:ext>
                  </a:extLst>
                </a:gridCol>
                <a:gridCol w="739028">
                  <a:extLst>
                    <a:ext uri="{9D8B030D-6E8A-4147-A177-3AD203B41FA5}">
                      <a16:colId xmlns:a16="http://schemas.microsoft.com/office/drawing/2014/main" val="2748917946"/>
                    </a:ext>
                  </a:extLst>
                </a:gridCol>
                <a:gridCol w="1580387">
                  <a:extLst>
                    <a:ext uri="{9D8B030D-6E8A-4147-A177-3AD203B41FA5}">
                      <a16:colId xmlns:a16="http://schemas.microsoft.com/office/drawing/2014/main" val="2694349276"/>
                    </a:ext>
                  </a:extLst>
                </a:gridCol>
                <a:gridCol w="739028">
                  <a:extLst>
                    <a:ext uri="{9D8B030D-6E8A-4147-A177-3AD203B41FA5}">
                      <a16:colId xmlns:a16="http://schemas.microsoft.com/office/drawing/2014/main" val="2191798408"/>
                    </a:ext>
                  </a:extLst>
                </a:gridCol>
              </a:tblGrid>
              <a:tr h="415391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(A) </a:t>
                      </a:r>
                      <a:r>
                        <a:rPr lang="en-GB" sz="1200" u="sng" dirty="0">
                          <a:effectLst/>
                        </a:rPr>
                        <a:t>Variable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CI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effectLst/>
                        </a:rPr>
                        <a:t>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612482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Lameness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1.415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-6.004 to 8.834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.706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8833695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URTO 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1.874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-4.569 to 8.317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.567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4989702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Lower airway inflammation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2.175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-5.402 to 9.751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.571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375103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EGUS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2.917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-6.315 to 12.149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.531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54369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HSET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-7.087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-18.661 to 4.487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.228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594104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Time in strenuous exercise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.093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.027 to .159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.006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623770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recovery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11.041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4.737 to 17.346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&lt;.001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186474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(B) </a:t>
                      </a:r>
                      <a:r>
                        <a:rPr lang="en-GB" sz="1200" b="0" u="sng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CI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u="sng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18242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Time in strenuous exercise 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.084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.019 to .148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.012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139470"/>
                  </a:ext>
                </a:extLst>
              </a:tr>
              <a:tr h="415391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</a:rPr>
                        <a:t>Arrhythmia during recovery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10.337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4.103 to 16.570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.001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180134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526B8CC-CFEE-F148-B5F7-5590EB5EAC56}"/>
              </a:ext>
            </a:extLst>
          </p:cNvPr>
          <p:cNvSpPr/>
          <p:nvPr/>
        </p:nvSpPr>
        <p:spPr>
          <a:xfrm>
            <a:off x="6405350" y="5805264"/>
            <a:ext cx="5379281" cy="79246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795E5C-D0FB-C849-BF83-A9E9FF69F50D}"/>
              </a:ext>
            </a:extLst>
          </p:cNvPr>
          <p:cNvSpPr/>
          <p:nvPr/>
        </p:nvSpPr>
        <p:spPr>
          <a:xfrm>
            <a:off x="457936" y="5805263"/>
            <a:ext cx="5184579" cy="8085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Time-domain Results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23097FBC-82F3-C147-A719-DF3FFE19C6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8780458"/>
                  </p:ext>
                </p:extLst>
              </p:nvPr>
            </p:nvGraphicFramePr>
            <p:xfrm>
              <a:off x="191344" y="1916832"/>
              <a:ext cx="5904656" cy="44644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1" name="Chart 20">
                <a:extLst>
                  <a:ext uri="{FF2B5EF4-FFF2-40B4-BE49-F238E27FC236}">
                    <a16:creationId xmlns:a16="http://schemas.microsoft.com/office/drawing/2014/main" id="{23097FBC-82F3-C147-A719-DF3FFE19C6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344" y="1916832"/>
                <a:ext cx="5904656" cy="4464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98ACB8FE-01D0-4ABA-AB51-3CF3FEC506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55667178"/>
                  </p:ext>
                </p:extLst>
              </p:nvPr>
            </p:nvGraphicFramePr>
            <p:xfrm>
              <a:off x="5879976" y="1916832"/>
              <a:ext cx="5904656" cy="44644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2" name="Chart 21">
                <a:extLst>
                  <a:ext uri="{FF2B5EF4-FFF2-40B4-BE49-F238E27FC236}">
                    <a16:creationId xmlns:a16="http://schemas.microsoft.com/office/drawing/2014/main" id="{98ACB8FE-01D0-4ABA-AB51-3CF3FEC506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9976" y="1916832"/>
                <a:ext cx="5904656" cy="44644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79FB-D755-F445-860E-BD7AC4B0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0D1FFF05-4C78-4437-949C-5AF19BFD0B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92487163"/>
                  </p:ext>
                </p:extLst>
              </p:nvPr>
            </p:nvGraphicFramePr>
            <p:xfrm>
              <a:off x="191344" y="2060848"/>
              <a:ext cx="5760640" cy="423091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0D1FFF05-4C78-4437-949C-5AF19BFD0B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344" y="2060848"/>
                <a:ext cx="5760640" cy="4230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7DB6861A-8E26-4861-9102-FBBB42AEC6A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5614719"/>
                  </p:ext>
                </p:extLst>
              </p:nvPr>
            </p:nvGraphicFramePr>
            <p:xfrm>
              <a:off x="5807968" y="2060848"/>
              <a:ext cx="5760640" cy="423091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7DB6861A-8E26-4861-9102-FBBB42AEC6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7968" y="2060848"/>
                <a:ext cx="5760640" cy="42309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7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HEART RATE VARIABILITY (HRV)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700808"/>
            <a:ext cx="9828584" cy="4929981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dirty="0"/>
              <a:t>Beat-to-beat heart rate variations</a:t>
            </a:r>
          </a:p>
          <a:p>
            <a:pPr lvl="2"/>
            <a:r>
              <a:rPr lang="en-GB" dirty="0"/>
              <a:t>Neurohormonal control </a:t>
            </a:r>
          </a:p>
          <a:p>
            <a:pPr lvl="2"/>
            <a:r>
              <a:rPr lang="en-GB" dirty="0"/>
              <a:t>HR is dynamic </a:t>
            </a:r>
          </a:p>
          <a:p>
            <a:pPr marL="502920" lvl="2" indent="0">
              <a:buNone/>
            </a:pPr>
            <a:endParaRPr lang="en-GB" dirty="0"/>
          </a:p>
          <a:p>
            <a:pPr lvl="1"/>
            <a:r>
              <a:rPr lang="en-GB" dirty="0"/>
              <a:t>Time-domain measures offer overall assessment of autonomic function</a:t>
            </a:r>
          </a:p>
          <a:p>
            <a:pPr lvl="2"/>
            <a:r>
              <a:rPr lang="en-GB" dirty="0"/>
              <a:t>SDRR: simplest indicator of R-R variability </a:t>
            </a:r>
          </a:p>
          <a:p>
            <a:pPr lvl="2"/>
            <a:r>
              <a:rPr lang="en-GB" dirty="0"/>
              <a:t>RMSSD: estimate of high-frequency fluctuations </a:t>
            </a:r>
          </a:p>
          <a:p>
            <a:pPr marL="686117" lvl="3" indent="0">
              <a:buNone/>
            </a:pPr>
            <a:endParaRPr lang="en-GB" dirty="0"/>
          </a:p>
          <a:p>
            <a:pPr lvl="1"/>
            <a:r>
              <a:rPr lang="en-GB" dirty="0"/>
              <a:t>Frequency-domain measures </a:t>
            </a:r>
          </a:p>
          <a:p>
            <a:pPr lvl="2"/>
            <a:r>
              <a:rPr lang="en-GB" dirty="0"/>
              <a:t>VLF/ULF (very-low/ultra-low): renin-angiotensin-aldosterone system and posture (seconds to minutes)</a:t>
            </a:r>
          </a:p>
          <a:p>
            <a:pPr lvl="2"/>
            <a:r>
              <a:rPr lang="en-GB" dirty="0"/>
              <a:t>LF (low): sympathetic nervous system (seconds)</a:t>
            </a:r>
          </a:p>
          <a:p>
            <a:pPr lvl="2"/>
            <a:r>
              <a:rPr lang="en-GB" dirty="0"/>
              <a:t>HF (high): parasympathetic nervous system on a beat-to-beat basis</a:t>
            </a:r>
          </a:p>
          <a:p>
            <a:pPr marL="502920" lvl="2" indent="0">
              <a:buNone/>
            </a:pPr>
            <a:endParaRPr lang="en-GB" dirty="0"/>
          </a:p>
          <a:p>
            <a:pPr lvl="1"/>
            <a:r>
              <a:rPr lang="en-GB" dirty="0"/>
              <a:t>Entropy values</a:t>
            </a:r>
          </a:p>
          <a:p>
            <a:pPr lvl="2"/>
            <a:r>
              <a:rPr lang="en-GB" dirty="0"/>
              <a:t>Measures of irregularity in a biological system 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Discussion – Time domain HRV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863F1B-EC66-F341-85F7-FAAD5102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09327"/>
            <a:ext cx="9144000" cy="4572001"/>
          </a:xfrm>
        </p:spPr>
        <p:txBody>
          <a:bodyPr>
            <a:noAutofit/>
          </a:bodyPr>
          <a:lstStyle/>
          <a:p>
            <a:r>
              <a:rPr lang="en-GB" dirty="0"/>
              <a:t>HRV measures in exercise were lower and within a tighter range than HRV measures in recovery </a:t>
            </a:r>
          </a:p>
          <a:p>
            <a:r>
              <a:rPr lang="en-GB" dirty="0"/>
              <a:t>Arrhythmogenesis was highest in recovery period </a:t>
            </a:r>
          </a:p>
          <a:p>
            <a:r>
              <a:rPr lang="en-GB" dirty="0"/>
              <a:t>All time-domain HRV parameters were increased in horses with arrhythmias (barring log SDRR in submaximal period)</a:t>
            </a:r>
          </a:p>
          <a:p>
            <a:r>
              <a:rPr lang="en-GB" dirty="0"/>
              <a:t>Lame horses had a decreased log RMSSD during submaximal exercise </a:t>
            </a:r>
          </a:p>
          <a:p>
            <a:r>
              <a:rPr lang="en-GB" dirty="0"/>
              <a:t>During recovery, arrhythmia increased all time-domain measures 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42EC-9567-8943-8603-BC1A2B52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– Frequency domain HRV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62A06-D5AF-1244-83EC-BA3849A3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en-GB" dirty="0"/>
              <a:t>During submaximal exercise, lower airway inflammation and EGUS influenced frequency domain HRV measures</a:t>
            </a:r>
          </a:p>
          <a:p>
            <a:r>
              <a:rPr lang="en-GB" dirty="0"/>
              <a:t>During strenuous exercise, URTO and EGUS influenced frequency domain HRV measures</a:t>
            </a:r>
          </a:p>
          <a:p>
            <a:r>
              <a:rPr lang="en-GB" dirty="0"/>
              <a:t>During recovery, arrhythmia and time in exercise influenced all frequency domain HRV measures</a:t>
            </a:r>
          </a:p>
        </p:txBody>
      </p:sp>
    </p:spTree>
    <p:extLst>
      <p:ext uri="{BB962C8B-B14F-4D97-AF65-F5344CB8AC3E}">
        <p14:creationId xmlns:p14="http://schemas.microsoft.com/office/powerpoint/2010/main" val="42081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E19F-0126-194C-9011-D5811AAE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E53EB7-8DD0-9449-B610-771B86319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en-GB" dirty="0"/>
              <a:t>Arrhythmia identification and classification </a:t>
            </a:r>
          </a:p>
          <a:p>
            <a:r>
              <a:rPr lang="en-GB" dirty="0"/>
              <a:t>Cut-off points of clinical conditions for statistical analysis</a:t>
            </a:r>
          </a:p>
          <a:p>
            <a:r>
              <a:rPr lang="en-GB" dirty="0"/>
              <a:t>Spectrum of severity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3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6E75-8217-8C47-937A-74B4BF47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F9210-532F-5144-A713-F74190BDE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8" y="2103436"/>
            <a:ext cx="5029201" cy="1325564"/>
          </a:xfrm>
        </p:spPr>
        <p:txBody>
          <a:bodyPr>
            <a:normAutofit/>
          </a:bodyPr>
          <a:lstStyle/>
          <a:p>
            <a:r>
              <a:rPr lang="en-GB" dirty="0"/>
              <a:t>Arrhythmia influenced HRV measures in all phases of exercise and recovery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6B24F-E33A-514C-910B-2D7C181A1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286" y="2766218"/>
            <a:ext cx="5244005" cy="3341788"/>
          </a:xfrm>
        </p:spPr>
        <p:txBody>
          <a:bodyPr>
            <a:normAutofit/>
          </a:bodyPr>
          <a:lstStyle/>
          <a:p>
            <a:r>
              <a:rPr lang="en-GB" dirty="0"/>
              <a:t>Lameness, lower airway inflammation and HSET influenced HRV measures in submaximal exercise</a:t>
            </a:r>
          </a:p>
          <a:p>
            <a:r>
              <a:rPr lang="en-GB" dirty="0"/>
              <a:t>EGUS and URTO influenced HRV measures in strenuous exercise</a:t>
            </a:r>
          </a:p>
          <a:p>
            <a:r>
              <a:rPr lang="en-GB" dirty="0"/>
              <a:t>Time in exercise influenced HRV parameters in recovery phase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271E53-5950-B44B-BB67-DEE594CD9CA3}"/>
              </a:ext>
            </a:extLst>
          </p:cNvPr>
          <p:cNvSpPr txBox="1">
            <a:spLocks/>
          </p:cNvSpPr>
          <p:nvPr/>
        </p:nvSpPr>
        <p:spPr>
          <a:xfrm>
            <a:off x="6528048" y="2103436"/>
            <a:ext cx="5029201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1189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6335-C1E3-FD47-BD9E-EE3840AE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C4D0-ABAC-CA4A-8805-FC5AE9BB4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871" y="1556792"/>
            <a:ext cx="12201871" cy="530120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1500" dirty="0"/>
              <a:t>Allen, K.J., Young, L.E. and Franklin, S.H. (2016) ‘Evaluation of heart rate and rhythm during exercise’, </a:t>
            </a:r>
            <a:r>
              <a:rPr lang="en-GB" sz="1500" i="1" dirty="0"/>
              <a:t>Equine Veterinary Education</a:t>
            </a:r>
            <a:r>
              <a:rPr lang="en-GB" sz="1500" dirty="0"/>
              <a:t>, 28, pp. 99-112.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1500" dirty="0" err="1"/>
              <a:t>Broux</a:t>
            </a:r>
            <a:r>
              <a:rPr lang="en-GB" sz="1500" dirty="0"/>
              <a:t>, B., De </a:t>
            </a:r>
            <a:r>
              <a:rPr lang="en-GB" sz="1500" dirty="0" err="1"/>
              <a:t>Clercq</a:t>
            </a:r>
            <a:r>
              <a:rPr lang="en-GB" sz="1500" dirty="0"/>
              <a:t>, D., </a:t>
            </a:r>
            <a:r>
              <a:rPr lang="en-GB" sz="1500" dirty="0" err="1"/>
              <a:t>Decloedt</a:t>
            </a:r>
            <a:r>
              <a:rPr lang="en-GB" sz="1500" dirty="0"/>
              <a:t>, A., Ven, S., Vera, L., van </a:t>
            </a:r>
            <a:r>
              <a:rPr lang="en-GB" sz="1500" dirty="0" err="1"/>
              <a:t>Steenkiste</a:t>
            </a:r>
            <a:r>
              <a:rPr lang="en-GB" sz="1500" dirty="0"/>
              <a:t>, G., Mitchell, K., Schwarzwald, C., and van Loon, G. (2017) ‘Heart rate variability parameters in horses distinguish atrial fibrillation from sinus rhythm before and after successful electrical cardioversion’, </a:t>
            </a:r>
            <a:r>
              <a:rPr lang="en-GB" sz="1500" i="1" dirty="0"/>
              <a:t>Equine veterinary journal</a:t>
            </a:r>
            <a:r>
              <a:rPr lang="en-GB" sz="1500" dirty="0"/>
              <a:t>, 49(6), pp. 723–728.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1500" dirty="0"/>
              <a:t>da Silva, V. P., de Oliveira, N. A., Silveira, H., Mello, R. G., and </a:t>
            </a:r>
            <a:r>
              <a:rPr lang="en-GB" sz="1500" dirty="0" err="1"/>
              <a:t>Deslandes</a:t>
            </a:r>
            <a:r>
              <a:rPr lang="en-GB" sz="1500" dirty="0"/>
              <a:t>, A. C. (2015) ‘Heart rate variability indexes as a marker of chronic adaptation in athletes: a systematic review’, </a:t>
            </a:r>
            <a:r>
              <a:rPr lang="en-GB" sz="1500" i="1" dirty="0"/>
              <a:t>Annals of Noninvasive Electrocardiology , The Official Journal of the International Society for Holter and Noninvasive Electrocardiology</a:t>
            </a:r>
            <a:r>
              <a:rPr lang="en-GB" sz="1500" dirty="0"/>
              <a:t>, 20 (2), pp. 108–118.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1500" dirty="0"/>
              <a:t>Frick, L., Schwarzwald, C.C. and Mitchell, K.J. (2019) ‘The use of heart rate variability analysis to detect arrhythmias in horses undergoing a standard treadmill exercise test’, </a:t>
            </a:r>
            <a:r>
              <a:rPr lang="en-GB" sz="1500" i="1" dirty="0"/>
              <a:t>Journal of Veterinary Internal Medicine </a:t>
            </a:r>
            <a:r>
              <a:rPr lang="en-GB" sz="1500" dirty="0"/>
              <a:t>33, pp. 212-224. 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1500" dirty="0" err="1"/>
              <a:t>Gąsior</a:t>
            </a:r>
            <a:r>
              <a:rPr lang="en-GB" sz="1500" dirty="0"/>
              <a:t>, J. S., Hoffmann, B., Silva, L., </a:t>
            </a:r>
            <a:r>
              <a:rPr lang="en-GB" sz="1500" dirty="0" err="1"/>
              <a:t>Małek</a:t>
            </a:r>
            <a:r>
              <a:rPr lang="en-GB" sz="1500" dirty="0"/>
              <a:t>, </a:t>
            </a:r>
            <a:r>
              <a:rPr lang="en-GB" sz="1500" dirty="0" err="1"/>
              <a:t>Ł</a:t>
            </a:r>
            <a:r>
              <a:rPr lang="en-GB" sz="1500" dirty="0"/>
              <a:t>., Flatt, A. A., Baranowski, R. and Werner, B. (2020) ‘Changes in Short-Term and Ultra-Short Term Heart Rate, Respiratory Rate, and Time-Domain Heart Rate Variability Parameters during Sympathetic Nervous System Activity Stimulation in Elite Modern </a:t>
            </a:r>
            <a:r>
              <a:rPr lang="en-GB" sz="1500" dirty="0" err="1"/>
              <a:t>Pentathlonists</a:t>
            </a:r>
            <a:r>
              <a:rPr lang="en-GB" sz="1500" dirty="0"/>
              <a:t> - A Pilot Study’, </a:t>
            </a:r>
            <a:r>
              <a:rPr lang="en-GB" sz="1500" i="1" dirty="0"/>
              <a:t>Diagnostics</a:t>
            </a:r>
            <a:r>
              <a:rPr lang="en-GB" sz="1500" dirty="0"/>
              <a:t>, 10 (12), p. 1104.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1500" dirty="0"/>
              <a:t>Marr, C.M., Franklin, S., Garrod, G., Wylie, C., Smith, L., Dukes-McEwan, J., Bright, J. and Allen, K. (2020) ‘Exercise-associated rhythm disturbances in poorly performing Thoroughbreds: risk factors and association with racing performance’, </a:t>
            </a:r>
            <a:r>
              <a:rPr lang="en-GB" sz="1500" i="1" dirty="0"/>
              <a:t>Equine Veterinary Journal</a:t>
            </a:r>
            <a:r>
              <a:rPr lang="en-GB" sz="1500" dirty="0"/>
              <a:t>, 53, pp. 656-669.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1500" dirty="0"/>
              <a:t>Massie, S.L., </a:t>
            </a:r>
            <a:r>
              <a:rPr lang="en-GB" sz="1500" dirty="0" err="1"/>
              <a:t>Bezugley</a:t>
            </a:r>
            <a:r>
              <a:rPr lang="en-GB" sz="1500" dirty="0"/>
              <a:t>, R.J., McDonald, K.J., </a:t>
            </a:r>
            <a:r>
              <a:rPr lang="en-GB" sz="1500" dirty="0" err="1"/>
              <a:t>Leguillette</a:t>
            </a:r>
            <a:r>
              <a:rPr lang="en-GB" sz="1500" dirty="0"/>
              <a:t>, R. (2021) ‘Prevalence of cardiac arrhythmias and R-R interval variation in healthy Thoroughbred horses during official Chuckwagon races and recovery’, </a:t>
            </a:r>
            <a:r>
              <a:rPr lang="en-GB" sz="1500" i="1" dirty="0"/>
              <a:t>The Veterinary Journal,</a:t>
            </a:r>
            <a:r>
              <a:rPr lang="en-GB" sz="1500" dirty="0"/>
              <a:t> 267, pp. 1090-0233. </a:t>
            </a:r>
          </a:p>
        </p:txBody>
      </p:sp>
    </p:spTree>
    <p:extLst>
      <p:ext uri="{BB962C8B-B14F-4D97-AF65-F5344CB8AC3E}">
        <p14:creationId xmlns:p14="http://schemas.microsoft.com/office/powerpoint/2010/main" val="14084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7D7F-2893-1343-BA81-FEF965AE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F3C24-B60F-B548-8914-AECC07FD7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56792"/>
            <a:ext cx="12192000" cy="530120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Michael S., Graham K.S., Davis G.M. OAM. (2017) ‘Cardiac Autonomic Responses during Exercise and Post-exercise Recovery Using Heart Rate Variability and Systolic Time Intervals—A Review’. </a:t>
            </a:r>
            <a:r>
              <a:rPr lang="en-GB" sz="1500" i="1" dirty="0"/>
              <a:t>Frontiers in Physiology</a:t>
            </a:r>
            <a:r>
              <a:rPr lang="en-GB" sz="1500" dirty="0"/>
              <a:t>. 29, pp. 8-301.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Physick-Sheard P.W. and McGurrin M.,K. (2010) ‘Ventricular arrhythmias during race recovery in standardbred racehorses and associations with autonomic activity’.</a:t>
            </a:r>
            <a:r>
              <a:rPr lang="en-GB" sz="1500" i="1" dirty="0"/>
              <a:t> Journal of Veterinary Internal Medicine</a:t>
            </a:r>
            <a:r>
              <a:rPr lang="en-GB" sz="1500" dirty="0"/>
              <a:t>, 24, pp. 1158–66.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Physick-Sheard P.W., Marlin D.J., Thornhill R. and </a:t>
            </a:r>
            <a:r>
              <a:rPr lang="en-GB" sz="1500" dirty="0" err="1"/>
              <a:t>Schroter</a:t>
            </a:r>
            <a:r>
              <a:rPr lang="en-GB" sz="1500" dirty="0"/>
              <a:t> R.C. (2000) ‘Frequency domain analysis of heart rate variability in horses at rest and during exercise’, </a:t>
            </a:r>
            <a:r>
              <a:rPr lang="en-GB" sz="1500" i="1" dirty="0"/>
              <a:t>Equine Veterinary Journal</a:t>
            </a:r>
            <a:r>
              <a:rPr lang="en-GB" sz="1500" dirty="0"/>
              <a:t>, 32(3), pp. 253-62. 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Ryan N., Marr C.M. and </a:t>
            </a:r>
            <a:r>
              <a:rPr lang="en-GB" sz="1500" dirty="0" err="1"/>
              <a:t>McGladdery</a:t>
            </a:r>
            <a:r>
              <a:rPr lang="en-GB" sz="1500" dirty="0"/>
              <a:t> A.J. (2005) ‘Survey of cardiac arrhythmias during submaximal and maximal exercise in thoroughbred racehorses’, </a:t>
            </a:r>
            <a:r>
              <a:rPr lang="en-GB" sz="1500" i="1" dirty="0"/>
              <a:t>Equine Veterinary Journal</a:t>
            </a:r>
            <a:r>
              <a:rPr lang="en-GB" sz="1500" dirty="0"/>
              <a:t>, 37, pp. 265–8.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Schmidt A., </a:t>
            </a:r>
            <a:r>
              <a:rPr lang="en-GB" sz="1500" dirty="0" err="1"/>
              <a:t>Biau</a:t>
            </a:r>
            <a:r>
              <a:rPr lang="en-GB" sz="1500" dirty="0"/>
              <a:t> S., </a:t>
            </a:r>
            <a:r>
              <a:rPr lang="en-GB" sz="1500" dirty="0" err="1"/>
              <a:t>Möstl</a:t>
            </a:r>
            <a:r>
              <a:rPr lang="en-GB" sz="1500" dirty="0"/>
              <a:t> E., Becker-</a:t>
            </a:r>
            <a:r>
              <a:rPr lang="en-GB" sz="1500" dirty="0" err="1"/>
              <a:t>Birck</a:t>
            </a:r>
            <a:r>
              <a:rPr lang="en-GB" sz="1500" dirty="0"/>
              <a:t> M., </a:t>
            </a:r>
            <a:r>
              <a:rPr lang="en-GB" sz="1500" dirty="0" err="1"/>
              <a:t>Morillon</a:t>
            </a:r>
            <a:r>
              <a:rPr lang="en-GB" sz="1500" dirty="0"/>
              <a:t> B., </a:t>
            </a:r>
            <a:r>
              <a:rPr lang="en-GB" sz="1500" dirty="0" err="1"/>
              <a:t>Aurich</a:t>
            </a:r>
            <a:r>
              <a:rPr lang="en-GB" sz="1500" dirty="0"/>
              <a:t> J., Faure J.M. and </a:t>
            </a:r>
            <a:r>
              <a:rPr lang="en-GB" sz="1500" dirty="0" err="1"/>
              <a:t>Aurich</a:t>
            </a:r>
            <a:r>
              <a:rPr lang="en-GB" sz="1500" dirty="0"/>
              <a:t> C. (2010) ‘Changes in cortisol release and heart rate variability in sport horses during long-distance road transport’, </a:t>
            </a:r>
            <a:r>
              <a:rPr lang="en-GB" sz="1500" i="1" dirty="0"/>
              <a:t>Domestic Animal Endocrinology</a:t>
            </a:r>
            <a:r>
              <a:rPr lang="en-GB" sz="1500" dirty="0"/>
              <a:t>, 38(3), pp. 179-89.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Shaffer F. and Ginsberg J.P. (2017) ‘An Overview of Heart Rate Variability Metrics and Norms’, </a:t>
            </a:r>
            <a:r>
              <a:rPr lang="en-GB" sz="1500" i="1" dirty="0"/>
              <a:t>Frontiers in Public Health</a:t>
            </a:r>
            <a:r>
              <a:rPr lang="en-GB" sz="1500" dirty="0"/>
              <a:t>, 5, p. 258. 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Slack, J., </a:t>
            </a:r>
            <a:r>
              <a:rPr lang="en-GB" sz="1500" dirty="0" err="1"/>
              <a:t>Stefanovski</a:t>
            </a:r>
            <a:r>
              <a:rPr lang="en-GB" sz="1500" dirty="0"/>
              <a:t>, D., Madsen, T.F., </a:t>
            </a:r>
            <a:r>
              <a:rPr lang="en-GB" sz="1500" dirty="0" err="1"/>
              <a:t>Fjordbakk</a:t>
            </a:r>
            <a:r>
              <a:rPr lang="en-GB" sz="1500" dirty="0"/>
              <a:t>, C.T., Strand, E. and </a:t>
            </a:r>
            <a:r>
              <a:rPr lang="en-GB" sz="1500" dirty="0" err="1"/>
              <a:t>Fintl</a:t>
            </a:r>
            <a:r>
              <a:rPr lang="en-GB" sz="1500" dirty="0"/>
              <a:t>, C. (2021) ‘Cardiac arrhythmias in poorly performing Standardbred and Norwegian–Swedish Coldblooded trotters undergoing high-speed treadmill testing’, </a:t>
            </a:r>
            <a:r>
              <a:rPr lang="en-GB" sz="1500" i="1" dirty="0"/>
              <a:t>The Veterinary Journal</a:t>
            </a:r>
            <a:r>
              <a:rPr lang="en-GB" sz="1500" dirty="0"/>
              <a:t>, 267. 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GB" sz="1500" dirty="0"/>
              <a:t>Vitale, V., </a:t>
            </a:r>
            <a:r>
              <a:rPr lang="en-GB" sz="1500" dirty="0" err="1"/>
              <a:t>Viu</a:t>
            </a:r>
            <a:r>
              <a:rPr lang="en-GB" sz="1500" dirty="0"/>
              <a:t>, J., </a:t>
            </a:r>
            <a:r>
              <a:rPr lang="en-GB" sz="1500" dirty="0" err="1"/>
              <a:t>Armengou</a:t>
            </a:r>
            <a:r>
              <a:rPr lang="en-GB" sz="1500" dirty="0"/>
              <a:t>, L., Ríos, J. and Jose-Cunilleras, E. (2020) ‘Prognostic value of measuring heart rate variability at the time of hospital admission in horses with colic’, </a:t>
            </a:r>
            <a:r>
              <a:rPr lang="en-GB" sz="1500" i="1" dirty="0"/>
              <a:t>American journal of veterinary research</a:t>
            </a:r>
            <a:r>
              <a:rPr lang="en-GB" sz="1500" dirty="0"/>
              <a:t>, 81(2), pp. 147–152.</a:t>
            </a:r>
          </a:p>
        </p:txBody>
      </p:sp>
    </p:spTree>
    <p:extLst>
      <p:ext uri="{BB962C8B-B14F-4D97-AF65-F5344CB8AC3E}">
        <p14:creationId xmlns:p14="http://schemas.microsoft.com/office/powerpoint/2010/main" val="20061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Thank you for listening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5157192"/>
            <a:ext cx="7772400" cy="685800"/>
          </a:xfrm>
        </p:spPr>
        <p:txBody>
          <a:bodyPr rtlCol="0"/>
          <a:lstStyle/>
          <a:p>
            <a:pPr rtl="0"/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D59A-7EC2-D244-9B83-A7EA9E5D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C2B0-0181-F941-B539-FD1471DE8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HRV has been used as a prognostic indicator for cardiac health at rest in humans and horses </a:t>
            </a:r>
          </a:p>
          <a:p>
            <a:r>
              <a:rPr lang="en-GB" dirty="0"/>
              <a:t>There is a growing interest in using HRV for the detection of arrhythmias during exercise</a:t>
            </a:r>
          </a:p>
          <a:p>
            <a:r>
              <a:rPr lang="en-GB" dirty="0"/>
              <a:t>Arrhythmias are commonly observed during exercising Thoroughbreds during treadmill exercise </a:t>
            </a:r>
          </a:p>
          <a:p>
            <a:r>
              <a:rPr lang="en-GB" dirty="0"/>
              <a:t>Can we validate the use of HRV analysis during exercise and find useful associations with clinical conditions, including arrhythmias?</a:t>
            </a:r>
          </a:p>
        </p:txBody>
      </p:sp>
    </p:spTree>
    <p:extLst>
      <p:ext uri="{BB962C8B-B14F-4D97-AF65-F5344CB8AC3E}">
        <p14:creationId xmlns:p14="http://schemas.microsoft.com/office/powerpoint/2010/main" val="2052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6EE887-2028-4767-A8B5-D49F3A30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GB" dirty="0"/>
              <a:t>Literature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818B-E27D-1446-91EE-437DC40B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72816"/>
            <a:ext cx="9144000" cy="4572001"/>
          </a:xfrm>
        </p:spPr>
        <p:txBody>
          <a:bodyPr>
            <a:normAutofit/>
          </a:bodyPr>
          <a:lstStyle/>
          <a:p>
            <a:r>
              <a:rPr lang="en-GB" dirty="0"/>
              <a:t>Physick-Sheard P.W., et. al., (2000) ‘Frequency domain analysis of heart rate variability in horses at rest and during exercise’</a:t>
            </a:r>
          </a:p>
          <a:p>
            <a:r>
              <a:rPr lang="en-GB" dirty="0"/>
              <a:t>Physick-Sheard P.W. and McGurrin M.K. (2010) ‘Ventricular arrhythmias during race recovery in standardbred racehorses and associations with autonomic activity’</a:t>
            </a:r>
          </a:p>
          <a:p>
            <a:r>
              <a:rPr lang="en-GB" dirty="0"/>
              <a:t>Frick L., et. al., (2019) ‘The use of heart rate variability analysis to detect arrhythmias in horses undergoing a standard treadmill exercise test’</a:t>
            </a:r>
          </a:p>
          <a:p>
            <a:r>
              <a:rPr lang="en-GB" dirty="0"/>
              <a:t>Massie S.L., et. al., (2021) ‘Prevalence of cardiac arrhythmias and R-R interval variation in healthy Thoroughbred horses during official Chuckwagon races and recovery’</a:t>
            </a:r>
          </a:p>
        </p:txBody>
      </p:sp>
    </p:spTree>
    <p:extLst>
      <p:ext uri="{BB962C8B-B14F-4D97-AF65-F5344CB8AC3E}">
        <p14:creationId xmlns:p14="http://schemas.microsoft.com/office/powerpoint/2010/main" val="36817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B89D-0574-304E-997E-FBB4B403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A4FC-CE7A-234F-BE26-40F56283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 HRV indices during submaximal exercise, strenuous exercise and recovery and explore associations with arrhythmia in Thoroughbred (TB) racehorses. </a:t>
            </a:r>
          </a:p>
          <a:p>
            <a:r>
              <a:rPr lang="en-GB" dirty="0"/>
              <a:t>Investigate relationships between HRV indices and other common causes of poor performance in TB racehorses including; lameness, gastric ulceration (EGUS), lower airway inflammation and upper respiratory tract (URTO) obstructions.</a:t>
            </a:r>
          </a:p>
        </p:txBody>
      </p:sp>
    </p:spTree>
    <p:extLst>
      <p:ext uri="{BB962C8B-B14F-4D97-AF65-F5344CB8AC3E}">
        <p14:creationId xmlns:p14="http://schemas.microsoft.com/office/powerpoint/2010/main" val="8248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6CB9-F0D5-D343-9036-81A74EF1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Design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43BA-7C49-F44E-9761-E7952D9E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Clinical records of TB racehorses, which had presented for high-speed treadmill investigation of poor performance between 2007 and 2018 were retrospectively reviewed to facilitate a prospective analysis of associations between HRV, arrhythmias and clinical conditions. </a:t>
            </a:r>
          </a:p>
          <a:p>
            <a:r>
              <a:rPr lang="en-GB" dirty="0"/>
              <a:t>All horses underwent a full clinical examination, including an assignment of a lameness grade, upper airway endoscopy and electrocardiography (ECG) during the treadmill test. Some horses underwent further clinical investigations, including; lower airway evaluations (tracheal endoscopy, tracheal wash (TW), bronchoalveolar lavage (BAL)) and/or gastroscopy.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5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ED90-0D68-634A-BB57-DD0D09E8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Treadmill exercise test (SIET)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4FBDB2B-4556-2B43-A2C7-FA7DB0A5BD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6847145"/>
              </p:ext>
            </p:extLst>
          </p:nvPr>
        </p:nvGraphicFramePr>
        <p:xfrm>
          <a:off x="407368" y="1825624"/>
          <a:ext cx="6120680" cy="409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09D0B8-AAF4-C744-B1DC-4D74E0A09B58}"/>
              </a:ext>
            </a:extLst>
          </p:cNvPr>
          <p:cNvSpPr txBox="1"/>
          <p:nvPr/>
        </p:nvSpPr>
        <p:spPr>
          <a:xfrm>
            <a:off x="27886" y="6021288"/>
            <a:ext cx="678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2011, a high-speed test (HSET) was introduced for horses in training for flat racing consisting of 1 min at each of 11 and 12m/s on a 10% incline.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5B61EB-DCEB-CA4D-873F-38A9DFC2D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0097" y="1825624"/>
            <a:ext cx="4296596" cy="40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BC4B-6960-4349-A4BD-FD897293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F90C-EDBD-AC44-8924-3CBB55E93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Self-adhesive electrodes were placed in a modified base-apex configuration </a:t>
            </a:r>
          </a:p>
          <a:p>
            <a:r>
              <a:rPr lang="en-GB" sz="2000" dirty="0"/>
              <a:t>Recordings were obtained and analysed using a telemetric ECG system (</a:t>
            </a:r>
            <a:r>
              <a:rPr lang="en-US" sz="2000" dirty="0" err="1"/>
              <a:t>Televet</a:t>
            </a:r>
            <a:r>
              <a:rPr lang="en-US" sz="2000" dirty="0"/>
              <a:t> 100</a:t>
            </a:r>
            <a:r>
              <a:rPr lang="en-GB" sz="2000" dirty="0"/>
              <a:t>)</a:t>
            </a:r>
          </a:p>
          <a:p>
            <a:r>
              <a:rPr lang="en-GB" sz="2000" dirty="0"/>
              <a:t>Recordings were corrected manually to ensure correct R wave detection</a:t>
            </a:r>
          </a:p>
          <a:p>
            <a:r>
              <a:rPr lang="en-GB" sz="2000" dirty="0"/>
              <a:t>No ectopic beats or arrhythmias were deleted from the recordings </a:t>
            </a:r>
          </a:p>
          <a:p>
            <a:r>
              <a:rPr lang="en-GB" sz="2000" dirty="0"/>
              <a:t>Text files of the R-R intervals were imported into HRV software (Kubios 3.2)</a:t>
            </a:r>
          </a:p>
          <a:p>
            <a:r>
              <a:rPr lang="en-GB" sz="2000" dirty="0"/>
              <a:t>Results were calculated from the non-detrended R-R series and all Kubios filters were removed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CAF7AE-03D9-E94A-A032-6C4A5BB46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5" y="1825624"/>
            <a:ext cx="4309120" cy="41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0B75-E4C0-9E45-B510-A85AA4B5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8EB73-4693-D646-B5C4-9B37E3DFE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36" y="1628800"/>
            <a:ext cx="10370564" cy="475252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D6B1E4-8F03-6B47-8DD8-1FE1904B8AE8}"/>
              </a:ext>
            </a:extLst>
          </p:cNvPr>
          <p:cNvCxnSpPr>
            <a:cxnSpLocks/>
          </p:cNvCxnSpPr>
          <p:nvPr/>
        </p:nvCxnSpPr>
        <p:spPr>
          <a:xfrm>
            <a:off x="2198739" y="5627363"/>
            <a:ext cx="94493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64A4F8-7D8F-7849-887D-FCA447714E73}"/>
              </a:ext>
            </a:extLst>
          </p:cNvPr>
          <p:cNvCxnSpPr>
            <a:cxnSpLocks/>
          </p:cNvCxnSpPr>
          <p:nvPr/>
        </p:nvCxnSpPr>
        <p:spPr>
          <a:xfrm>
            <a:off x="2198739" y="1844824"/>
            <a:ext cx="0" cy="4320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0FB209-29B1-6D48-9463-9CD766382F6C}"/>
              </a:ext>
            </a:extLst>
          </p:cNvPr>
          <p:cNvCxnSpPr>
            <a:cxnSpLocks/>
          </p:cNvCxnSpPr>
          <p:nvPr/>
        </p:nvCxnSpPr>
        <p:spPr>
          <a:xfrm>
            <a:off x="3143672" y="1844824"/>
            <a:ext cx="0" cy="4320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0A5079-5AFD-0640-987C-B2848CD99C64}"/>
              </a:ext>
            </a:extLst>
          </p:cNvPr>
          <p:cNvCxnSpPr>
            <a:cxnSpLocks/>
          </p:cNvCxnSpPr>
          <p:nvPr/>
        </p:nvCxnSpPr>
        <p:spPr>
          <a:xfrm>
            <a:off x="6185148" y="5627363"/>
            <a:ext cx="26184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25F833-40CF-6740-AFAF-7C8F6B049F0C}"/>
              </a:ext>
            </a:extLst>
          </p:cNvPr>
          <p:cNvCxnSpPr>
            <a:cxnSpLocks/>
          </p:cNvCxnSpPr>
          <p:nvPr/>
        </p:nvCxnSpPr>
        <p:spPr>
          <a:xfrm>
            <a:off x="6168008" y="1844824"/>
            <a:ext cx="0" cy="4320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F72ED1-3783-2348-8EF5-B3D5724B9E68}"/>
              </a:ext>
            </a:extLst>
          </p:cNvPr>
          <p:cNvCxnSpPr>
            <a:cxnSpLocks/>
          </p:cNvCxnSpPr>
          <p:nvPr/>
        </p:nvCxnSpPr>
        <p:spPr>
          <a:xfrm flipV="1">
            <a:off x="6454768" y="5627364"/>
            <a:ext cx="129741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6106D0-E658-F545-A8AC-20DE45C44A42}"/>
              </a:ext>
            </a:extLst>
          </p:cNvPr>
          <p:cNvCxnSpPr>
            <a:cxnSpLocks/>
          </p:cNvCxnSpPr>
          <p:nvPr/>
        </p:nvCxnSpPr>
        <p:spPr>
          <a:xfrm>
            <a:off x="7752184" y="1844824"/>
            <a:ext cx="0" cy="4320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B82E4C-E555-6447-A474-C529C50D911B}"/>
              </a:ext>
            </a:extLst>
          </p:cNvPr>
          <p:cNvCxnSpPr>
            <a:cxnSpLocks/>
          </p:cNvCxnSpPr>
          <p:nvPr/>
        </p:nvCxnSpPr>
        <p:spPr>
          <a:xfrm>
            <a:off x="6446995" y="1844824"/>
            <a:ext cx="0" cy="4320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CE13E0B-7D62-6A4A-A412-16786E1C256F}"/>
              </a:ext>
            </a:extLst>
          </p:cNvPr>
          <p:cNvSpPr txBox="1"/>
          <p:nvPr/>
        </p:nvSpPr>
        <p:spPr>
          <a:xfrm>
            <a:off x="1944163" y="5000875"/>
            <a:ext cx="141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Submaximal exercise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0014C8-EE6A-B24A-AD04-8FE119AB17C6}"/>
              </a:ext>
            </a:extLst>
          </p:cNvPr>
          <p:cNvSpPr txBox="1"/>
          <p:nvPr/>
        </p:nvSpPr>
        <p:spPr>
          <a:xfrm>
            <a:off x="5140584" y="4979062"/>
            <a:ext cx="124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</a:rPr>
              <a:t>Strenuous exercise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7FB73C-0BC9-C14B-A299-FB9999F04E1E}"/>
              </a:ext>
            </a:extLst>
          </p:cNvPr>
          <p:cNvSpPr txBox="1"/>
          <p:nvPr/>
        </p:nvSpPr>
        <p:spPr>
          <a:xfrm>
            <a:off x="6572762" y="4998367"/>
            <a:ext cx="10312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</a:rPr>
              <a:t>Recovery phase</a:t>
            </a:r>
          </a:p>
        </p:txBody>
      </p:sp>
    </p:spTree>
    <p:extLst>
      <p:ext uri="{BB962C8B-B14F-4D97-AF65-F5344CB8AC3E}">
        <p14:creationId xmlns:p14="http://schemas.microsoft.com/office/powerpoint/2010/main" val="4688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5047_TF02901024.potx" id="{EBA6CA3D-6EC7-463F-AA0F-FFAF2438C800}" vid="{A92DF10D-038C-47BE-96E7-5D4D8DFD2099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41667AF8B0B42BFB9445D87F3EE49" ma:contentTypeVersion="10" ma:contentTypeDescription="Create a new document." ma:contentTypeScope="" ma:versionID="c6faf8c19903b4d3d4627bb9ddc274d6">
  <xsd:schema xmlns:xsd="http://www.w3.org/2001/XMLSchema" xmlns:xs="http://www.w3.org/2001/XMLSchema" xmlns:p="http://schemas.microsoft.com/office/2006/metadata/properties" xmlns:ns3="724ff262-5c11-4dfc-9bcf-3a6edbbcdd97" targetNamespace="http://schemas.microsoft.com/office/2006/metadata/properties" ma:root="true" ma:fieldsID="203b14fc7601043de28e8e589264dfcd" ns3:_="">
    <xsd:import namespace="724ff262-5c11-4dfc-9bcf-3a6edbbcdd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ff262-5c11-4dfc-9bcf-3a6edbbcd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1B86F9-3EB2-49EE-932F-414EBE9E8C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5BD74-82C5-4567-AF88-B333237854DA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24ff262-5c11-4dfc-9bcf-3a6edbbcdd9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7867D7-2335-47D9-814A-A948437AD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ff262-5c11-4dfc-9bcf-3a6edbbcdd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16x9</Template>
  <TotalTime>9151</TotalTime>
  <Words>2610</Words>
  <Application>Microsoft Macintosh PowerPoint</Application>
  <PresentationFormat>Widescreen</PresentationFormat>
  <Paragraphs>415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Medium</vt:lpstr>
      <vt:lpstr>Times New Roman</vt:lpstr>
      <vt:lpstr>Medical Design 16x9</vt:lpstr>
      <vt:lpstr>Heart rate variability and arrhythmias in Thoroughbred racehorses undergoing treadmill exercise and recovery.</vt:lpstr>
      <vt:lpstr>HEART RATE VARIABILITY (HRV)</vt:lpstr>
      <vt:lpstr>Why?</vt:lpstr>
      <vt:lpstr>Literature</vt:lpstr>
      <vt:lpstr>Objectives </vt:lpstr>
      <vt:lpstr>Study Design </vt:lpstr>
      <vt:lpstr>Treadmill exercise test (SIET) </vt:lpstr>
      <vt:lpstr>Methods</vt:lpstr>
      <vt:lpstr>Methods</vt:lpstr>
      <vt:lpstr>Arrhythmia </vt:lpstr>
      <vt:lpstr>Arrhythmia</vt:lpstr>
      <vt:lpstr>HRV analysis</vt:lpstr>
      <vt:lpstr>Statistical analysis</vt:lpstr>
      <vt:lpstr>Results</vt:lpstr>
      <vt:lpstr>Time-domain Results </vt:lpstr>
      <vt:lpstr>Time-domain Results</vt:lpstr>
      <vt:lpstr>Frequency-domain Results </vt:lpstr>
      <vt:lpstr>Time-domain Results</vt:lpstr>
      <vt:lpstr>Results</vt:lpstr>
      <vt:lpstr>Discussion – Time domain HRV</vt:lpstr>
      <vt:lpstr>Discussion – Frequency domain HRV</vt:lpstr>
      <vt:lpstr>Limitations </vt:lpstr>
      <vt:lpstr>Conclusions </vt:lpstr>
      <vt:lpstr>References </vt:lpstr>
      <vt:lpstr>References continued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rate variability and arrhythmias in Thoroughbred racehorses undergoing submaximal exercise, high-speed treadmill exercise and recovery.</dc:title>
  <dc:creator>William Sage</dc:creator>
  <cp:lastModifiedBy>William Sage</cp:lastModifiedBy>
  <cp:revision>3</cp:revision>
  <dcterms:created xsi:type="dcterms:W3CDTF">2021-10-08T09:07:52Z</dcterms:created>
  <dcterms:modified xsi:type="dcterms:W3CDTF">2021-11-30T18:57:48Z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0x010100ACC41667AF8B0B42BFB9445D87F3EE49</vt:lpwstr>
  </property>
</Properties>
</file>